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 id="2147483856" r:id="rId2"/>
    <p:sldMasterId id="2147483871" r:id="rId3"/>
    <p:sldMasterId id="2147483879" r:id="rId4"/>
    <p:sldMasterId id="2147483891" r:id="rId5"/>
    <p:sldMasterId id="2147483909" r:id="rId6"/>
    <p:sldMasterId id="2147483921" r:id="rId7"/>
  </p:sldMasterIdLst>
  <p:notesMasterIdLst>
    <p:notesMasterId r:id="rId119"/>
  </p:notesMasterIdLst>
  <p:sldIdLst>
    <p:sldId id="508" r:id="rId8"/>
    <p:sldId id="4649" r:id="rId9"/>
    <p:sldId id="4667" r:id="rId10"/>
    <p:sldId id="4668" r:id="rId11"/>
    <p:sldId id="4669" r:id="rId12"/>
    <p:sldId id="4670" r:id="rId13"/>
    <p:sldId id="4671" r:id="rId14"/>
    <p:sldId id="4672" r:id="rId15"/>
    <p:sldId id="1335" r:id="rId16"/>
    <p:sldId id="1367" r:id="rId17"/>
    <p:sldId id="1368" r:id="rId18"/>
    <p:sldId id="2141411589" r:id="rId19"/>
    <p:sldId id="1373" r:id="rId20"/>
    <p:sldId id="1374" r:id="rId21"/>
    <p:sldId id="2141411601" r:id="rId22"/>
    <p:sldId id="1375" r:id="rId23"/>
    <p:sldId id="256" r:id="rId24"/>
    <p:sldId id="320" r:id="rId25"/>
    <p:sldId id="321" r:id="rId26"/>
    <p:sldId id="318" r:id="rId27"/>
    <p:sldId id="957" r:id="rId28"/>
    <p:sldId id="958" r:id="rId29"/>
    <p:sldId id="322" r:id="rId30"/>
    <p:sldId id="4570" r:id="rId31"/>
    <p:sldId id="4548" r:id="rId32"/>
    <p:sldId id="4606" r:id="rId33"/>
    <p:sldId id="4608" r:id="rId34"/>
    <p:sldId id="4609" r:id="rId35"/>
    <p:sldId id="4571" r:id="rId36"/>
    <p:sldId id="4607" r:id="rId37"/>
    <p:sldId id="4610" r:id="rId38"/>
    <p:sldId id="4611" r:id="rId39"/>
    <p:sldId id="4596" r:id="rId40"/>
    <p:sldId id="4592" r:id="rId41"/>
    <p:sldId id="4593" r:id="rId42"/>
    <p:sldId id="4594" r:id="rId43"/>
    <p:sldId id="4595" r:id="rId44"/>
    <p:sldId id="4599" r:id="rId45"/>
    <p:sldId id="4600" r:id="rId46"/>
    <p:sldId id="4601" r:id="rId47"/>
    <p:sldId id="4602" r:id="rId48"/>
    <p:sldId id="4603" r:id="rId49"/>
    <p:sldId id="4604" r:id="rId50"/>
    <p:sldId id="4605" r:id="rId51"/>
    <p:sldId id="4597" r:id="rId52"/>
    <p:sldId id="4598" r:id="rId53"/>
    <p:sldId id="2141411602" r:id="rId54"/>
    <p:sldId id="257" r:id="rId55"/>
    <p:sldId id="258" r:id="rId56"/>
    <p:sldId id="4615" r:id="rId57"/>
    <p:sldId id="4617" r:id="rId58"/>
    <p:sldId id="4616" r:id="rId59"/>
    <p:sldId id="4618" r:id="rId60"/>
    <p:sldId id="296" r:id="rId61"/>
    <p:sldId id="315" r:id="rId62"/>
    <p:sldId id="316" r:id="rId63"/>
    <p:sldId id="304" r:id="rId64"/>
    <p:sldId id="327" r:id="rId65"/>
    <p:sldId id="305" r:id="rId66"/>
    <p:sldId id="302" r:id="rId67"/>
    <p:sldId id="328" r:id="rId68"/>
    <p:sldId id="329" r:id="rId69"/>
    <p:sldId id="317" r:id="rId70"/>
    <p:sldId id="2141411603" r:id="rId71"/>
    <p:sldId id="307" r:id="rId72"/>
    <p:sldId id="330" r:id="rId73"/>
    <p:sldId id="308" r:id="rId74"/>
    <p:sldId id="314" r:id="rId75"/>
    <p:sldId id="309" r:id="rId76"/>
    <p:sldId id="331" r:id="rId77"/>
    <p:sldId id="312" r:id="rId78"/>
    <p:sldId id="319" r:id="rId79"/>
    <p:sldId id="2141411604" r:id="rId80"/>
    <p:sldId id="2141411605" r:id="rId81"/>
    <p:sldId id="323" r:id="rId82"/>
    <p:sldId id="324" r:id="rId83"/>
    <p:sldId id="325" r:id="rId84"/>
    <p:sldId id="326" r:id="rId85"/>
    <p:sldId id="313" r:id="rId86"/>
    <p:sldId id="2141411606" r:id="rId87"/>
    <p:sldId id="2141411607" r:id="rId88"/>
    <p:sldId id="4651" r:id="rId89"/>
    <p:sldId id="4650" r:id="rId90"/>
    <p:sldId id="4666" r:id="rId91"/>
    <p:sldId id="4702" r:id="rId92"/>
    <p:sldId id="4703" r:id="rId93"/>
    <p:sldId id="4704" r:id="rId94"/>
    <p:sldId id="567" r:id="rId95"/>
    <p:sldId id="4690" r:id="rId96"/>
    <p:sldId id="274" r:id="rId97"/>
    <p:sldId id="708" r:id="rId98"/>
    <p:sldId id="540" r:id="rId99"/>
    <p:sldId id="529" r:id="rId100"/>
    <p:sldId id="541" r:id="rId101"/>
    <p:sldId id="545" r:id="rId102"/>
    <p:sldId id="534" r:id="rId103"/>
    <p:sldId id="557" r:id="rId104"/>
    <p:sldId id="558" r:id="rId105"/>
    <p:sldId id="569" r:id="rId106"/>
    <p:sldId id="516" r:id="rId107"/>
    <p:sldId id="539" r:id="rId108"/>
    <p:sldId id="518" r:id="rId109"/>
    <p:sldId id="564" r:id="rId110"/>
    <p:sldId id="2141411608" r:id="rId111"/>
    <p:sldId id="527" r:id="rId112"/>
    <p:sldId id="297" r:id="rId113"/>
    <p:sldId id="559" r:id="rId114"/>
    <p:sldId id="299" r:id="rId115"/>
    <p:sldId id="293" r:id="rId116"/>
    <p:sldId id="525" r:id="rId117"/>
    <p:sldId id="4705" r:id="rId1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9B5C5B4-C94E-48BF-B43B-583AA4AE0D64}">
          <p14:sldIdLst>
            <p14:sldId id="508"/>
            <p14:sldId id="4649"/>
            <p14:sldId id="4667"/>
            <p14:sldId id="4668"/>
            <p14:sldId id="4669"/>
            <p14:sldId id="4670"/>
            <p14:sldId id="4671"/>
            <p14:sldId id="4672"/>
            <p14:sldId id="1335"/>
            <p14:sldId id="1367"/>
            <p14:sldId id="1368"/>
            <p14:sldId id="2141411589"/>
            <p14:sldId id="1373"/>
            <p14:sldId id="1374"/>
            <p14:sldId id="2141411601"/>
            <p14:sldId id="1375"/>
            <p14:sldId id="256"/>
            <p14:sldId id="320"/>
            <p14:sldId id="321"/>
            <p14:sldId id="318"/>
            <p14:sldId id="957"/>
            <p14:sldId id="958"/>
            <p14:sldId id="322"/>
            <p14:sldId id="4570"/>
            <p14:sldId id="4548"/>
            <p14:sldId id="4606"/>
            <p14:sldId id="4608"/>
            <p14:sldId id="4609"/>
            <p14:sldId id="4571"/>
            <p14:sldId id="4607"/>
            <p14:sldId id="4610"/>
            <p14:sldId id="4611"/>
            <p14:sldId id="4596"/>
            <p14:sldId id="4592"/>
            <p14:sldId id="4593"/>
            <p14:sldId id="4594"/>
            <p14:sldId id="4595"/>
            <p14:sldId id="4599"/>
            <p14:sldId id="4600"/>
            <p14:sldId id="4601"/>
            <p14:sldId id="4602"/>
            <p14:sldId id="4603"/>
            <p14:sldId id="4604"/>
            <p14:sldId id="4605"/>
            <p14:sldId id="4597"/>
            <p14:sldId id="4598"/>
            <p14:sldId id="2141411602"/>
            <p14:sldId id="257"/>
            <p14:sldId id="258"/>
            <p14:sldId id="4615"/>
            <p14:sldId id="4617"/>
            <p14:sldId id="4616"/>
            <p14:sldId id="4618"/>
            <p14:sldId id="296"/>
            <p14:sldId id="315"/>
            <p14:sldId id="316"/>
            <p14:sldId id="304"/>
            <p14:sldId id="327"/>
            <p14:sldId id="305"/>
            <p14:sldId id="302"/>
            <p14:sldId id="328"/>
            <p14:sldId id="329"/>
            <p14:sldId id="317"/>
            <p14:sldId id="2141411603"/>
            <p14:sldId id="307"/>
            <p14:sldId id="330"/>
            <p14:sldId id="308"/>
            <p14:sldId id="314"/>
            <p14:sldId id="309"/>
            <p14:sldId id="331"/>
            <p14:sldId id="312"/>
            <p14:sldId id="319"/>
            <p14:sldId id="2141411604"/>
            <p14:sldId id="2141411605"/>
            <p14:sldId id="323"/>
            <p14:sldId id="324"/>
            <p14:sldId id="325"/>
            <p14:sldId id="326"/>
            <p14:sldId id="313"/>
            <p14:sldId id="2141411606"/>
            <p14:sldId id="2141411607"/>
            <p14:sldId id="4651"/>
            <p14:sldId id="4650"/>
            <p14:sldId id="4666"/>
            <p14:sldId id="4702"/>
            <p14:sldId id="4703"/>
            <p14:sldId id="4704"/>
            <p14:sldId id="567"/>
            <p14:sldId id="4690"/>
            <p14:sldId id="274"/>
            <p14:sldId id="708"/>
            <p14:sldId id="540"/>
            <p14:sldId id="529"/>
            <p14:sldId id="541"/>
            <p14:sldId id="545"/>
            <p14:sldId id="534"/>
            <p14:sldId id="557"/>
            <p14:sldId id="558"/>
            <p14:sldId id="569"/>
            <p14:sldId id="516"/>
            <p14:sldId id="539"/>
            <p14:sldId id="518"/>
            <p14:sldId id="564"/>
            <p14:sldId id="2141411608"/>
            <p14:sldId id="527"/>
            <p14:sldId id="297"/>
            <p14:sldId id="559"/>
            <p14:sldId id="299"/>
            <p14:sldId id="293"/>
            <p14:sldId id="525"/>
            <p14:sldId id="470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602B"/>
    <a:srgbClr val="FFFF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p:cViewPr varScale="1">
        <p:scale>
          <a:sx n="45" d="100"/>
          <a:sy n="45" d="100"/>
        </p:scale>
        <p:origin x="60" y="42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notesMaster" Target="notesMasters/notesMaster1.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slideMaster" Target="slideMasters/slideMaster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charts/_rels/chart1.xml.rels><?xml version="1.0" encoding="UTF-8" standalone="yes"?>
<Relationships xmlns="http://schemas.openxmlformats.org/package/2006/relationships"><Relationship Id="rId3" Type="http://schemas.openxmlformats.org/officeDocument/2006/relationships/oleObject" Target="file:///\\lbbarnet\sharedareas\Education\Strategy&amp;PlanningTeam-032\00%20School%20Place%20Planning\00%20Ferzana\Reports%20&amp;%20Briefings\2024-25\SAMP\Data%20for%20repo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ferzana.arif\AppData\Roaming\Microsoft\Excel\Data%20for%20report%20(version%201).xlsb"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400" b="0" i="0" u="none" strike="noStrike" kern="1200" spc="0" baseline="0">
                <a:solidFill>
                  <a:schemeClr val="tx1">
                    <a:lumMod val="65000"/>
                    <a:lumOff val="35000"/>
                  </a:schemeClr>
                </a:solidFill>
                <a:latin typeface="+mn-lt"/>
                <a:ea typeface="+mn-ea"/>
                <a:cs typeface="+mn-cs"/>
              </a:defRPr>
            </a:pPr>
            <a:r>
              <a:rPr lang="en-GB" b="1" baseline="0" dirty="0"/>
              <a:t>On-time Reception applications - Barnet + out-borough</a:t>
            </a:r>
            <a:r>
              <a:rPr lang="en-GB" baseline="0" dirty="0"/>
              <a:t> </a:t>
            </a:r>
            <a:endParaRPr lang="en-GB" dirty="0"/>
          </a:p>
        </c:rich>
      </c:tx>
      <c:layout>
        <c:manualLayout>
          <c:xMode val="edge"/>
          <c:yMode val="edge"/>
          <c:x val="0.11356542875113461"/>
          <c:y val="0"/>
        </c:manualLayout>
      </c:layout>
      <c:overlay val="0"/>
      <c:spPr>
        <a:noFill/>
        <a:ln>
          <a:noFill/>
        </a:ln>
        <a:effectLst/>
      </c:spPr>
      <c:txPr>
        <a:bodyPr rot="0" spcFirstLastPara="1" vertOverflow="ellipsis" vert="horz" wrap="square" anchor="ctr" anchorCtr="1"/>
        <a:lstStyle/>
        <a:p>
          <a:pPr algn="ct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'Rec adm data '!$D$3</c:f>
              <c:strCache>
                <c:ptCount val="1"/>
                <c:pt idx="0">
                  <c:v>Total applications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25400" cap="rnd">
                <a:solidFill>
                  <a:srgbClr val="FF0000"/>
                </a:solidFill>
                <a:prstDash val="sysDot"/>
              </a:ln>
              <a:effectLst/>
            </c:spPr>
            <c:trendlineType val="linear"/>
            <c:dispRSqr val="0"/>
            <c:dispEq val="0"/>
          </c:trendline>
          <c:cat>
            <c:numRef>
              <c:f>'Rec adm data '!$A$4:$A$9</c:f>
              <c:numCache>
                <c:formatCode>General</c:formatCode>
                <c:ptCount val="6"/>
                <c:pt idx="0">
                  <c:v>2024</c:v>
                </c:pt>
                <c:pt idx="1">
                  <c:v>2023</c:v>
                </c:pt>
                <c:pt idx="2">
                  <c:v>2022</c:v>
                </c:pt>
                <c:pt idx="3">
                  <c:v>2021</c:v>
                </c:pt>
                <c:pt idx="4">
                  <c:v>2020</c:v>
                </c:pt>
                <c:pt idx="5">
                  <c:v>2019</c:v>
                </c:pt>
              </c:numCache>
            </c:numRef>
          </c:cat>
          <c:val>
            <c:numRef>
              <c:f>'Rec adm data '!$D$4:$D$9</c:f>
              <c:numCache>
                <c:formatCode>General</c:formatCode>
                <c:ptCount val="6"/>
                <c:pt idx="0">
                  <c:v>4528</c:v>
                </c:pt>
                <c:pt idx="1">
                  <c:v>4686</c:v>
                </c:pt>
                <c:pt idx="2">
                  <c:v>4809</c:v>
                </c:pt>
                <c:pt idx="3">
                  <c:v>4829</c:v>
                </c:pt>
                <c:pt idx="4">
                  <c:v>5060</c:v>
                </c:pt>
                <c:pt idx="5">
                  <c:v>4909</c:v>
                </c:pt>
              </c:numCache>
            </c:numRef>
          </c:val>
          <c:smooth val="0"/>
          <c:extLst>
            <c:ext xmlns:c16="http://schemas.microsoft.com/office/drawing/2014/chart" uri="{C3380CC4-5D6E-409C-BE32-E72D297353CC}">
              <c16:uniqueId val="{00000000-EC76-48CC-9252-A6156BBD4872}"/>
            </c:ext>
          </c:extLst>
        </c:ser>
        <c:ser>
          <c:idx val="0"/>
          <c:order val="1"/>
          <c:tx>
            <c:strRef>
              <c:f>'Rec adm data '!$B$4:$B$9</c:f>
              <c:strCache>
                <c:ptCount val="6"/>
                <c:pt idx="0">
                  <c:v>3814</c:v>
                </c:pt>
                <c:pt idx="1">
                  <c:v>3915</c:v>
                </c:pt>
                <c:pt idx="2">
                  <c:v>4052</c:v>
                </c:pt>
                <c:pt idx="3">
                  <c:v>4044</c:v>
                </c:pt>
                <c:pt idx="4">
                  <c:v>4281</c:v>
                </c:pt>
                <c:pt idx="5">
                  <c:v>4172</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Lit>
              <c:formatCode>General</c:formatCode>
              <c:ptCount val="1"/>
              <c:pt idx="0">
                <c:v>1</c:v>
              </c:pt>
            </c:numLit>
          </c:val>
          <c:smooth val="0"/>
          <c:extLst>
            <c:ext xmlns:c16="http://schemas.microsoft.com/office/drawing/2014/chart" uri="{C3380CC4-5D6E-409C-BE32-E72D297353CC}">
              <c16:uniqueId val="{00000002-EC76-48CC-9252-A6156BBD4872}"/>
            </c:ext>
          </c:extLst>
        </c:ser>
        <c:dLbls>
          <c:dLblPos val="t"/>
          <c:showLegendKey val="0"/>
          <c:showVal val="1"/>
          <c:showCatName val="0"/>
          <c:showSerName val="0"/>
          <c:showPercent val="0"/>
          <c:showBubbleSize val="0"/>
        </c:dLbls>
        <c:smooth val="0"/>
        <c:axId val="975882232"/>
        <c:axId val="975882592"/>
      </c:lineChart>
      <c:dateAx>
        <c:axId val="975882232"/>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GB" b="1" dirty="0"/>
                  <a:t>Academic</a:t>
                </a:r>
                <a:r>
                  <a:rPr lang="en-GB" b="1" baseline="0" dirty="0"/>
                  <a:t> Year</a:t>
                </a:r>
                <a:endParaRPr lang="en-GB" b="1" dirty="0"/>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75882592"/>
        <c:crosses val="autoZero"/>
        <c:auto val="0"/>
        <c:lblOffset val="100"/>
        <c:baseTimeUnit val="days"/>
      </c:dateAx>
      <c:valAx>
        <c:axId val="975882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GB" b="1" dirty="0"/>
                  <a:t>No. of applications</a:t>
                </a: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solidFill>
              <a:schemeClr val="accent1">
                <a:lumMod val="75000"/>
              </a:schemeClr>
            </a:solid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75882232"/>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r>
              <a:rPr lang="en-US" b="1"/>
              <a:t>On-time Year Seven applications - Barnet + out-borough  </a:t>
            </a:r>
          </a:p>
        </c:rich>
      </c:tx>
      <c:layout>
        <c:manualLayout>
          <c:xMode val="edge"/>
          <c:yMode val="edge"/>
          <c:x val="9.6441882801552511E-2"/>
          <c:y val="4.4436955139426498E-2"/>
        </c:manualLayout>
      </c:layout>
      <c:overlay val="0"/>
      <c:spPr>
        <a:noFill/>
        <a:ln>
          <a:noFill/>
        </a:ln>
        <a:effectLst/>
      </c:spPr>
      <c:txPr>
        <a:bodyPr rot="0" spcFirstLastPara="1" vertOverflow="ellipsis" vert="horz" wrap="square" anchor="ctr" anchorCtr="1"/>
        <a:lstStyle/>
        <a:p>
          <a:pPr>
            <a:defRPr sz="28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7358705161854769E-2"/>
          <c:y val="0.26472222222222225"/>
          <c:w val="0.87764129483814524"/>
          <c:h val="0.53623432487605716"/>
        </c:manualLayout>
      </c:layout>
      <c:lineChart>
        <c:grouping val="standard"/>
        <c:varyColors val="0"/>
        <c:ser>
          <c:idx val="2"/>
          <c:order val="0"/>
          <c:tx>
            <c:strRef>
              <c:f>'Y7 adm data'!$D$1</c:f>
              <c:strCache>
                <c:ptCount val="1"/>
                <c:pt idx="0">
                  <c:v>Total applications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31750" cap="rnd">
                <a:solidFill>
                  <a:srgbClr val="FF0000"/>
                </a:solidFill>
                <a:prstDash val="sysDot"/>
              </a:ln>
              <a:effectLst/>
            </c:spPr>
            <c:trendlineType val="linear"/>
            <c:dispRSqr val="0"/>
            <c:dispEq val="0"/>
          </c:trendline>
          <c:cat>
            <c:numRef>
              <c:f>'Y7 adm data'!$A$2:$A$7</c:f>
              <c:numCache>
                <c:formatCode>General</c:formatCode>
                <c:ptCount val="6"/>
                <c:pt idx="0">
                  <c:v>2019</c:v>
                </c:pt>
                <c:pt idx="1">
                  <c:v>2020</c:v>
                </c:pt>
                <c:pt idx="2">
                  <c:v>2021</c:v>
                </c:pt>
                <c:pt idx="3">
                  <c:v>2022</c:v>
                </c:pt>
                <c:pt idx="4">
                  <c:v>2023</c:v>
                </c:pt>
                <c:pt idx="5">
                  <c:v>2024</c:v>
                </c:pt>
              </c:numCache>
            </c:numRef>
          </c:cat>
          <c:val>
            <c:numRef>
              <c:f>'Y7 adm data'!$D$2:$D$7</c:f>
              <c:numCache>
                <c:formatCode>General</c:formatCode>
                <c:ptCount val="6"/>
                <c:pt idx="0">
                  <c:v>8094</c:v>
                </c:pt>
                <c:pt idx="1">
                  <c:v>8042</c:v>
                </c:pt>
                <c:pt idx="2">
                  <c:v>8196</c:v>
                </c:pt>
                <c:pt idx="3">
                  <c:v>8045</c:v>
                </c:pt>
                <c:pt idx="4">
                  <c:v>7863</c:v>
                </c:pt>
                <c:pt idx="5">
                  <c:v>7530</c:v>
                </c:pt>
              </c:numCache>
            </c:numRef>
          </c:val>
          <c:smooth val="0"/>
          <c:extLst>
            <c:ext xmlns:c16="http://schemas.microsoft.com/office/drawing/2014/chart" uri="{C3380CC4-5D6E-409C-BE32-E72D297353CC}">
              <c16:uniqueId val="{00000001-434D-4765-B2E0-2F9113222942}"/>
            </c:ext>
          </c:extLst>
        </c:ser>
        <c:dLbls>
          <c:dLblPos val="t"/>
          <c:showLegendKey val="0"/>
          <c:showVal val="1"/>
          <c:showCatName val="0"/>
          <c:showSerName val="0"/>
          <c:showPercent val="0"/>
          <c:showBubbleSize val="0"/>
        </c:dLbls>
        <c:smooth val="0"/>
        <c:axId val="622259312"/>
        <c:axId val="622269392"/>
      </c:lineChart>
      <c:catAx>
        <c:axId val="622259312"/>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GB" b="1" dirty="0"/>
                  <a:t>Academic Year</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622269392"/>
        <c:crosses val="autoZero"/>
        <c:auto val="1"/>
        <c:lblAlgn val="ctr"/>
        <c:lblOffset val="100"/>
        <c:noMultiLvlLbl val="0"/>
      </c:catAx>
      <c:valAx>
        <c:axId val="6222693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GB" dirty="0"/>
                  <a:t>Number</a:t>
                </a:r>
                <a:r>
                  <a:rPr lang="en-GB" baseline="0" dirty="0"/>
                  <a:t> of applications</a:t>
                </a:r>
                <a:endParaRPr lang="en-GB" dirty="0"/>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622259312"/>
        <c:crosses val="autoZero"/>
        <c:crossBetween val="between"/>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73.sv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svg"/><Relationship Id="rId1" Type="http://schemas.openxmlformats.org/officeDocument/2006/relationships/image" Target="../media/image66.png"/><Relationship Id="rId6" Type="http://schemas.openxmlformats.org/officeDocument/2006/relationships/image" Target="../media/image71.svg"/><Relationship Id="rId5" Type="http://schemas.openxmlformats.org/officeDocument/2006/relationships/image" Target="../media/image70.png"/><Relationship Id="rId4" Type="http://schemas.openxmlformats.org/officeDocument/2006/relationships/image" Target="../media/image6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C719A-2B92-448E-B5D2-68E4C8115FB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415BF87-24C2-4C4B-9749-94390A41613E}">
      <dgm:prSet/>
      <dgm:spPr/>
      <dgm:t>
        <a:bodyPr/>
        <a:lstStyle/>
        <a:p>
          <a:r>
            <a:rPr lang="en-GB" dirty="0"/>
            <a:t>Removal of overall effectiveness grade for state funded schools only</a:t>
          </a:r>
          <a:endParaRPr lang="en-US" dirty="0"/>
        </a:p>
      </dgm:t>
    </dgm:pt>
    <dgm:pt modelId="{0E361073-F8D7-4FE2-AF5A-F1DB07B0EDC1}" type="parTrans" cxnId="{A5A8185B-022D-4460-BB7E-24E08EB47DA9}">
      <dgm:prSet/>
      <dgm:spPr/>
      <dgm:t>
        <a:bodyPr/>
        <a:lstStyle/>
        <a:p>
          <a:endParaRPr lang="en-US"/>
        </a:p>
      </dgm:t>
    </dgm:pt>
    <dgm:pt modelId="{EF53EE51-43B6-4D4D-AF1C-E4230A5CC388}" type="sibTrans" cxnId="{A5A8185B-022D-4460-BB7E-24E08EB47DA9}">
      <dgm:prSet/>
      <dgm:spPr/>
      <dgm:t>
        <a:bodyPr/>
        <a:lstStyle/>
        <a:p>
          <a:endParaRPr lang="en-US"/>
        </a:p>
      </dgm:t>
    </dgm:pt>
    <dgm:pt modelId="{709F1021-79BF-4993-9C4E-AEBB2BD73929}">
      <dgm:prSet/>
      <dgm:spPr/>
      <dgm:t>
        <a:bodyPr/>
        <a:lstStyle/>
        <a:p>
          <a:r>
            <a:rPr lang="en-GB" dirty="0"/>
            <a:t>Phone calls on a Monday (or Tuesday if a bank holiday)</a:t>
          </a:r>
          <a:endParaRPr lang="en-US" dirty="0"/>
        </a:p>
      </dgm:t>
    </dgm:pt>
    <dgm:pt modelId="{DA911368-36AB-4E2B-9719-045D14BF219F}" type="parTrans" cxnId="{969071D6-9DC4-4D71-AC9A-0D818278CC4D}">
      <dgm:prSet/>
      <dgm:spPr/>
      <dgm:t>
        <a:bodyPr/>
        <a:lstStyle/>
        <a:p>
          <a:endParaRPr lang="en-US"/>
        </a:p>
      </dgm:t>
    </dgm:pt>
    <dgm:pt modelId="{D7715CEC-DA2B-47E4-95A9-5D269468B78C}" type="sibTrans" cxnId="{969071D6-9DC4-4D71-AC9A-0D818278CC4D}">
      <dgm:prSet/>
      <dgm:spPr/>
      <dgm:t>
        <a:bodyPr/>
        <a:lstStyle/>
        <a:p>
          <a:endParaRPr lang="en-US"/>
        </a:p>
      </dgm:t>
    </dgm:pt>
    <dgm:pt modelId="{375591BD-EC86-425E-ADE6-094E339CFD37}">
      <dgm:prSet/>
      <dgm:spPr/>
      <dgm:t>
        <a:bodyPr/>
        <a:lstStyle/>
        <a:p>
          <a:r>
            <a:rPr lang="en-GB" dirty="0"/>
            <a:t>A  change to the wording of the report – it will no longer say ‘school remains good…’. </a:t>
          </a:r>
          <a:r>
            <a:rPr lang="en-GB" i="1" dirty="0"/>
            <a:t>The school has taken effective action to maintain the standards identified at the previous inspection. </a:t>
          </a:r>
          <a:endParaRPr lang="en-US" dirty="0"/>
        </a:p>
      </dgm:t>
    </dgm:pt>
    <dgm:pt modelId="{E2C25380-B748-4527-97B8-4048EF5FA2DE}" type="parTrans" cxnId="{E3955185-55E9-45BB-9616-1C354C07E8F4}">
      <dgm:prSet/>
      <dgm:spPr/>
      <dgm:t>
        <a:bodyPr/>
        <a:lstStyle/>
        <a:p>
          <a:endParaRPr lang="en-US"/>
        </a:p>
      </dgm:t>
    </dgm:pt>
    <dgm:pt modelId="{8E8A3FB6-2F1E-49F4-B94D-189BA707B150}" type="sibTrans" cxnId="{E3955185-55E9-45BB-9616-1C354C07E8F4}">
      <dgm:prSet/>
      <dgm:spPr/>
      <dgm:t>
        <a:bodyPr/>
        <a:lstStyle/>
        <a:p>
          <a:endParaRPr lang="en-US"/>
        </a:p>
      </dgm:t>
    </dgm:pt>
    <dgm:pt modelId="{02D1CFA6-6A1A-49F4-9EF4-A44505F72F03}">
      <dgm:prSet/>
      <dgm:spPr/>
      <dgm:t>
        <a:bodyPr/>
        <a:lstStyle/>
        <a:p>
          <a:r>
            <a:rPr lang="en-GB" dirty="0"/>
            <a:t>No deep dives but focus areas instead</a:t>
          </a:r>
          <a:endParaRPr lang="en-US" dirty="0"/>
        </a:p>
      </dgm:t>
    </dgm:pt>
    <dgm:pt modelId="{93DB540B-20B4-4E54-970E-E2E7E9DEF8A4}" type="parTrans" cxnId="{38F16F62-AFAA-4824-AE2E-E1639955CDCE}">
      <dgm:prSet/>
      <dgm:spPr/>
      <dgm:t>
        <a:bodyPr/>
        <a:lstStyle/>
        <a:p>
          <a:endParaRPr lang="en-US"/>
        </a:p>
      </dgm:t>
    </dgm:pt>
    <dgm:pt modelId="{2D7A7E12-5B8F-4DF5-A546-81372DB1569B}" type="sibTrans" cxnId="{38F16F62-AFAA-4824-AE2E-E1639955CDCE}">
      <dgm:prSet/>
      <dgm:spPr/>
      <dgm:t>
        <a:bodyPr/>
        <a:lstStyle/>
        <a:p>
          <a:endParaRPr lang="en-US"/>
        </a:p>
      </dgm:t>
    </dgm:pt>
    <dgm:pt modelId="{078F3D91-3CD3-4E41-A0CD-47B3E6643794}" type="pres">
      <dgm:prSet presAssocID="{6B3C719A-2B92-448E-B5D2-68E4C8115FBC}" presName="root" presStyleCnt="0">
        <dgm:presLayoutVars>
          <dgm:dir/>
          <dgm:resizeHandles val="exact"/>
        </dgm:presLayoutVars>
      </dgm:prSet>
      <dgm:spPr/>
    </dgm:pt>
    <dgm:pt modelId="{1C124CD1-A352-4D05-8227-902141D263BF}" type="pres">
      <dgm:prSet presAssocID="{3415BF87-24C2-4C4B-9749-94390A41613E}" presName="compNode" presStyleCnt="0"/>
      <dgm:spPr/>
    </dgm:pt>
    <dgm:pt modelId="{C7355840-833F-4CA7-BD0B-19381369291E}" type="pres">
      <dgm:prSet presAssocID="{3415BF87-24C2-4C4B-9749-94390A41613E}" presName="bgRect" presStyleLbl="bgShp" presStyleIdx="0" presStyleCnt="4"/>
      <dgm:spPr/>
    </dgm:pt>
    <dgm:pt modelId="{6CDB0A71-9DB8-43E1-AD7A-3A21BE849A43}" type="pres">
      <dgm:prSet presAssocID="{3415BF87-24C2-4C4B-9749-94390A41613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43FDC8AD-1DF1-4E36-BA73-2425BB6BF804}" type="pres">
      <dgm:prSet presAssocID="{3415BF87-24C2-4C4B-9749-94390A41613E}" presName="spaceRect" presStyleCnt="0"/>
      <dgm:spPr/>
    </dgm:pt>
    <dgm:pt modelId="{8F74DE20-F6C3-40BA-8FBC-5EEEC86CF4E9}" type="pres">
      <dgm:prSet presAssocID="{3415BF87-24C2-4C4B-9749-94390A41613E}" presName="parTx" presStyleLbl="revTx" presStyleIdx="0" presStyleCnt="4">
        <dgm:presLayoutVars>
          <dgm:chMax val="0"/>
          <dgm:chPref val="0"/>
        </dgm:presLayoutVars>
      </dgm:prSet>
      <dgm:spPr/>
    </dgm:pt>
    <dgm:pt modelId="{6117FE78-0D1D-4CF5-9815-F601AD24AE28}" type="pres">
      <dgm:prSet presAssocID="{EF53EE51-43B6-4D4D-AF1C-E4230A5CC388}" presName="sibTrans" presStyleCnt="0"/>
      <dgm:spPr/>
    </dgm:pt>
    <dgm:pt modelId="{6C95C24B-68E2-4622-8589-234C455E8E2F}" type="pres">
      <dgm:prSet presAssocID="{709F1021-79BF-4993-9C4E-AEBB2BD73929}" presName="compNode" presStyleCnt="0"/>
      <dgm:spPr/>
    </dgm:pt>
    <dgm:pt modelId="{17A78995-1D88-422C-9427-63DFADC83DC7}" type="pres">
      <dgm:prSet presAssocID="{709F1021-79BF-4993-9C4E-AEBB2BD73929}" presName="bgRect" presStyleLbl="bgShp" presStyleIdx="1" presStyleCnt="4"/>
      <dgm:spPr/>
    </dgm:pt>
    <dgm:pt modelId="{5A87BA6C-2132-4F24-AD57-A04A90A1369B}" type="pres">
      <dgm:prSet presAssocID="{709F1021-79BF-4993-9C4E-AEBB2BD7392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peaker Phone"/>
        </a:ext>
      </dgm:extLst>
    </dgm:pt>
    <dgm:pt modelId="{79FB91D6-1AE9-45AD-AA07-5BEF17911E57}" type="pres">
      <dgm:prSet presAssocID="{709F1021-79BF-4993-9C4E-AEBB2BD73929}" presName="spaceRect" presStyleCnt="0"/>
      <dgm:spPr/>
    </dgm:pt>
    <dgm:pt modelId="{81117179-2FE3-4A17-8DA7-34BD30D71E89}" type="pres">
      <dgm:prSet presAssocID="{709F1021-79BF-4993-9C4E-AEBB2BD73929}" presName="parTx" presStyleLbl="revTx" presStyleIdx="1" presStyleCnt="4">
        <dgm:presLayoutVars>
          <dgm:chMax val="0"/>
          <dgm:chPref val="0"/>
        </dgm:presLayoutVars>
      </dgm:prSet>
      <dgm:spPr/>
    </dgm:pt>
    <dgm:pt modelId="{E0F9DA9B-F7D4-47AA-8472-504EC520D538}" type="pres">
      <dgm:prSet presAssocID="{D7715CEC-DA2B-47E4-95A9-5D269468B78C}" presName="sibTrans" presStyleCnt="0"/>
      <dgm:spPr/>
    </dgm:pt>
    <dgm:pt modelId="{72AC1E61-036F-4299-84CE-DF4127BEED7F}" type="pres">
      <dgm:prSet presAssocID="{375591BD-EC86-425E-ADE6-094E339CFD37}" presName="compNode" presStyleCnt="0"/>
      <dgm:spPr/>
    </dgm:pt>
    <dgm:pt modelId="{9B74F495-DAA9-4076-BD8A-655AA3F07996}" type="pres">
      <dgm:prSet presAssocID="{375591BD-EC86-425E-ADE6-094E339CFD37}" presName="bgRect" presStyleLbl="bgShp" presStyleIdx="2" presStyleCnt="4"/>
      <dgm:spPr/>
    </dgm:pt>
    <dgm:pt modelId="{3B3E953A-9160-4156-8313-C6A4EA64F9AD}" type="pres">
      <dgm:prSet presAssocID="{375591BD-EC86-425E-ADE6-094E339CFD3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2ED2C1F9-7D15-47E8-820E-491DF1C6CCE9}" type="pres">
      <dgm:prSet presAssocID="{375591BD-EC86-425E-ADE6-094E339CFD37}" presName="spaceRect" presStyleCnt="0"/>
      <dgm:spPr/>
    </dgm:pt>
    <dgm:pt modelId="{1A584159-ABB9-4A64-839A-38B2D4E35D88}" type="pres">
      <dgm:prSet presAssocID="{375591BD-EC86-425E-ADE6-094E339CFD37}" presName="parTx" presStyleLbl="revTx" presStyleIdx="2" presStyleCnt="4">
        <dgm:presLayoutVars>
          <dgm:chMax val="0"/>
          <dgm:chPref val="0"/>
        </dgm:presLayoutVars>
      </dgm:prSet>
      <dgm:spPr/>
    </dgm:pt>
    <dgm:pt modelId="{7C157E63-77B9-4DC5-A31F-01AAA5AE48AF}" type="pres">
      <dgm:prSet presAssocID="{8E8A3FB6-2F1E-49F4-B94D-189BA707B150}" presName="sibTrans" presStyleCnt="0"/>
      <dgm:spPr/>
    </dgm:pt>
    <dgm:pt modelId="{19674797-45F0-47E3-81B6-9D3B643A08C3}" type="pres">
      <dgm:prSet presAssocID="{02D1CFA6-6A1A-49F4-9EF4-A44505F72F03}" presName="compNode" presStyleCnt="0"/>
      <dgm:spPr/>
    </dgm:pt>
    <dgm:pt modelId="{03A51E3F-1EB5-4273-B7B0-398418B92D95}" type="pres">
      <dgm:prSet presAssocID="{02D1CFA6-6A1A-49F4-9EF4-A44505F72F03}" presName="bgRect" presStyleLbl="bgShp" presStyleIdx="3" presStyleCnt="4"/>
      <dgm:spPr/>
    </dgm:pt>
    <dgm:pt modelId="{5BF83E9D-77ED-47DD-9533-9BFC916C3C13}" type="pres">
      <dgm:prSet presAssocID="{02D1CFA6-6A1A-49F4-9EF4-A44505F72F0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A4342474-E8B9-4D59-8504-BE4B2F2BB5C7}" type="pres">
      <dgm:prSet presAssocID="{02D1CFA6-6A1A-49F4-9EF4-A44505F72F03}" presName="spaceRect" presStyleCnt="0"/>
      <dgm:spPr/>
    </dgm:pt>
    <dgm:pt modelId="{0F49D77D-1C60-4640-9807-F0BABDDC7483}" type="pres">
      <dgm:prSet presAssocID="{02D1CFA6-6A1A-49F4-9EF4-A44505F72F03}" presName="parTx" presStyleLbl="revTx" presStyleIdx="3" presStyleCnt="4">
        <dgm:presLayoutVars>
          <dgm:chMax val="0"/>
          <dgm:chPref val="0"/>
        </dgm:presLayoutVars>
      </dgm:prSet>
      <dgm:spPr/>
    </dgm:pt>
  </dgm:ptLst>
  <dgm:cxnLst>
    <dgm:cxn modelId="{C462BF0D-96EA-4ABF-90C4-FA1A9EDA434B}" type="presOf" srcId="{02D1CFA6-6A1A-49F4-9EF4-A44505F72F03}" destId="{0F49D77D-1C60-4640-9807-F0BABDDC7483}" srcOrd="0" destOrd="0" presId="urn:microsoft.com/office/officeart/2018/2/layout/IconVerticalSolidList"/>
    <dgm:cxn modelId="{A5A8185B-022D-4460-BB7E-24E08EB47DA9}" srcId="{6B3C719A-2B92-448E-B5D2-68E4C8115FBC}" destId="{3415BF87-24C2-4C4B-9749-94390A41613E}" srcOrd="0" destOrd="0" parTransId="{0E361073-F8D7-4FE2-AF5A-F1DB07B0EDC1}" sibTransId="{EF53EE51-43B6-4D4D-AF1C-E4230A5CC388}"/>
    <dgm:cxn modelId="{38F16F62-AFAA-4824-AE2E-E1639955CDCE}" srcId="{6B3C719A-2B92-448E-B5D2-68E4C8115FBC}" destId="{02D1CFA6-6A1A-49F4-9EF4-A44505F72F03}" srcOrd="3" destOrd="0" parTransId="{93DB540B-20B4-4E54-970E-E2E7E9DEF8A4}" sibTransId="{2D7A7E12-5B8F-4DF5-A546-81372DB1569B}"/>
    <dgm:cxn modelId="{CDC1DF68-FB6F-4F8F-9FBF-9D3210744101}" type="presOf" srcId="{3415BF87-24C2-4C4B-9749-94390A41613E}" destId="{8F74DE20-F6C3-40BA-8FBC-5EEEC86CF4E9}" srcOrd="0" destOrd="0" presId="urn:microsoft.com/office/officeart/2018/2/layout/IconVerticalSolidList"/>
    <dgm:cxn modelId="{176C7574-8625-4CE0-8F09-ACBECDC953EB}" type="presOf" srcId="{6B3C719A-2B92-448E-B5D2-68E4C8115FBC}" destId="{078F3D91-3CD3-4E41-A0CD-47B3E6643794}" srcOrd="0" destOrd="0" presId="urn:microsoft.com/office/officeart/2018/2/layout/IconVerticalSolidList"/>
    <dgm:cxn modelId="{E3955185-55E9-45BB-9616-1C354C07E8F4}" srcId="{6B3C719A-2B92-448E-B5D2-68E4C8115FBC}" destId="{375591BD-EC86-425E-ADE6-094E339CFD37}" srcOrd="2" destOrd="0" parTransId="{E2C25380-B748-4527-97B8-4048EF5FA2DE}" sibTransId="{8E8A3FB6-2F1E-49F4-B94D-189BA707B150}"/>
    <dgm:cxn modelId="{9BF072C2-0DB1-4DAD-965D-2426D2F6A03E}" type="presOf" srcId="{375591BD-EC86-425E-ADE6-094E339CFD37}" destId="{1A584159-ABB9-4A64-839A-38B2D4E35D88}" srcOrd="0" destOrd="0" presId="urn:microsoft.com/office/officeart/2018/2/layout/IconVerticalSolidList"/>
    <dgm:cxn modelId="{D735D4C5-E98F-4251-8FAC-69ED0A37FB75}" type="presOf" srcId="{709F1021-79BF-4993-9C4E-AEBB2BD73929}" destId="{81117179-2FE3-4A17-8DA7-34BD30D71E89}" srcOrd="0" destOrd="0" presId="urn:microsoft.com/office/officeart/2018/2/layout/IconVerticalSolidList"/>
    <dgm:cxn modelId="{969071D6-9DC4-4D71-AC9A-0D818278CC4D}" srcId="{6B3C719A-2B92-448E-B5D2-68E4C8115FBC}" destId="{709F1021-79BF-4993-9C4E-AEBB2BD73929}" srcOrd="1" destOrd="0" parTransId="{DA911368-36AB-4E2B-9719-045D14BF219F}" sibTransId="{D7715CEC-DA2B-47E4-95A9-5D269468B78C}"/>
    <dgm:cxn modelId="{3850C0B5-011D-4017-AC63-0E077F173A69}" type="presParOf" srcId="{078F3D91-3CD3-4E41-A0CD-47B3E6643794}" destId="{1C124CD1-A352-4D05-8227-902141D263BF}" srcOrd="0" destOrd="0" presId="urn:microsoft.com/office/officeart/2018/2/layout/IconVerticalSolidList"/>
    <dgm:cxn modelId="{CA7500FB-BBB5-449C-9440-C13185B33E10}" type="presParOf" srcId="{1C124CD1-A352-4D05-8227-902141D263BF}" destId="{C7355840-833F-4CA7-BD0B-19381369291E}" srcOrd="0" destOrd="0" presId="urn:microsoft.com/office/officeart/2018/2/layout/IconVerticalSolidList"/>
    <dgm:cxn modelId="{7F560F2B-3DAF-4E4F-8BB7-BE65757FA4C6}" type="presParOf" srcId="{1C124CD1-A352-4D05-8227-902141D263BF}" destId="{6CDB0A71-9DB8-43E1-AD7A-3A21BE849A43}" srcOrd="1" destOrd="0" presId="urn:microsoft.com/office/officeart/2018/2/layout/IconVerticalSolidList"/>
    <dgm:cxn modelId="{20AD265F-7EA6-40A9-890E-4E27B34613C3}" type="presParOf" srcId="{1C124CD1-A352-4D05-8227-902141D263BF}" destId="{43FDC8AD-1DF1-4E36-BA73-2425BB6BF804}" srcOrd="2" destOrd="0" presId="urn:microsoft.com/office/officeart/2018/2/layout/IconVerticalSolidList"/>
    <dgm:cxn modelId="{EF68F986-9C65-45B7-928F-754263262320}" type="presParOf" srcId="{1C124CD1-A352-4D05-8227-902141D263BF}" destId="{8F74DE20-F6C3-40BA-8FBC-5EEEC86CF4E9}" srcOrd="3" destOrd="0" presId="urn:microsoft.com/office/officeart/2018/2/layout/IconVerticalSolidList"/>
    <dgm:cxn modelId="{064DE78A-712A-4F97-B88F-1A2D849E06DD}" type="presParOf" srcId="{078F3D91-3CD3-4E41-A0CD-47B3E6643794}" destId="{6117FE78-0D1D-4CF5-9815-F601AD24AE28}" srcOrd="1" destOrd="0" presId="urn:microsoft.com/office/officeart/2018/2/layout/IconVerticalSolidList"/>
    <dgm:cxn modelId="{6A5022F0-98AF-4269-A6FD-B309A4D7536F}" type="presParOf" srcId="{078F3D91-3CD3-4E41-A0CD-47B3E6643794}" destId="{6C95C24B-68E2-4622-8589-234C455E8E2F}" srcOrd="2" destOrd="0" presId="urn:microsoft.com/office/officeart/2018/2/layout/IconVerticalSolidList"/>
    <dgm:cxn modelId="{812284B1-F4AB-452A-ABDA-8735DE4EC137}" type="presParOf" srcId="{6C95C24B-68E2-4622-8589-234C455E8E2F}" destId="{17A78995-1D88-422C-9427-63DFADC83DC7}" srcOrd="0" destOrd="0" presId="urn:microsoft.com/office/officeart/2018/2/layout/IconVerticalSolidList"/>
    <dgm:cxn modelId="{ACDC5A96-6C13-4035-BB90-67E5C9665A47}" type="presParOf" srcId="{6C95C24B-68E2-4622-8589-234C455E8E2F}" destId="{5A87BA6C-2132-4F24-AD57-A04A90A1369B}" srcOrd="1" destOrd="0" presId="urn:microsoft.com/office/officeart/2018/2/layout/IconVerticalSolidList"/>
    <dgm:cxn modelId="{40B222BB-6081-46C1-94BE-90D5CAF7A247}" type="presParOf" srcId="{6C95C24B-68E2-4622-8589-234C455E8E2F}" destId="{79FB91D6-1AE9-45AD-AA07-5BEF17911E57}" srcOrd="2" destOrd="0" presId="urn:microsoft.com/office/officeart/2018/2/layout/IconVerticalSolidList"/>
    <dgm:cxn modelId="{3B83D9DC-2868-4525-B379-41794D38F0EC}" type="presParOf" srcId="{6C95C24B-68E2-4622-8589-234C455E8E2F}" destId="{81117179-2FE3-4A17-8DA7-34BD30D71E89}" srcOrd="3" destOrd="0" presId="urn:microsoft.com/office/officeart/2018/2/layout/IconVerticalSolidList"/>
    <dgm:cxn modelId="{3B4995F6-5A0E-4D9B-8A2D-F8ADFD84149F}" type="presParOf" srcId="{078F3D91-3CD3-4E41-A0CD-47B3E6643794}" destId="{E0F9DA9B-F7D4-47AA-8472-504EC520D538}" srcOrd="3" destOrd="0" presId="urn:microsoft.com/office/officeart/2018/2/layout/IconVerticalSolidList"/>
    <dgm:cxn modelId="{1B30D8B8-F731-4FA9-A3C3-DBEBF6CC9790}" type="presParOf" srcId="{078F3D91-3CD3-4E41-A0CD-47B3E6643794}" destId="{72AC1E61-036F-4299-84CE-DF4127BEED7F}" srcOrd="4" destOrd="0" presId="urn:microsoft.com/office/officeart/2018/2/layout/IconVerticalSolidList"/>
    <dgm:cxn modelId="{54F0105E-2681-4522-9309-9ECE42362A12}" type="presParOf" srcId="{72AC1E61-036F-4299-84CE-DF4127BEED7F}" destId="{9B74F495-DAA9-4076-BD8A-655AA3F07996}" srcOrd="0" destOrd="0" presId="urn:microsoft.com/office/officeart/2018/2/layout/IconVerticalSolidList"/>
    <dgm:cxn modelId="{80674E54-AC62-45F8-ABEC-1E1B9D7BFBBE}" type="presParOf" srcId="{72AC1E61-036F-4299-84CE-DF4127BEED7F}" destId="{3B3E953A-9160-4156-8313-C6A4EA64F9AD}" srcOrd="1" destOrd="0" presId="urn:microsoft.com/office/officeart/2018/2/layout/IconVerticalSolidList"/>
    <dgm:cxn modelId="{CB10B697-3E7F-438D-A901-5248CDA96C28}" type="presParOf" srcId="{72AC1E61-036F-4299-84CE-DF4127BEED7F}" destId="{2ED2C1F9-7D15-47E8-820E-491DF1C6CCE9}" srcOrd="2" destOrd="0" presId="urn:microsoft.com/office/officeart/2018/2/layout/IconVerticalSolidList"/>
    <dgm:cxn modelId="{A01086DC-A975-4413-B0C3-14B9D5B5AB07}" type="presParOf" srcId="{72AC1E61-036F-4299-84CE-DF4127BEED7F}" destId="{1A584159-ABB9-4A64-839A-38B2D4E35D88}" srcOrd="3" destOrd="0" presId="urn:microsoft.com/office/officeart/2018/2/layout/IconVerticalSolidList"/>
    <dgm:cxn modelId="{0D91B6E6-8B5F-46E0-B469-CB6A45CAF7F1}" type="presParOf" srcId="{078F3D91-3CD3-4E41-A0CD-47B3E6643794}" destId="{7C157E63-77B9-4DC5-A31F-01AAA5AE48AF}" srcOrd="5" destOrd="0" presId="urn:microsoft.com/office/officeart/2018/2/layout/IconVerticalSolidList"/>
    <dgm:cxn modelId="{C3600705-E798-484E-A152-5B2F21020C61}" type="presParOf" srcId="{078F3D91-3CD3-4E41-A0CD-47B3E6643794}" destId="{19674797-45F0-47E3-81B6-9D3B643A08C3}" srcOrd="6" destOrd="0" presId="urn:microsoft.com/office/officeart/2018/2/layout/IconVerticalSolidList"/>
    <dgm:cxn modelId="{DF6DA7FD-4900-47E0-9363-8587647BAA27}" type="presParOf" srcId="{19674797-45F0-47E3-81B6-9D3B643A08C3}" destId="{03A51E3F-1EB5-4273-B7B0-398418B92D95}" srcOrd="0" destOrd="0" presId="urn:microsoft.com/office/officeart/2018/2/layout/IconVerticalSolidList"/>
    <dgm:cxn modelId="{11F09193-590E-4482-8FD9-A295BE11187A}" type="presParOf" srcId="{19674797-45F0-47E3-81B6-9D3B643A08C3}" destId="{5BF83E9D-77ED-47DD-9533-9BFC916C3C13}" srcOrd="1" destOrd="0" presId="urn:microsoft.com/office/officeart/2018/2/layout/IconVerticalSolidList"/>
    <dgm:cxn modelId="{2509DC1A-B8B6-4045-8E0D-121BE4E9824A}" type="presParOf" srcId="{19674797-45F0-47E3-81B6-9D3B643A08C3}" destId="{A4342474-E8B9-4D59-8504-BE4B2F2BB5C7}" srcOrd="2" destOrd="0" presId="urn:microsoft.com/office/officeart/2018/2/layout/IconVerticalSolidList"/>
    <dgm:cxn modelId="{AB1D7513-26E6-48A4-8023-021BC8B42929}" type="presParOf" srcId="{19674797-45F0-47E3-81B6-9D3B643A08C3}" destId="{0F49D77D-1C60-4640-9807-F0BABDDC748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55840-833F-4CA7-BD0B-19381369291E}">
      <dsp:nvSpPr>
        <dsp:cNvPr id="0" name=""/>
        <dsp:cNvSpPr/>
      </dsp:nvSpPr>
      <dsp:spPr>
        <a:xfrm>
          <a:off x="0" y="2001"/>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DB0A71-9DB8-43E1-AD7A-3A21BE849A43}">
      <dsp:nvSpPr>
        <dsp:cNvPr id="0" name=""/>
        <dsp:cNvSpPr/>
      </dsp:nvSpPr>
      <dsp:spPr>
        <a:xfrm>
          <a:off x="306906" y="230279"/>
          <a:ext cx="558011" cy="5580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74DE20-F6C3-40BA-8FBC-5EEEC86CF4E9}">
      <dsp:nvSpPr>
        <dsp:cNvPr id="0" name=""/>
        <dsp:cNvSpPr/>
      </dsp:nvSpPr>
      <dsp:spPr>
        <a:xfrm>
          <a:off x="1171823" y="2001"/>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666750">
            <a:lnSpc>
              <a:spcPct val="90000"/>
            </a:lnSpc>
            <a:spcBef>
              <a:spcPct val="0"/>
            </a:spcBef>
            <a:spcAft>
              <a:spcPct val="35000"/>
            </a:spcAft>
            <a:buNone/>
          </a:pPr>
          <a:r>
            <a:rPr lang="en-GB" sz="1500" kern="1200" dirty="0"/>
            <a:t>Removal of overall effectiveness grade for state funded schools only</a:t>
          </a:r>
          <a:endParaRPr lang="en-US" sz="1500" kern="1200" dirty="0"/>
        </a:p>
      </dsp:txBody>
      <dsp:txXfrm>
        <a:off x="1171823" y="2001"/>
        <a:ext cx="5520990" cy="1014565"/>
      </dsp:txXfrm>
    </dsp:sp>
    <dsp:sp modelId="{17A78995-1D88-422C-9427-63DFADC83DC7}">
      <dsp:nvSpPr>
        <dsp:cNvPr id="0" name=""/>
        <dsp:cNvSpPr/>
      </dsp:nvSpPr>
      <dsp:spPr>
        <a:xfrm>
          <a:off x="0" y="1270208"/>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87BA6C-2132-4F24-AD57-A04A90A1369B}">
      <dsp:nvSpPr>
        <dsp:cNvPr id="0" name=""/>
        <dsp:cNvSpPr/>
      </dsp:nvSpPr>
      <dsp:spPr>
        <a:xfrm>
          <a:off x="306906" y="1498486"/>
          <a:ext cx="558011" cy="5580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1117179-2FE3-4A17-8DA7-34BD30D71E89}">
      <dsp:nvSpPr>
        <dsp:cNvPr id="0" name=""/>
        <dsp:cNvSpPr/>
      </dsp:nvSpPr>
      <dsp:spPr>
        <a:xfrm>
          <a:off x="1171823" y="1270208"/>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666750">
            <a:lnSpc>
              <a:spcPct val="90000"/>
            </a:lnSpc>
            <a:spcBef>
              <a:spcPct val="0"/>
            </a:spcBef>
            <a:spcAft>
              <a:spcPct val="35000"/>
            </a:spcAft>
            <a:buNone/>
          </a:pPr>
          <a:r>
            <a:rPr lang="en-GB" sz="1500" kern="1200" dirty="0"/>
            <a:t>Phone calls on a Monday (or Tuesday if a bank holiday)</a:t>
          </a:r>
          <a:endParaRPr lang="en-US" sz="1500" kern="1200" dirty="0"/>
        </a:p>
      </dsp:txBody>
      <dsp:txXfrm>
        <a:off x="1171823" y="1270208"/>
        <a:ext cx="5520990" cy="1014565"/>
      </dsp:txXfrm>
    </dsp:sp>
    <dsp:sp modelId="{9B74F495-DAA9-4076-BD8A-655AA3F07996}">
      <dsp:nvSpPr>
        <dsp:cNvPr id="0" name=""/>
        <dsp:cNvSpPr/>
      </dsp:nvSpPr>
      <dsp:spPr>
        <a:xfrm>
          <a:off x="0" y="2538415"/>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E953A-9160-4156-8313-C6A4EA64F9AD}">
      <dsp:nvSpPr>
        <dsp:cNvPr id="0" name=""/>
        <dsp:cNvSpPr/>
      </dsp:nvSpPr>
      <dsp:spPr>
        <a:xfrm>
          <a:off x="306906" y="2766692"/>
          <a:ext cx="558011" cy="5580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A584159-ABB9-4A64-839A-38B2D4E35D88}">
      <dsp:nvSpPr>
        <dsp:cNvPr id="0" name=""/>
        <dsp:cNvSpPr/>
      </dsp:nvSpPr>
      <dsp:spPr>
        <a:xfrm>
          <a:off x="1171823" y="2538415"/>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666750">
            <a:lnSpc>
              <a:spcPct val="90000"/>
            </a:lnSpc>
            <a:spcBef>
              <a:spcPct val="0"/>
            </a:spcBef>
            <a:spcAft>
              <a:spcPct val="35000"/>
            </a:spcAft>
            <a:buNone/>
          </a:pPr>
          <a:r>
            <a:rPr lang="en-GB" sz="1500" kern="1200" dirty="0"/>
            <a:t>A  change to the wording of the report – it will no longer say ‘school remains good…’. </a:t>
          </a:r>
          <a:r>
            <a:rPr lang="en-GB" sz="1500" i="1" kern="1200" dirty="0"/>
            <a:t>The school has taken effective action to maintain the standards identified at the previous inspection. </a:t>
          </a:r>
          <a:endParaRPr lang="en-US" sz="1500" kern="1200" dirty="0"/>
        </a:p>
      </dsp:txBody>
      <dsp:txXfrm>
        <a:off x="1171823" y="2538415"/>
        <a:ext cx="5520990" cy="1014565"/>
      </dsp:txXfrm>
    </dsp:sp>
    <dsp:sp modelId="{03A51E3F-1EB5-4273-B7B0-398418B92D95}">
      <dsp:nvSpPr>
        <dsp:cNvPr id="0" name=""/>
        <dsp:cNvSpPr/>
      </dsp:nvSpPr>
      <dsp:spPr>
        <a:xfrm>
          <a:off x="0" y="3806622"/>
          <a:ext cx="6692813" cy="101456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83E9D-77ED-47DD-9533-9BFC916C3C13}">
      <dsp:nvSpPr>
        <dsp:cNvPr id="0" name=""/>
        <dsp:cNvSpPr/>
      </dsp:nvSpPr>
      <dsp:spPr>
        <a:xfrm>
          <a:off x="306906" y="4034899"/>
          <a:ext cx="558011" cy="5580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F49D77D-1C60-4640-9807-F0BABDDC7483}">
      <dsp:nvSpPr>
        <dsp:cNvPr id="0" name=""/>
        <dsp:cNvSpPr/>
      </dsp:nvSpPr>
      <dsp:spPr>
        <a:xfrm>
          <a:off x="1171823" y="3806622"/>
          <a:ext cx="5520990" cy="1014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375" tIns="107375" rIns="107375" bIns="107375" numCol="1" spcCol="1270" anchor="ctr" anchorCtr="0">
          <a:noAutofit/>
        </a:bodyPr>
        <a:lstStyle/>
        <a:p>
          <a:pPr marL="0" lvl="0" indent="0" algn="l" defTabSz="666750">
            <a:lnSpc>
              <a:spcPct val="90000"/>
            </a:lnSpc>
            <a:spcBef>
              <a:spcPct val="0"/>
            </a:spcBef>
            <a:spcAft>
              <a:spcPct val="35000"/>
            </a:spcAft>
            <a:buNone/>
          </a:pPr>
          <a:r>
            <a:rPr lang="en-GB" sz="1500" kern="1200" dirty="0"/>
            <a:t>No deep dives but focus areas instead</a:t>
          </a:r>
          <a:endParaRPr lang="en-US" sz="1500" kern="1200" dirty="0"/>
        </a:p>
      </dsp:txBody>
      <dsp:txXfrm>
        <a:off x="1171823" y="3806622"/>
        <a:ext cx="5520990" cy="10145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07CE04-9424-48F5-B9AB-9E29A75DFB92}" type="datetimeFigureOut">
              <a:rPr lang="en-GB" smtClean="0"/>
              <a:t>11/10/2024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B1981E-BF5C-4E98-B9B4-1A9E90B0966A}" type="slidenum">
              <a:rPr lang="en-GB" smtClean="0"/>
              <a:t>‹#›</a:t>
            </a:fld>
            <a:endParaRPr lang="en-GB" dirty="0"/>
          </a:p>
        </p:txBody>
      </p:sp>
    </p:spTree>
    <p:extLst>
      <p:ext uri="{BB962C8B-B14F-4D97-AF65-F5344CB8AC3E}">
        <p14:creationId xmlns:p14="http://schemas.microsoft.com/office/powerpoint/2010/main" val="30791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ACC3-B2DA-4628-885A-D8DF3FDC35F6}" type="slidenum">
              <a:rPr kumimoji="0" lang="en-GB" sz="12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473503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Primary demand has continued to fall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48723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applicants (on time and late) have been allocated a school place. Parental satisfaction rates are getting higher as demand and competition is falling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2697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was a small peak in demand in 2020, but overall, we’ve seen a falling demand for primary applications. In the last six years, primary demand has fallen by nearly 9%.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3288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trendline shows an overall downward trend for Reception demand; with a small  peak in 2020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6891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1.3% more vacancies than this time last year. </a:t>
            </a:r>
            <a:r>
              <a:rPr lang="en-GB" dirty="0" err="1"/>
              <a:t>CoE</a:t>
            </a:r>
            <a:r>
              <a:rPr lang="en-GB" dirty="0"/>
              <a:t> vacancies have almost doubled; No faith and Jewish vacancies have also increased. Catholic vacancies are down by 4% but this is partly due to St Joseph’s reduced PAN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096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Total reduction by 110 places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7051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Further reduction planned by at least 90 places in 2025/26. SPS was due to open in 2026/27 but is likely to be pushed back</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5529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Calibri" panose="020F0502020204030204" pitchFamily="34" charset="0"/>
                <a:ea typeface="Aptos" panose="020B0004020202020204" pitchFamily="34" charset="0"/>
                <a:cs typeface="Aptos" panose="020B0004020202020204" pitchFamily="34" charset="0"/>
              </a:rPr>
              <a:t>SMSJ – joining the Wren Academy Trust sometime this academic year</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Calibri" panose="020F0502020204030204" pitchFamily="34" charset="0"/>
                <a:ea typeface="Aptos" panose="020B0004020202020204" pitchFamily="34" charset="0"/>
                <a:cs typeface="Aptos" panose="020B0004020202020204" pitchFamily="34" charset="0"/>
              </a:rPr>
              <a:t>St. Paul’s N11 – also probably joining the Wren Trust sometime this academic year</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Calibri" panose="020F0502020204030204" pitchFamily="34" charset="0"/>
                <a:ea typeface="Aptos" panose="020B0004020202020204" pitchFamily="34" charset="0"/>
                <a:cs typeface="Aptos" panose="020B0004020202020204" pitchFamily="34" charset="0"/>
              </a:rPr>
              <a:t>Broadfields – probably joining the Saracens Trust in Sept 2025</a:t>
            </a:r>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977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Secondary demand is now on a clear downward trajectory – both for home and out-borough applications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86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Parental satisfaction getting higher with reduced demand / competition.</a:t>
            </a:r>
          </a:p>
          <a:p>
            <a:r>
              <a:rPr lang="en-GB" dirty="0"/>
              <a:t>Barnet continues to be a net exporter of secondary school places; 22 to 25% places on average go to children outside the borough</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7465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ACC3-B2DA-4628-885A-D8DF3FDC35F6}" type="slidenum">
              <a:rPr kumimoji="0" lang="en-GB" sz="12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40155621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Overall demand for Y7 places has fallen by nearly 7% in the last 6 years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4172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Trendline shows secondary demand is declining with a small peak in 2021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15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Several Barnet schools continue to offer over PAN in response to pressure  and preference for places (Orthodox Jewish demand exceeds number of places available; some localised pressure for secondary places in Edgware)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93904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Hasmonean High Schools have operating bulges year on year and are planning to permanently expand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58009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In-year demand is consistently high with a significant number of children continuing to arrive from overseas. Figures refer to individual children; original application recorded where children have moved from primary to secondary school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047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In-year localised pressure in Colindale / East Barnet is being managed through the In-Year Fair Access protocol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453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An overall fall in primary demand is anticipated across the borough over the next 4 years with a significant upturn in 2028/29 (probably due to expected child yield from new developments). The underlying reason will need to analysed further. The actual surpluses is likely to be lower as the  figures shown as these do not account for SEND children in mainstream schools and unexpected increase in-year admissions (asylum-seekers / children from overseas arriving in high numbers)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1186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overall surplus of places in Burnt Oak, Hendon, West Hendon masks a rising deficit in Colindale, where there is largescale regeneration and an increasing demand for school places. The new Saracens Primary Free School, opening on the Peel Centre site is needed to meet this anticipated increasing demand in Colindale.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186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small  surplus is reasonable in Barnet, given the in-year flow and high volume of movers-in from abroad.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57443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Planning area 3 places vs demand looks tight but this is partly due to PAN reductions. Surplus capacity can be re-</a:t>
            </a:r>
            <a:r>
              <a:rPr lang="en-GB" dirty="0" err="1"/>
              <a:t>cyled</a:t>
            </a:r>
            <a:r>
              <a:rPr lang="en-GB" dirty="0"/>
              <a:t> if a deficit starts to emerge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9654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ACC3-B2DA-4628-885A-D8DF3FDC35F6}" type="slidenum">
              <a:rPr kumimoji="0" lang="en-GB" sz="12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19111856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PA4 demand is continuing to fall and surpluses are higher than in the other planning areas despite the planned PAN reduction at MHI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7984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Some localised pressure on the border of Barnet Vale and East Barnet – being managed through Fair Access.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1775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Gradual decline in demand – small surplus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2973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intensity of the shaded areas represents the volume of applications. Highest number of Rec 2024 applications  are mainly from residents in </a:t>
            </a:r>
            <a:r>
              <a:rPr lang="en-GB"/>
              <a:t>the west </a:t>
            </a:r>
            <a:r>
              <a:rPr lang="en-GB" dirty="0"/>
              <a:t>of the borough, Hendon, Burnt Oak and Colindale South, but also from East Barnet and West Finchley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495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secondary forecast indicates a downward trend over the coming year. This reflects the lower primary cohorts moving up to the secondary phase.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B1981E-BF5C-4E98-B9B4-1A9E90B0966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0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737B2F-9ECD-477E-951B-E8B1F29C963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2621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BCEFE5-0BFB-40E9-908D-DD70FC0A44EC}" type="slidenum">
              <a:rPr kumimoji="0" lang="en-GB" sz="12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6056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ACC3-B2DA-4628-885A-D8DF3FDC35F6}" type="slidenum">
              <a:rPr kumimoji="0" lang="en-GB" sz="12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300093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89ACC3-B2DA-4628-885A-D8DF3FDC35F6}" type="slidenum">
              <a:rPr kumimoji="0" lang="en-GB" sz="1200" b="0" i="0" u="none" strike="noStrike" kern="1200" cap="none" spc="0" normalizeH="0" baseline="0" noProof="0" smtClean="0">
                <a:ln>
                  <a:noFill/>
                </a:ln>
                <a:solidFill>
                  <a:prstClr val="black"/>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Arial"/>
              <a:ea typeface="+mn-ea"/>
              <a:cs typeface="Arial"/>
              <a:sym typeface="Arial"/>
            </a:endParaRPr>
          </a:p>
        </p:txBody>
      </p:sp>
    </p:spTree>
    <p:extLst>
      <p:ext uri="{BB962C8B-B14F-4D97-AF65-F5344CB8AC3E}">
        <p14:creationId xmlns:p14="http://schemas.microsoft.com/office/powerpoint/2010/main" val="3947964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947FF-B1B0-4989-9252-526142A1E68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16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1E186-B551-46EB-8CA6-B8BCDFBB2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0C8B4-2FD9-4770-8AC3-7EE74A1E3AF3}"/>
              </a:ext>
            </a:extLst>
          </p:cNvPr>
          <p:cNvSpPr txBox="1">
            <a:spLocks noGrp="1"/>
          </p:cNvSpPr>
          <p:nvPr>
            <p:ph type="body" sz="quarter" idx="1"/>
          </p:nvPr>
        </p:nvSpPr>
        <p:spPr/>
        <p:txBody>
          <a:bodyPr/>
          <a:lstStyle/>
          <a:p>
            <a:endParaRPr lang="en-GB" dirty="0"/>
          </a:p>
        </p:txBody>
      </p:sp>
      <p:sp>
        <p:nvSpPr>
          <p:cNvPr id="4" name="Slide Number Placeholder 3">
            <a:extLst>
              <a:ext uri="{FF2B5EF4-FFF2-40B4-BE49-F238E27FC236}">
                <a16:creationId xmlns:a16="http://schemas.microsoft.com/office/drawing/2014/main" id="{34874B10-5F1A-4733-A2A1-C918EA9A1380}"/>
              </a:ext>
            </a:extLst>
          </p:cNvPr>
          <p:cNvSpPr txBox="1"/>
          <p:nvPr/>
        </p:nvSpPr>
        <p:spPr>
          <a:xfrm>
            <a:off x="3851343" y="9431597"/>
            <a:ext cx="2946352" cy="498210"/>
          </a:xfrm>
          <a:prstGeom prst="rect">
            <a:avLst/>
          </a:prstGeom>
          <a:noFill/>
          <a:ln cap="flat">
            <a:noFill/>
          </a:ln>
        </p:spPr>
        <p:txBody>
          <a:bodyPr vert="horz" wrap="square" lIns="92134" tIns="46067" rIns="92134" bIns="46067" anchor="b" anchorCtr="0" compatLnSpc="1">
            <a:noAutofit/>
          </a:bodyPr>
          <a:lstStyle/>
          <a:p>
            <a:pPr marL="0" marR="0" lvl="0" indent="0" algn="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DD2CE5-E18E-452B-B1EC-2C6476917AA1}" type="slidenum">
              <a:rPr kumimoji="0" sz="1800" b="0" i="0" u="none" strike="noStrike" kern="0" cap="none" spc="0" normalizeH="0" baseline="0" noProof="0">
                <a:ln>
                  <a:noFill/>
                </a:ln>
                <a:solidFill>
                  <a:srgbClr val="000000"/>
                </a:solidFill>
                <a:effectLst/>
                <a:uLnTx/>
                <a:uFillTx/>
                <a:latin typeface="Calibri"/>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a:t>
            </a:fld>
            <a:endParaRPr kumimoji="0" lang="en-GB"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232124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1E186-B551-46EB-8CA6-B8BCDFBB22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0C8B4-2FD9-4770-8AC3-7EE74A1E3AF3}"/>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34874B10-5F1A-4733-A2A1-C918EA9A1380}"/>
              </a:ext>
            </a:extLst>
          </p:cNvPr>
          <p:cNvSpPr txBox="1"/>
          <p:nvPr/>
        </p:nvSpPr>
        <p:spPr>
          <a:xfrm>
            <a:off x="3851343" y="9431597"/>
            <a:ext cx="2946352" cy="498210"/>
          </a:xfrm>
          <a:prstGeom prst="rect">
            <a:avLst/>
          </a:prstGeom>
          <a:noFill/>
          <a:ln cap="flat">
            <a:noFill/>
          </a:ln>
        </p:spPr>
        <p:txBody>
          <a:bodyPr vert="horz" wrap="square" lIns="92134" tIns="46067" rIns="92134" bIns="46067" anchor="b" anchorCtr="0" compatLnSpc="1">
            <a:noAutofit/>
          </a:bodyPr>
          <a:lstStyle/>
          <a:p>
            <a:pPr marL="0" marR="0" lvl="0" indent="0" algn="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BFDD2CE5-E18E-452B-B1EC-2C6476917AA1}" type="slidenum">
              <a:rPr kumimoji="0" sz="1800" b="0" i="0" u="none" strike="noStrike" kern="0" cap="none" spc="0" normalizeH="0" baseline="0" noProof="0">
                <a:ln>
                  <a:noFill/>
                </a:ln>
                <a:solidFill>
                  <a:srgbClr val="000000"/>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54</a:t>
            </a:fld>
            <a:endParaRPr kumimoji="0" lang="en-GB"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94849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2.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tags" Target="../tags/tag2.xml"/><Relationship Id="rId4" Type="http://schemas.openxmlformats.org/officeDocument/2006/relationships/image" Target="../media/image8.png"/></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tags" Target="../tags/tag3.xml"/><Relationship Id="rId4" Type="http://schemas.openxmlformats.org/officeDocument/2006/relationships/image" Target="../media/image9.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tags" Target="../tags/tag4.xml"/><Relationship Id="rId4" Type="http://schemas.openxmlformats.org/officeDocument/2006/relationships/image" Target="../media/image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tags" Target="../tags/tag5.xml"/><Relationship Id="rId4" Type="http://schemas.openxmlformats.org/officeDocument/2006/relationships/image" Target="../media/image9.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tags" Target="../tags/tag6.xml"/><Relationship Id="rId4" Type="http://schemas.openxmlformats.org/officeDocument/2006/relationships/image" Target="../media/image9.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tags" Target="../tags/tag7.xml"/><Relationship Id="rId4" Type="http://schemas.openxmlformats.org/officeDocument/2006/relationships/image" Target="../media/image9.emf"/></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138479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1068253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19695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258531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18701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1634784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8191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2350781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A61F-23A3-45FC-8698-A783115A6B1E}"/>
              </a:ext>
            </a:extLst>
          </p:cNvPr>
          <p:cNvSpPr>
            <a:spLocks noGrp="1"/>
          </p:cNvSpPr>
          <p:nvPr>
            <p:ph type="title"/>
          </p:nvPr>
        </p:nvSpPr>
        <p:spPr>
          <a:xfrm>
            <a:off x="527052" y="548218"/>
            <a:ext cx="11137899" cy="342545"/>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6DA72E4-6E4E-481F-8F22-310BB87CB3D2}"/>
              </a:ext>
            </a:extLst>
          </p:cNvPr>
          <p:cNvSpPr>
            <a:spLocks noGrp="1"/>
          </p:cNvSpPr>
          <p:nvPr>
            <p:ph idx="1"/>
          </p:nvPr>
        </p:nvSpPr>
        <p:spPr>
          <a:xfrm>
            <a:off x="527052" y="1701800"/>
            <a:ext cx="11137899" cy="4607984"/>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11C23D-D970-4458-A930-8A28F8FB46FC}"/>
              </a:ext>
            </a:extLst>
          </p:cNvPr>
          <p:cNvSpPr>
            <a:spLocks noGrp="1"/>
          </p:cNvSpPr>
          <p:nvPr>
            <p:ph type="dt" sz="half" idx="10"/>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0E430DBA-804C-414C-AF5D-1AAC78C2AC23}" type="datetime4">
              <a:rPr kumimoji="0" lang="en-GB" sz="90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11 October 2024</a:t>
            </a:fld>
            <a:endParaRPr kumimoji="0" lang="en-GB"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8" name="Footer Placeholder 7">
            <a:extLst>
              <a:ext uri="{FF2B5EF4-FFF2-40B4-BE49-F238E27FC236}">
                <a16:creationId xmlns:a16="http://schemas.microsoft.com/office/drawing/2014/main" id="{0FA300C1-725D-4E7B-83A9-ABA1690B1BD9}"/>
              </a:ext>
            </a:extLst>
          </p:cNvPr>
          <p:cNvSpPr>
            <a:spLocks noGrp="1"/>
          </p:cNvSpPr>
          <p:nvPr>
            <p:ph type="ftr" sz="quarter" idx="11"/>
          </p:nvPr>
        </p:nvSpPr>
        <p:spPr/>
        <p:txBody>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Trebuchet MS" panose="020B0603020202020204"/>
                <a:ea typeface="+mn-ea"/>
                <a:cs typeface="+mn-cs"/>
              </a:rPr>
              <a:t>Mott MacDonald | Presentation</a:t>
            </a:r>
          </a:p>
        </p:txBody>
      </p:sp>
      <p:sp>
        <p:nvSpPr>
          <p:cNvPr id="9" name="Slide Number Placeholder 8">
            <a:extLst>
              <a:ext uri="{FF2B5EF4-FFF2-40B4-BE49-F238E27FC236}">
                <a16:creationId xmlns:a16="http://schemas.microsoft.com/office/drawing/2014/main" id="{D332D015-0253-46EF-BE60-4CE17CE3DA76}"/>
              </a:ext>
            </a:extLst>
          </p:cNvPr>
          <p:cNvSpPr>
            <a:spLocks noGrp="1"/>
          </p:cNvSpPr>
          <p:nvPr>
            <p:ph type="sldNum" sz="quarter" idx="12"/>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2490C926-4C7A-4456-B603-8FB00524CD8E}" type="slidenum">
              <a:rPr kumimoji="0" lang="en-GB" sz="90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Text Placeholder 4">
            <a:extLst>
              <a:ext uri="{FF2B5EF4-FFF2-40B4-BE49-F238E27FC236}">
                <a16:creationId xmlns:a16="http://schemas.microsoft.com/office/drawing/2014/main" id="{41915CF8-8469-4020-B594-45F5287FA096}"/>
              </a:ext>
            </a:extLst>
          </p:cNvPr>
          <p:cNvSpPr>
            <a:spLocks noGrp="1"/>
          </p:cNvSpPr>
          <p:nvPr>
            <p:ph type="body" sz="quarter" idx="14" hasCustomPrompt="1"/>
          </p:nvPr>
        </p:nvSpPr>
        <p:spPr>
          <a:xfrm>
            <a:off x="527051" y="1041402"/>
            <a:ext cx="11137900" cy="306917"/>
          </a:xfrm>
        </p:spPr>
        <p:txBody>
          <a:bodyPr>
            <a:noAutofit/>
          </a:bodyPr>
          <a:lstStyle>
            <a:lvl1pPr marL="0" indent="0">
              <a:lnSpc>
                <a:spcPct val="100000"/>
              </a:lnSpc>
              <a:spcBef>
                <a:spcPts val="0"/>
              </a:spcBef>
              <a:buFont typeface="Arial" panose="020B0604020202020204" pitchFamily="34" charset="0"/>
              <a:buNone/>
              <a:defRPr sz="2133">
                <a:solidFill>
                  <a:schemeClr val="tx2"/>
                </a:solidFill>
              </a:defRPr>
            </a:lvl1pPr>
            <a:lvl2pPr marL="0" indent="0">
              <a:lnSpc>
                <a:spcPct val="100000"/>
              </a:lnSpc>
              <a:spcBef>
                <a:spcPts val="0"/>
              </a:spcBef>
              <a:buFont typeface="Arial" panose="020B0604020202020204" pitchFamily="34" charset="0"/>
              <a:buNone/>
              <a:defRPr sz="2133">
                <a:solidFill>
                  <a:schemeClr val="accent1"/>
                </a:solidFill>
              </a:defRPr>
            </a:lvl2pPr>
            <a:lvl3pPr marL="0" indent="0">
              <a:lnSpc>
                <a:spcPct val="100000"/>
              </a:lnSpc>
              <a:spcBef>
                <a:spcPts val="0"/>
              </a:spcBef>
              <a:buFont typeface="Arial" panose="020B0604020202020204" pitchFamily="34" charset="0"/>
              <a:buNone/>
              <a:defRPr sz="2133">
                <a:solidFill>
                  <a:schemeClr val="accent1"/>
                </a:solidFill>
              </a:defRPr>
            </a:lvl3pPr>
            <a:lvl4pPr marL="0" indent="0">
              <a:lnSpc>
                <a:spcPct val="100000"/>
              </a:lnSpc>
              <a:spcBef>
                <a:spcPts val="0"/>
              </a:spcBef>
              <a:buFont typeface="Arial" panose="020B0604020202020204" pitchFamily="34" charset="0"/>
              <a:buNone/>
              <a:defRPr sz="2133">
                <a:solidFill>
                  <a:schemeClr val="accent1"/>
                </a:solidFill>
              </a:defRPr>
            </a:lvl4pPr>
            <a:lvl5pPr marL="0" indent="0">
              <a:lnSpc>
                <a:spcPct val="100000"/>
              </a:lnSpc>
              <a:spcBef>
                <a:spcPts val="0"/>
              </a:spcBef>
              <a:buFont typeface="Arial" panose="020B0604020202020204" pitchFamily="34" charset="0"/>
              <a:buNone/>
              <a:defRPr sz="2133">
                <a:solidFill>
                  <a:schemeClr val="accent1"/>
                </a:solidFill>
              </a:defRPr>
            </a:lvl5pPr>
          </a:lstStyle>
          <a:p>
            <a:pPr lvl="0"/>
            <a:r>
              <a:rPr lang="en-US" dirty="0"/>
              <a:t>Click to edit subtitle style – 1 line only</a:t>
            </a:r>
          </a:p>
        </p:txBody>
      </p:sp>
    </p:spTree>
    <p:extLst>
      <p:ext uri="{BB962C8B-B14F-4D97-AF65-F5344CB8AC3E}">
        <p14:creationId xmlns:p14="http://schemas.microsoft.com/office/powerpoint/2010/main" val="92661365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Dar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59" y="548217"/>
            <a:ext cx="10364549" cy="3582048"/>
          </a:xfrm>
        </p:spPr>
        <p:txBody>
          <a:bodyPr anchor="b"/>
          <a:lstStyle>
            <a:lvl1pPr>
              <a:lnSpc>
                <a:spcPct val="95000"/>
              </a:lnSpc>
              <a:defRPr sz="4200">
                <a:solidFill>
                  <a:schemeClr val="bg1"/>
                </a:solidFill>
              </a:defRPr>
            </a:lvl1pPr>
          </a:lstStyle>
          <a:p>
            <a:r>
              <a:rPr lang="en-US"/>
              <a:t>Click to edit Master title style</a:t>
            </a:r>
            <a:endParaRPr lang="en-US" dirty="0"/>
          </a:p>
        </p:txBody>
      </p:sp>
      <p:sp>
        <p:nvSpPr>
          <p:cNvPr id="12" name="Freeform 6"/>
          <p:cNvSpPr>
            <a:spLocks/>
          </p:cNvSpPr>
          <p:nvPr userDrawn="1"/>
        </p:nvSpPr>
        <p:spPr bwMode="auto">
          <a:xfrm>
            <a:off x="913692" y="4302313"/>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1351" dirty="0">
              <a:solidFill>
                <a:schemeClr val="tx2">
                  <a:lumMod val="20000"/>
                  <a:lumOff val="80000"/>
                </a:schemeClr>
              </a:solidFill>
            </a:endParaRPr>
          </a:p>
        </p:txBody>
      </p:sp>
      <p:sp>
        <p:nvSpPr>
          <p:cNvPr id="9" name="Text Placeholder 9">
            <a:extLst>
              <a:ext uri="{FF2B5EF4-FFF2-40B4-BE49-F238E27FC236}">
                <a16:creationId xmlns:a16="http://schemas.microsoft.com/office/drawing/2014/main" id="{EDBFF41F-8BBF-4E7D-B495-7B8EB4235FF3}"/>
              </a:ext>
            </a:extLst>
          </p:cNvPr>
          <p:cNvSpPr>
            <a:spLocks noGrp="1"/>
          </p:cNvSpPr>
          <p:nvPr>
            <p:ph type="body" sz="quarter" idx="18" hasCustomPrompt="1"/>
          </p:nvPr>
        </p:nvSpPr>
        <p:spPr>
          <a:xfrm>
            <a:off x="911442" y="4620891"/>
            <a:ext cx="5184559"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1">
                    <a:lumMod val="20000"/>
                    <a:lumOff val="80000"/>
                  </a:schemeClr>
                </a:solidFill>
                <a:latin typeface="+mn-lt"/>
              </a:defRPr>
            </a:lvl1pPr>
            <a:lvl2pPr marL="0" indent="0">
              <a:lnSpc>
                <a:spcPct val="95000"/>
              </a:lnSpc>
              <a:spcBef>
                <a:spcPts val="0"/>
              </a:spcBef>
              <a:spcAft>
                <a:spcPts val="200"/>
              </a:spcAft>
              <a:buFont typeface="Arial" panose="020B0604020202020204" pitchFamily="34" charset="0"/>
              <a:buChar char="​"/>
              <a:defRPr sz="1500">
                <a:solidFill>
                  <a:schemeClr val="bg1"/>
                </a:solidFill>
                <a:latin typeface="+mn-lt"/>
              </a:defRPr>
            </a:lvl2pPr>
            <a:lvl3pPr marL="0" indent="0">
              <a:lnSpc>
                <a:spcPct val="95000"/>
              </a:lnSpc>
              <a:spcBef>
                <a:spcPts val="0"/>
              </a:spcBef>
              <a:spcAft>
                <a:spcPts val="200"/>
              </a:spcAft>
              <a:buFont typeface="Arial" panose="020B0604020202020204" pitchFamily="34" charset="0"/>
              <a:buChar char="​"/>
              <a:defRPr sz="1500">
                <a:solidFill>
                  <a:schemeClr val="bg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bg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7">
                <a:solidFill>
                  <a:schemeClr val="bg1"/>
                </a:solidFill>
              </a:defRPr>
            </a:lvl6pPr>
            <a:lvl7pPr marL="0" indent="0">
              <a:lnSpc>
                <a:spcPct val="95000"/>
              </a:lnSpc>
              <a:spcAft>
                <a:spcPts val="200"/>
              </a:spcAft>
              <a:buNone/>
              <a:defRPr sz="1507">
                <a:solidFill>
                  <a:schemeClr val="bg1"/>
                </a:solidFill>
              </a:defRPr>
            </a:lvl7pPr>
            <a:lvl8pPr marL="0" indent="0">
              <a:lnSpc>
                <a:spcPct val="95000"/>
              </a:lnSpc>
              <a:spcAft>
                <a:spcPts val="200"/>
              </a:spcAft>
              <a:buNone/>
              <a:defRPr sz="1507">
                <a:solidFill>
                  <a:schemeClr val="bg1"/>
                </a:solidFill>
              </a:defRPr>
            </a:lvl8pPr>
            <a:lvl9pPr marL="0" indent="0">
              <a:lnSpc>
                <a:spcPct val="95000"/>
              </a:lnSpc>
              <a:spcAft>
                <a:spcPts val="200"/>
              </a:spcAft>
              <a:buNone/>
              <a:defRPr sz="1507">
                <a:solidFill>
                  <a:schemeClr val="bg1"/>
                </a:solidFill>
              </a:defRPr>
            </a:lvl9pPr>
          </a:lstStyle>
          <a:p>
            <a:pPr lvl="0"/>
            <a:r>
              <a:rPr lang="en-US" dirty="0"/>
              <a:t>Click To Edit Master Text Styles</a:t>
            </a:r>
          </a:p>
          <a:p>
            <a:pPr lvl="1"/>
            <a:r>
              <a:rPr lang="en-US" dirty="0"/>
              <a:t>Second level</a:t>
            </a:r>
          </a:p>
          <a:p>
            <a:pPr lvl="2"/>
            <a:r>
              <a:rPr lang="en-US" dirty="0"/>
              <a:t>Third level</a:t>
            </a:r>
          </a:p>
        </p:txBody>
      </p:sp>
      <p:sp>
        <p:nvSpPr>
          <p:cNvPr id="6" name="Date Placeholder 5">
            <a:extLst>
              <a:ext uri="{FF2B5EF4-FFF2-40B4-BE49-F238E27FC236}">
                <a16:creationId xmlns:a16="http://schemas.microsoft.com/office/drawing/2014/main" id="{E2E965BC-A636-44A3-9215-DB797EBDCB5B}"/>
              </a:ext>
            </a:extLst>
          </p:cNvPr>
          <p:cNvSpPr>
            <a:spLocks noGrp="1"/>
          </p:cNvSpPr>
          <p:nvPr>
            <p:ph type="dt" sz="half" idx="19"/>
          </p:nvPr>
        </p:nvSpPr>
        <p:spPr/>
        <p:txBody>
          <a:bodyPr/>
          <a:lstStyle>
            <a:lvl1pPr>
              <a:defRPr>
                <a:solidFill>
                  <a:schemeClr val="bg1"/>
                </a:solidFill>
              </a:defRPr>
            </a:lvl1pPr>
          </a:lstStyle>
          <a:p>
            <a:pPr defTabSz="1219140"/>
            <a:fld id="{C79BF5EA-B153-44B2-B1E1-9A175DDD1E5D}" type="datetime4">
              <a:rPr lang="en-GB" smtClean="0"/>
              <a:pPr defTabSz="1219140"/>
              <a:t>11 October 2024</a:t>
            </a:fld>
            <a:endParaRPr lang="en-GB" dirty="0"/>
          </a:p>
        </p:txBody>
      </p:sp>
      <p:sp>
        <p:nvSpPr>
          <p:cNvPr id="7" name="Footer Placeholder 6">
            <a:extLst>
              <a:ext uri="{FF2B5EF4-FFF2-40B4-BE49-F238E27FC236}">
                <a16:creationId xmlns:a16="http://schemas.microsoft.com/office/drawing/2014/main" id="{3218F5F3-3F4A-4B98-8350-ACA114339DD1}"/>
              </a:ext>
            </a:extLst>
          </p:cNvPr>
          <p:cNvSpPr>
            <a:spLocks noGrp="1"/>
          </p:cNvSpPr>
          <p:nvPr>
            <p:ph type="ftr" sz="quarter" idx="20"/>
          </p:nvPr>
        </p:nvSpPr>
        <p:spPr/>
        <p:txBody>
          <a:bodyPr/>
          <a:lstStyle>
            <a:lvl1pPr>
              <a:defRPr>
                <a:solidFill>
                  <a:schemeClr val="bg1"/>
                </a:solidFill>
              </a:defRPr>
            </a:lvl1pPr>
          </a:lstStyle>
          <a:p>
            <a:pPr defTabSz="1219140"/>
            <a:r>
              <a:rPr lang="en-GB" dirty="0"/>
              <a:t>Mott MacDonald | Presentation</a:t>
            </a:r>
          </a:p>
        </p:txBody>
      </p:sp>
      <p:sp>
        <p:nvSpPr>
          <p:cNvPr id="8" name="Slide Number Placeholder 7">
            <a:extLst>
              <a:ext uri="{FF2B5EF4-FFF2-40B4-BE49-F238E27FC236}">
                <a16:creationId xmlns:a16="http://schemas.microsoft.com/office/drawing/2014/main" id="{A4A5D8E9-CEC9-457A-8B0C-17342A63B6E2}"/>
              </a:ext>
            </a:extLst>
          </p:cNvPr>
          <p:cNvSpPr>
            <a:spLocks noGrp="1"/>
          </p:cNvSpPr>
          <p:nvPr>
            <p:ph type="sldNum" sz="quarter" idx="21"/>
          </p:nvPr>
        </p:nvSpPr>
        <p:spPr/>
        <p:txBody>
          <a:bodyPr/>
          <a:lstStyle>
            <a:lvl1pPr>
              <a:defRPr>
                <a:solidFill>
                  <a:schemeClr val="bg1"/>
                </a:solidFill>
              </a:defRPr>
            </a:lvl1pPr>
          </a:lstStyle>
          <a:p>
            <a:pPr defTabSz="1219140"/>
            <a:fld id="{2490C926-4C7A-4456-B603-8FB00524CD8E}" type="slidenum">
              <a:rPr lang="en-GB" smtClean="0"/>
              <a:pPr defTabSz="1219140"/>
              <a:t>‹#›</a:t>
            </a:fld>
            <a:endParaRPr lang="en-GB" dirty="0"/>
          </a:p>
        </p:txBody>
      </p:sp>
    </p:spTree>
    <p:extLst>
      <p:ext uri="{BB962C8B-B14F-4D97-AF65-F5344CB8AC3E}">
        <p14:creationId xmlns:p14="http://schemas.microsoft.com/office/powerpoint/2010/main" val="26848171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850"/>
                                        <p:tgtEl>
                                          <p:spTgt spid="12"/>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9" grpId="0">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Ligh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1508" y="548218"/>
            <a:ext cx="10366800" cy="3582047"/>
          </a:xfrm>
        </p:spPr>
        <p:txBody>
          <a:bodyPr anchor="b"/>
          <a:lstStyle>
            <a:lvl1pPr>
              <a:lnSpc>
                <a:spcPct val="95000"/>
              </a:lnSpc>
              <a:defRPr sz="4200">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4" hasCustomPrompt="1"/>
          </p:nvPr>
        </p:nvSpPr>
        <p:spPr>
          <a:xfrm>
            <a:off x="911442" y="4620891"/>
            <a:ext cx="5184559" cy="1415772"/>
          </a:xfrm>
        </p:spPr>
        <p:txBody>
          <a:bodyPr>
            <a:noAutofit/>
          </a:bodyPr>
          <a:lstStyle>
            <a:lvl1pPr marL="0" indent="0">
              <a:lnSpc>
                <a:spcPct val="95000"/>
              </a:lnSpc>
              <a:spcAft>
                <a:spcPts val="0"/>
              </a:spcAft>
              <a:buFont typeface="Arial" panose="020B0604020202020204" pitchFamily="34" charset="0"/>
              <a:buChar char="​"/>
              <a:defRPr sz="2100">
                <a:solidFill>
                  <a:schemeClr val="accent2"/>
                </a:solidFill>
                <a:latin typeface="+mn-lt"/>
              </a:defRPr>
            </a:lvl1pPr>
            <a:lvl2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2pPr>
            <a:lvl3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3pPr>
            <a:lvl4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4pPr>
            <a:lvl5pPr marL="0" indent="0">
              <a:lnSpc>
                <a:spcPct val="95000"/>
              </a:lnSpc>
              <a:spcBef>
                <a:spcPts val="0"/>
              </a:spcBef>
              <a:spcAft>
                <a:spcPts val="200"/>
              </a:spcAft>
              <a:buFont typeface="Arial" panose="020B0604020202020204" pitchFamily="34" charset="0"/>
              <a:buChar char="​"/>
              <a:defRPr sz="1500">
                <a:solidFill>
                  <a:schemeClr val="tx1"/>
                </a:solidFill>
                <a:latin typeface="+mn-lt"/>
              </a:defRPr>
            </a:lvl5pPr>
            <a:lvl6pPr marL="0" indent="0">
              <a:lnSpc>
                <a:spcPct val="95000"/>
              </a:lnSpc>
              <a:spcAft>
                <a:spcPts val="200"/>
              </a:spcAft>
              <a:buNone/>
              <a:defRPr sz="1507"/>
            </a:lvl6pPr>
            <a:lvl7pPr marL="0" indent="0">
              <a:lnSpc>
                <a:spcPct val="95000"/>
              </a:lnSpc>
              <a:spcAft>
                <a:spcPts val="200"/>
              </a:spcAft>
              <a:buNone/>
              <a:defRPr sz="1507"/>
            </a:lvl7pPr>
            <a:lvl8pPr marL="0" indent="0">
              <a:lnSpc>
                <a:spcPct val="95000"/>
              </a:lnSpc>
              <a:spcAft>
                <a:spcPts val="200"/>
              </a:spcAft>
              <a:buNone/>
              <a:defRPr sz="1507"/>
            </a:lvl8pPr>
            <a:lvl9pPr marL="0" indent="0">
              <a:lnSpc>
                <a:spcPct val="95000"/>
              </a:lnSpc>
              <a:spcAft>
                <a:spcPts val="200"/>
              </a:spcAft>
              <a:buNone/>
              <a:defRPr sz="1507"/>
            </a:lvl9pPr>
          </a:lstStyle>
          <a:p>
            <a:pPr lvl="0"/>
            <a:r>
              <a:rPr lang="en-US" dirty="0"/>
              <a:t>Click To Edit Master Text Styles</a:t>
            </a:r>
          </a:p>
          <a:p>
            <a:pPr lvl="1"/>
            <a:r>
              <a:rPr lang="en-US" dirty="0"/>
              <a:t>Second level</a:t>
            </a:r>
          </a:p>
          <a:p>
            <a:pPr lvl="2"/>
            <a:r>
              <a:rPr lang="en-US" dirty="0"/>
              <a:t>Third level</a:t>
            </a:r>
          </a:p>
        </p:txBody>
      </p:sp>
      <p:sp>
        <p:nvSpPr>
          <p:cNvPr id="7" name="Freeform 6">
            <a:extLst>
              <a:ext uri="{FF2B5EF4-FFF2-40B4-BE49-F238E27FC236}">
                <a16:creationId xmlns:a16="http://schemas.microsoft.com/office/drawing/2014/main" id="{F2DC9D54-DF4A-4777-9985-0E7D7DADEF76}"/>
              </a:ext>
            </a:extLst>
          </p:cNvPr>
          <p:cNvSpPr>
            <a:spLocks/>
          </p:cNvSpPr>
          <p:nvPr userDrawn="1"/>
        </p:nvSpPr>
        <p:spPr bwMode="auto">
          <a:xfrm>
            <a:off x="913692" y="4302313"/>
            <a:ext cx="10366867" cy="170259"/>
          </a:xfrm>
          <a:custGeom>
            <a:avLst/>
            <a:gdLst>
              <a:gd name="T0" fmla="*/ 0 w 4608"/>
              <a:gd name="T1" fmla="*/ 0 h 65"/>
              <a:gd name="T2" fmla="*/ 224 w 4608"/>
              <a:gd name="T3" fmla="*/ 0 h 65"/>
              <a:gd name="T4" fmla="*/ 286 w 4608"/>
              <a:gd name="T5" fmla="*/ 65 h 65"/>
              <a:gd name="T6" fmla="*/ 349 w 4608"/>
              <a:gd name="T7" fmla="*/ 0 h 65"/>
              <a:gd name="T8" fmla="*/ 4608 w 4608"/>
              <a:gd name="T9" fmla="*/ 0 h 65"/>
              <a:gd name="connsiteX0" fmla="*/ 0 w 10000"/>
              <a:gd name="connsiteY0" fmla="*/ 0 h 16500"/>
              <a:gd name="connsiteX1" fmla="*/ 486 w 10000"/>
              <a:gd name="connsiteY1" fmla="*/ 0 h 16500"/>
              <a:gd name="connsiteX2" fmla="*/ 488 w 10000"/>
              <a:gd name="connsiteY2" fmla="*/ 16500 h 16500"/>
              <a:gd name="connsiteX3" fmla="*/ 757 w 10000"/>
              <a:gd name="connsiteY3" fmla="*/ 0 h 16500"/>
              <a:gd name="connsiteX4" fmla="*/ 10000 w 10000"/>
              <a:gd name="connsiteY4" fmla="*/ 0 h 1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6500">
                <a:moveTo>
                  <a:pt x="0" y="0"/>
                </a:moveTo>
                <a:lnTo>
                  <a:pt x="486" y="0"/>
                </a:lnTo>
                <a:cubicBezTo>
                  <a:pt x="487" y="5500"/>
                  <a:pt x="487" y="11000"/>
                  <a:pt x="488" y="16500"/>
                </a:cubicBezTo>
                <a:cubicBezTo>
                  <a:pt x="578" y="11000"/>
                  <a:pt x="667" y="5500"/>
                  <a:pt x="757" y="0"/>
                </a:cubicBezTo>
                <a:lnTo>
                  <a:pt x="10000" y="0"/>
                </a:lnTo>
              </a:path>
            </a:pathLst>
          </a:custGeom>
          <a:noFill/>
          <a:ln w="9525" cap="flat">
            <a:solidFill>
              <a:schemeClr val="tx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lvl="0"/>
            <a:endParaRPr lang="en-US" sz="1351" dirty="0"/>
          </a:p>
        </p:txBody>
      </p:sp>
      <p:sp>
        <p:nvSpPr>
          <p:cNvPr id="3" name="Date Placeholder 2">
            <a:extLst>
              <a:ext uri="{FF2B5EF4-FFF2-40B4-BE49-F238E27FC236}">
                <a16:creationId xmlns:a16="http://schemas.microsoft.com/office/drawing/2014/main" id="{D63D4549-0B43-429D-89AC-6FFB6EF3B801}"/>
              </a:ext>
            </a:extLst>
          </p:cNvPr>
          <p:cNvSpPr>
            <a:spLocks noGrp="1"/>
          </p:cNvSpPr>
          <p:nvPr>
            <p:ph type="dt" sz="half" idx="15"/>
          </p:nvPr>
        </p:nvSpPr>
        <p:spPr/>
        <p:txBody>
          <a:bodyPr/>
          <a:lstStyle/>
          <a:p>
            <a:pPr defTabSz="1219140"/>
            <a:fld id="{885BF4AC-3583-45C9-975A-D0E736D00747}" type="datetime4">
              <a:rPr lang="en-GB" smtClean="0">
                <a:solidFill>
                  <a:prstClr val="black"/>
                </a:solidFill>
              </a:rPr>
              <a:pPr defTabSz="1219140"/>
              <a:t>11 October 2024</a:t>
            </a:fld>
            <a:endParaRPr lang="en-GB" dirty="0">
              <a:solidFill>
                <a:prstClr val="black"/>
              </a:solidFill>
            </a:endParaRPr>
          </a:p>
        </p:txBody>
      </p:sp>
      <p:sp>
        <p:nvSpPr>
          <p:cNvPr id="4" name="Footer Placeholder 3">
            <a:extLst>
              <a:ext uri="{FF2B5EF4-FFF2-40B4-BE49-F238E27FC236}">
                <a16:creationId xmlns:a16="http://schemas.microsoft.com/office/drawing/2014/main" id="{80BEAABF-D50C-4BF0-A569-34F98AB81B20}"/>
              </a:ext>
            </a:extLst>
          </p:cNvPr>
          <p:cNvSpPr>
            <a:spLocks noGrp="1"/>
          </p:cNvSpPr>
          <p:nvPr>
            <p:ph type="ftr" sz="quarter" idx="16"/>
          </p:nvPr>
        </p:nvSpPr>
        <p:spPr/>
        <p:txBody>
          <a:bodyPr/>
          <a:lstStyle/>
          <a:p>
            <a:pPr defTabSz="1219140"/>
            <a:r>
              <a:rPr lang="en-GB" dirty="0">
                <a:solidFill>
                  <a:prstClr val="black"/>
                </a:solidFill>
              </a:rPr>
              <a:t>Mott MacDonald | Presentation</a:t>
            </a:r>
          </a:p>
        </p:txBody>
      </p:sp>
      <p:sp>
        <p:nvSpPr>
          <p:cNvPr id="5" name="Slide Number Placeholder 4">
            <a:extLst>
              <a:ext uri="{FF2B5EF4-FFF2-40B4-BE49-F238E27FC236}">
                <a16:creationId xmlns:a16="http://schemas.microsoft.com/office/drawing/2014/main" id="{4F2DC0FB-4899-4528-A8A1-D75AF3B73E71}"/>
              </a:ext>
            </a:extLst>
          </p:cNvPr>
          <p:cNvSpPr>
            <a:spLocks noGrp="1"/>
          </p:cNvSpPr>
          <p:nvPr>
            <p:ph type="sldNum" sz="quarter" idx="17"/>
          </p:nvPr>
        </p:nvSpPr>
        <p:spPr/>
        <p:txBody>
          <a:bodyPr/>
          <a:lstStyle/>
          <a:p>
            <a:pPr defTabSz="1219140"/>
            <a:fld id="{2490C926-4C7A-4456-B603-8FB00524CD8E}" type="slidenum">
              <a:rPr lang="en-GB" smtClean="0">
                <a:solidFill>
                  <a:prstClr val="black"/>
                </a:solidFill>
              </a:rPr>
              <a:pPr defTabSz="1219140"/>
              <a:t>‹#›</a:t>
            </a:fld>
            <a:endParaRPr lang="en-GB" dirty="0">
              <a:solidFill>
                <a:prstClr val="black"/>
              </a:solidFill>
            </a:endParaRPr>
          </a:p>
        </p:txBody>
      </p:sp>
    </p:spTree>
    <p:extLst>
      <p:ext uri="{BB962C8B-B14F-4D97-AF65-F5344CB8AC3E}">
        <p14:creationId xmlns:p14="http://schemas.microsoft.com/office/powerpoint/2010/main" val="42727133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850"/>
                                        <p:tgtEl>
                                          <p:spTgt spid="7"/>
                                        </p:tgtEl>
                                      </p:cBhvr>
                                    </p:animEffect>
                                  </p:childTnLst>
                                </p:cTn>
                              </p:par>
                            </p:childTnLst>
                          </p:cTn>
                        </p:par>
                        <p:par>
                          <p:cTn id="8" fill="hold">
                            <p:stCondLst>
                              <p:cond delay="85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7"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2817984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AA61F-23A3-45FC-8698-A783115A6B1E}"/>
              </a:ext>
            </a:extLst>
          </p:cNvPr>
          <p:cNvSpPr>
            <a:spLocks noGrp="1"/>
          </p:cNvSpPr>
          <p:nvPr>
            <p:ph type="title"/>
          </p:nvPr>
        </p:nvSpPr>
        <p:spPr>
          <a:xfrm>
            <a:off x="527052" y="548218"/>
            <a:ext cx="11137899" cy="342545"/>
          </a:xfrm>
        </p:spPr>
        <p:txBody>
          <a:body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26DA72E4-6E4E-481F-8F22-310BB87CB3D2}"/>
              </a:ext>
            </a:extLst>
          </p:cNvPr>
          <p:cNvSpPr>
            <a:spLocks noGrp="1"/>
          </p:cNvSpPr>
          <p:nvPr>
            <p:ph idx="1"/>
          </p:nvPr>
        </p:nvSpPr>
        <p:spPr>
          <a:xfrm>
            <a:off x="527052" y="1701800"/>
            <a:ext cx="11137899" cy="4607984"/>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11C23D-D970-4458-A930-8A28F8FB46FC}"/>
              </a:ext>
            </a:extLst>
          </p:cNvPr>
          <p:cNvSpPr>
            <a:spLocks noGrp="1"/>
          </p:cNvSpPr>
          <p:nvPr>
            <p:ph type="dt" sz="half" idx="10"/>
          </p:nvPr>
        </p:nvSpPr>
        <p:spPr/>
        <p:txBody>
          <a:bodyPr/>
          <a:lstStyle/>
          <a:p>
            <a:pPr defTabSz="1219140"/>
            <a:fld id="{0E430DBA-804C-414C-AF5D-1AAC78C2AC23}" type="datetime4">
              <a:rPr lang="en-GB" smtClean="0">
                <a:solidFill>
                  <a:prstClr val="black"/>
                </a:solidFill>
              </a:rPr>
              <a:pPr defTabSz="1219140"/>
              <a:t>11 October 2024</a:t>
            </a:fld>
            <a:endParaRPr lang="en-GB" dirty="0">
              <a:solidFill>
                <a:prstClr val="black"/>
              </a:solidFill>
            </a:endParaRPr>
          </a:p>
        </p:txBody>
      </p:sp>
      <p:sp>
        <p:nvSpPr>
          <p:cNvPr id="8" name="Footer Placeholder 7">
            <a:extLst>
              <a:ext uri="{FF2B5EF4-FFF2-40B4-BE49-F238E27FC236}">
                <a16:creationId xmlns:a16="http://schemas.microsoft.com/office/drawing/2014/main" id="{0FA300C1-725D-4E7B-83A9-ABA1690B1BD9}"/>
              </a:ext>
            </a:extLst>
          </p:cNvPr>
          <p:cNvSpPr>
            <a:spLocks noGrp="1"/>
          </p:cNvSpPr>
          <p:nvPr>
            <p:ph type="ftr" sz="quarter" idx="11"/>
          </p:nvPr>
        </p:nvSpPr>
        <p:spPr/>
        <p:txBody>
          <a:bodyPr/>
          <a:lstStyle/>
          <a:p>
            <a:pPr defTabSz="1219140"/>
            <a:r>
              <a:rPr lang="en-GB" dirty="0">
                <a:solidFill>
                  <a:prstClr val="black"/>
                </a:solidFill>
              </a:rPr>
              <a:t>Mott MacDonald | Presentation</a:t>
            </a:r>
          </a:p>
        </p:txBody>
      </p:sp>
      <p:sp>
        <p:nvSpPr>
          <p:cNvPr id="9" name="Slide Number Placeholder 8">
            <a:extLst>
              <a:ext uri="{FF2B5EF4-FFF2-40B4-BE49-F238E27FC236}">
                <a16:creationId xmlns:a16="http://schemas.microsoft.com/office/drawing/2014/main" id="{D332D015-0253-46EF-BE60-4CE17CE3DA76}"/>
              </a:ext>
            </a:extLst>
          </p:cNvPr>
          <p:cNvSpPr>
            <a:spLocks noGrp="1"/>
          </p:cNvSpPr>
          <p:nvPr>
            <p:ph type="sldNum" sz="quarter" idx="12"/>
          </p:nvPr>
        </p:nvSpPr>
        <p:spPr/>
        <p:txBody>
          <a:bodyPr/>
          <a:lstStyle/>
          <a:p>
            <a:pPr defTabSz="1219140"/>
            <a:fld id="{2490C926-4C7A-4456-B603-8FB00524CD8E}" type="slidenum">
              <a:rPr lang="en-GB" smtClean="0">
                <a:solidFill>
                  <a:prstClr val="black"/>
                </a:solidFill>
              </a:rPr>
              <a:pPr defTabSz="1219140"/>
              <a:t>‹#›</a:t>
            </a:fld>
            <a:endParaRPr lang="en-GB" dirty="0">
              <a:solidFill>
                <a:prstClr val="black"/>
              </a:solidFill>
            </a:endParaRPr>
          </a:p>
        </p:txBody>
      </p:sp>
      <p:sp>
        <p:nvSpPr>
          <p:cNvPr id="5" name="Text Placeholder 4">
            <a:extLst>
              <a:ext uri="{FF2B5EF4-FFF2-40B4-BE49-F238E27FC236}">
                <a16:creationId xmlns:a16="http://schemas.microsoft.com/office/drawing/2014/main" id="{41915CF8-8469-4020-B594-45F5287FA096}"/>
              </a:ext>
            </a:extLst>
          </p:cNvPr>
          <p:cNvSpPr>
            <a:spLocks noGrp="1"/>
          </p:cNvSpPr>
          <p:nvPr>
            <p:ph type="body" sz="quarter" idx="14" hasCustomPrompt="1"/>
          </p:nvPr>
        </p:nvSpPr>
        <p:spPr>
          <a:xfrm>
            <a:off x="527051" y="1041402"/>
            <a:ext cx="11137900" cy="306917"/>
          </a:xfrm>
        </p:spPr>
        <p:txBody>
          <a:bodyPr>
            <a:noAutofit/>
          </a:bodyPr>
          <a:lstStyle>
            <a:lvl1pPr marL="0" indent="0">
              <a:lnSpc>
                <a:spcPct val="100000"/>
              </a:lnSpc>
              <a:spcBef>
                <a:spcPts val="0"/>
              </a:spcBef>
              <a:buFont typeface="Arial" panose="020B0604020202020204" pitchFamily="34" charset="0"/>
              <a:buNone/>
              <a:defRPr sz="2133">
                <a:solidFill>
                  <a:schemeClr val="tx2"/>
                </a:solidFill>
              </a:defRPr>
            </a:lvl1pPr>
            <a:lvl2pPr marL="0" indent="0">
              <a:lnSpc>
                <a:spcPct val="100000"/>
              </a:lnSpc>
              <a:spcBef>
                <a:spcPts val="0"/>
              </a:spcBef>
              <a:buFont typeface="Arial" panose="020B0604020202020204" pitchFamily="34" charset="0"/>
              <a:buNone/>
              <a:defRPr sz="2133">
                <a:solidFill>
                  <a:schemeClr val="accent1"/>
                </a:solidFill>
              </a:defRPr>
            </a:lvl2pPr>
            <a:lvl3pPr marL="0" indent="0">
              <a:lnSpc>
                <a:spcPct val="100000"/>
              </a:lnSpc>
              <a:spcBef>
                <a:spcPts val="0"/>
              </a:spcBef>
              <a:buFont typeface="Arial" panose="020B0604020202020204" pitchFamily="34" charset="0"/>
              <a:buNone/>
              <a:defRPr sz="2133">
                <a:solidFill>
                  <a:schemeClr val="accent1"/>
                </a:solidFill>
              </a:defRPr>
            </a:lvl3pPr>
            <a:lvl4pPr marL="0" indent="0">
              <a:lnSpc>
                <a:spcPct val="100000"/>
              </a:lnSpc>
              <a:spcBef>
                <a:spcPts val="0"/>
              </a:spcBef>
              <a:buFont typeface="Arial" panose="020B0604020202020204" pitchFamily="34" charset="0"/>
              <a:buNone/>
              <a:defRPr sz="2133">
                <a:solidFill>
                  <a:schemeClr val="accent1"/>
                </a:solidFill>
              </a:defRPr>
            </a:lvl4pPr>
            <a:lvl5pPr marL="0" indent="0">
              <a:lnSpc>
                <a:spcPct val="100000"/>
              </a:lnSpc>
              <a:spcBef>
                <a:spcPts val="0"/>
              </a:spcBef>
              <a:buFont typeface="Arial" panose="020B0604020202020204" pitchFamily="34" charset="0"/>
              <a:buNone/>
              <a:defRPr sz="2133">
                <a:solidFill>
                  <a:schemeClr val="accent1"/>
                </a:solidFill>
              </a:defRPr>
            </a:lvl5pPr>
          </a:lstStyle>
          <a:p>
            <a:pPr lvl="0"/>
            <a:r>
              <a:rPr lang="en-US" dirty="0"/>
              <a:t>Click to edit subtitle style – 1 line only</a:t>
            </a:r>
          </a:p>
        </p:txBody>
      </p:sp>
    </p:spTree>
    <p:extLst>
      <p:ext uri="{BB962C8B-B14F-4D97-AF65-F5344CB8AC3E}">
        <p14:creationId xmlns:p14="http://schemas.microsoft.com/office/powerpoint/2010/main" val="79883443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4FE0-B3E7-4682-B9DC-0D12E0766C14}"/>
              </a:ext>
            </a:extLst>
          </p:cNvPr>
          <p:cNvSpPr>
            <a:spLocks noGrp="1"/>
          </p:cNvSpPr>
          <p:nvPr>
            <p:ph sz="half" idx="1"/>
          </p:nvPr>
        </p:nvSpPr>
        <p:spPr>
          <a:xfrm>
            <a:off x="527052" y="1701800"/>
            <a:ext cx="5473699" cy="4607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BEB78E44-C4C7-4732-A1CA-032BDFA2A3A7}"/>
              </a:ext>
            </a:extLst>
          </p:cNvPr>
          <p:cNvSpPr>
            <a:spLocks noGrp="1"/>
          </p:cNvSpPr>
          <p:nvPr>
            <p:ph type="dt" sz="half" idx="10"/>
          </p:nvPr>
        </p:nvSpPr>
        <p:spPr/>
        <p:txBody>
          <a:bodyPr/>
          <a:lstStyle/>
          <a:p>
            <a:pPr defTabSz="1219140"/>
            <a:fld id="{6DBDDB63-B5B2-4FC2-863B-178FA3A02309}" type="datetime4">
              <a:rPr lang="en-GB" smtClean="0">
                <a:solidFill>
                  <a:prstClr val="black"/>
                </a:solidFill>
              </a:rPr>
              <a:pPr defTabSz="1219140"/>
              <a:t>11 October 2024</a:t>
            </a:fld>
            <a:endParaRPr lang="en-GB" dirty="0">
              <a:solidFill>
                <a:prstClr val="black"/>
              </a:solidFill>
            </a:endParaRPr>
          </a:p>
        </p:txBody>
      </p:sp>
      <p:sp>
        <p:nvSpPr>
          <p:cNvPr id="9" name="Footer Placeholder 8">
            <a:extLst>
              <a:ext uri="{FF2B5EF4-FFF2-40B4-BE49-F238E27FC236}">
                <a16:creationId xmlns:a16="http://schemas.microsoft.com/office/drawing/2014/main" id="{CF68F552-338D-4931-A7BB-6F62CB116277}"/>
              </a:ext>
            </a:extLst>
          </p:cNvPr>
          <p:cNvSpPr>
            <a:spLocks noGrp="1"/>
          </p:cNvSpPr>
          <p:nvPr>
            <p:ph type="ftr" sz="quarter" idx="11"/>
          </p:nvPr>
        </p:nvSpPr>
        <p:spPr/>
        <p:txBody>
          <a:bodyPr/>
          <a:lstStyle/>
          <a:p>
            <a:pPr defTabSz="1219140"/>
            <a:r>
              <a:rPr lang="en-GB" dirty="0">
                <a:solidFill>
                  <a:prstClr val="black"/>
                </a:solidFill>
              </a:rPr>
              <a:t>Mott MacDonald | Presentation</a:t>
            </a:r>
          </a:p>
        </p:txBody>
      </p:sp>
      <p:sp>
        <p:nvSpPr>
          <p:cNvPr id="10" name="Slide Number Placeholder 9">
            <a:extLst>
              <a:ext uri="{FF2B5EF4-FFF2-40B4-BE49-F238E27FC236}">
                <a16:creationId xmlns:a16="http://schemas.microsoft.com/office/drawing/2014/main" id="{5C160CE1-83F2-4F27-BAF1-0931D7D46EA3}"/>
              </a:ext>
            </a:extLst>
          </p:cNvPr>
          <p:cNvSpPr>
            <a:spLocks noGrp="1"/>
          </p:cNvSpPr>
          <p:nvPr>
            <p:ph type="sldNum" sz="quarter" idx="12"/>
          </p:nvPr>
        </p:nvSpPr>
        <p:spPr/>
        <p:txBody>
          <a:bodyPr/>
          <a:lstStyle/>
          <a:p>
            <a:pPr defTabSz="1219140"/>
            <a:fld id="{2490C926-4C7A-4456-B603-8FB00524CD8E}" type="slidenum">
              <a:rPr lang="en-GB" smtClean="0">
                <a:solidFill>
                  <a:prstClr val="black"/>
                </a:solidFill>
              </a:rPr>
              <a:pPr defTabSz="1219140"/>
              <a:t>‹#›</a:t>
            </a:fld>
            <a:endParaRPr lang="en-GB" dirty="0">
              <a:solidFill>
                <a:prstClr val="black"/>
              </a:solidFill>
            </a:endParaRPr>
          </a:p>
        </p:txBody>
      </p:sp>
      <p:sp>
        <p:nvSpPr>
          <p:cNvPr id="5" name="Title 4">
            <a:extLst>
              <a:ext uri="{FF2B5EF4-FFF2-40B4-BE49-F238E27FC236}">
                <a16:creationId xmlns:a16="http://schemas.microsoft.com/office/drawing/2014/main" id="{1C361B82-F8A2-466B-A96E-7F3CC0273BA6}"/>
              </a:ext>
            </a:extLst>
          </p:cNvPr>
          <p:cNvSpPr>
            <a:spLocks noGrp="1"/>
          </p:cNvSpPr>
          <p:nvPr>
            <p:ph type="title"/>
          </p:nvPr>
        </p:nvSpPr>
        <p:spPr/>
        <p:txBody>
          <a:bodyPr/>
          <a:lstStyle/>
          <a:p>
            <a:r>
              <a:rPr lang="en-US"/>
              <a:t>Click to edit Master title style</a:t>
            </a:r>
            <a:endParaRPr lang="en-GB" dirty="0"/>
          </a:p>
        </p:txBody>
      </p:sp>
      <p:sp>
        <p:nvSpPr>
          <p:cNvPr id="11" name="Text Placeholder 4">
            <a:extLst>
              <a:ext uri="{FF2B5EF4-FFF2-40B4-BE49-F238E27FC236}">
                <a16:creationId xmlns:a16="http://schemas.microsoft.com/office/drawing/2014/main" id="{7DB15274-1F4E-405A-9B42-7E970F4132AF}"/>
              </a:ext>
            </a:extLst>
          </p:cNvPr>
          <p:cNvSpPr>
            <a:spLocks noGrp="1"/>
          </p:cNvSpPr>
          <p:nvPr>
            <p:ph type="body" sz="quarter" idx="14" hasCustomPrompt="1"/>
          </p:nvPr>
        </p:nvSpPr>
        <p:spPr>
          <a:xfrm>
            <a:off x="527051" y="1041402"/>
            <a:ext cx="11137900" cy="306917"/>
          </a:xfrm>
        </p:spPr>
        <p:txBody>
          <a:bodyPr>
            <a:noAutofit/>
          </a:bodyPr>
          <a:lstStyle>
            <a:lvl1pPr marL="0" indent="0">
              <a:lnSpc>
                <a:spcPct val="100000"/>
              </a:lnSpc>
              <a:spcBef>
                <a:spcPts val="0"/>
              </a:spcBef>
              <a:buFont typeface="Arial" panose="020B0604020202020204" pitchFamily="34" charset="0"/>
              <a:buNone/>
              <a:defRPr sz="2133">
                <a:solidFill>
                  <a:schemeClr val="tx2"/>
                </a:solidFill>
              </a:defRPr>
            </a:lvl1pPr>
            <a:lvl2pPr marL="0" indent="0">
              <a:lnSpc>
                <a:spcPct val="100000"/>
              </a:lnSpc>
              <a:spcBef>
                <a:spcPts val="0"/>
              </a:spcBef>
              <a:buFont typeface="Arial" panose="020B0604020202020204" pitchFamily="34" charset="0"/>
              <a:buNone/>
              <a:defRPr sz="2133">
                <a:solidFill>
                  <a:schemeClr val="accent1"/>
                </a:solidFill>
              </a:defRPr>
            </a:lvl2pPr>
            <a:lvl3pPr marL="0" indent="0">
              <a:lnSpc>
                <a:spcPct val="100000"/>
              </a:lnSpc>
              <a:spcBef>
                <a:spcPts val="0"/>
              </a:spcBef>
              <a:buFont typeface="Arial" panose="020B0604020202020204" pitchFamily="34" charset="0"/>
              <a:buNone/>
              <a:defRPr sz="2133">
                <a:solidFill>
                  <a:schemeClr val="accent1"/>
                </a:solidFill>
              </a:defRPr>
            </a:lvl3pPr>
            <a:lvl4pPr marL="0" indent="0">
              <a:lnSpc>
                <a:spcPct val="100000"/>
              </a:lnSpc>
              <a:spcBef>
                <a:spcPts val="0"/>
              </a:spcBef>
              <a:buFont typeface="Arial" panose="020B0604020202020204" pitchFamily="34" charset="0"/>
              <a:buNone/>
              <a:defRPr sz="2133">
                <a:solidFill>
                  <a:schemeClr val="accent1"/>
                </a:solidFill>
              </a:defRPr>
            </a:lvl4pPr>
            <a:lvl5pPr marL="0" indent="0">
              <a:lnSpc>
                <a:spcPct val="100000"/>
              </a:lnSpc>
              <a:spcBef>
                <a:spcPts val="0"/>
              </a:spcBef>
              <a:buFont typeface="Arial" panose="020B0604020202020204" pitchFamily="34" charset="0"/>
              <a:buNone/>
              <a:defRPr sz="2133">
                <a:solidFill>
                  <a:schemeClr val="accent1"/>
                </a:solidFill>
              </a:defRPr>
            </a:lvl5pPr>
          </a:lstStyle>
          <a:p>
            <a:pPr lvl="0"/>
            <a:r>
              <a:rPr lang="en-US" dirty="0"/>
              <a:t>Click to edit subtitle style – 1 line only</a:t>
            </a:r>
          </a:p>
        </p:txBody>
      </p:sp>
      <p:sp>
        <p:nvSpPr>
          <p:cNvPr id="12" name="Content Placeholder 37">
            <a:extLst>
              <a:ext uri="{FF2B5EF4-FFF2-40B4-BE49-F238E27FC236}">
                <a16:creationId xmlns:a16="http://schemas.microsoft.com/office/drawing/2014/main" id="{41536EE2-CCE9-4AAC-A61C-47879FF182D1}"/>
              </a:ext>
            </a:extLst>
          </p:cNvPr>
          <p:cNvSpPr>
            <a:spLocks noGrp="1"/>
          </p:cNvSpPr>
          <p:nvPr>
            <p:ph sz="quarter" idx="17"/>
          </p:nvPr>
        </p:nvSpPr>
        <p:spPr>
          <a:xfrm>
            <a:off x="6191251" y="1701800"/>
            <a:ext cx="5473700" cy="46079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26255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alf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B14FE0-B3E7-4682-B9DC-0D12E0766C14}"/>
              </a:ext>
            </a:extLst>
          </p:cNvPr>
          <p:cNvSpPr>
            <a:spLocks noGrp="1"/>
          </p:cNvSpPr>
          <p:nvPr>
            <p:ph sz="half" idx="1"/>
          </p:nvPr>
        </p:nvSpPr>
        <p:spPr>
          <a:xfrm>
            <a:off x="527052" y="1701801"/>
            <a:ext cx="5473699" cy="46079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Date Placeholder 7">
            <a:extLst>
              <a:ext uri="{FF2B5EF4-FFF2-40B4-BE49-F238E27FC236}">
                <a16:creationId xmlns:a16="http://schemas.microsoft.com/office/drawing/2014/main" id="{BEB78E44-C4C7-4732-A1CA-032BDFA2A3A7}"/>
              </a:ext>
            </a:extLst>
          </p:cNvPr>
          <p:cNvSpPr>
            <a:spLocks noGrp="1"/>
          </p:cNvSpPr>
          <p:nvPr>
            <p:ph type="dt" sz="half" idx="10"/>
          </p:nvPr>
        </p:nvSpPr>
        <p:spPr/>
        <p:txBody>
          <a:bodyPr/>
          <a:lstStyle/>
          <a:p>
            <a:pPr defTabSz="1219140"/>
            <a:fld id="{42F1BAAC-1845-426F-BFBC-AFA5F30306AF}" type="datetime4">
              <a:rPr lang="en-GB" smtClean="0">
                <a:solidFill>
                  <a:prstClr val="black"/>
                </a:solidFill>
              </a:rPr>
              <a:pPr defTabSz="1219140"/>
              <a:t>11 October 2024</a:t>
            </a:fld>
            <a:endParaRPr lang="en-GB" dirty="0">
              <a:solidFill>
                <a:prstClr val="black"/>
              </a:solidFill>
            </a:endParaRPr>
          </a:p>
        </p:txBody>
      </p:sp>
      <p:sp>
        <p:nvSpPr>
          <p:cNvPr id="9" name="Footer Placeholder 8">
            <a:extLst>
              <a:ext uri="{FF2B5EF4-FFF2-40B4-BE49-F238E27FC236}">
                <a16:creationId xmlns:a16="http://schemas.microsoft.com/office/drawing/2014/main" id="{CF68F552-338D-4931-A7BB-6F62CB116277}"/>
              </a:ext>
            </a:extLst>
          </p:cNvPr>
          <p:cNvSpPr>
            <a:spLocks noGrp="1"/>
          </p:cNvSpPr>
          <p:nvPr>
            <p:ph type="ftr" sz="quarter" idx="11"/>
          </p:nvPr>
        </p:nvSpPr>
        <p:spPr/>
        <p:txBody>
          <a:bodyPr/>
          <a:lstStyle/>
          <a:p>
            <a:pPr defTabSz="1219140"/>
            <a:r>
              <a:rPr lang="en-GB" dirty="0">
                <a:solidFill>
                  <a:prstClr val="black"/>
                </a:solidFill>
              </a:rPr>
              <a:t>Mott MacDonald | Presentation</a:t>
            </a:r>
          </a:p>
        </p:txBody>
      </p:sp>
      <p:sp>
        <p:nvSpPr>
          <p:cNvPr id="10" name="Slide Number Placeholder 9">
            <a:extLst>
              <a:ext uri="{FF2B5EF4-FFF2-40B4-BE49-F238E27FC236}">
                <a16:creationId xmlns:a16="http://schemas.microsoft.com/office/drawing/2014/main" id="{5C160CE1-83F2-4F27-BAF1-0931D7D46EA3}"/>
              </a:ext>
            </a:extLst>
          </p:cNvPr>
          <p:cNvSpPr>
            <a:spLocks noGrp="1"/>
          </p:cNvSpPr>
          <p:nvPr>
            <p:ph type="sldNum" sz="quarter" idx="12"/>
          </p:nvPr>
        </p:nvSpPr>
        <p:spPr/>
        <p:txBody>
          <a:bodyPr/>
          <a:lstStyle/>
          <a:p>
            <a:pPr defTabSz="1219140"/>
            <a:fld id="{2490C926-4C7A-4456-B603-8FB00524CD8E}" type="slidenum">
              <a:rPr lang="en-GB" smtClean="0">
                <a:solidFill>
                  <a:prstClr val="black"/>
                </a:solidFill>
              </a:rPr>
              <a:pPr defTabSz="1219140"/>
              <a:t>‹#›</a:t>
            </a:fld>
            <a:endParaRPr lang="en-GB" dirty="0">
              <a:solidFill>
                <a:prstClr val="black"/>
              </a:solidFill>
            </a:endParaRPr>
          </a:p>
        </p:txBody>
      </p:sp>
      <p:sp>
        <p:nvSpPr>
          <p:cNvPr id="4" name="Title 3">
            <a:extLst>
              <a:ext uri="{FF2B5EF4-FFF2-40B4-BE49-F238E27FC236}">
                <a16:creationId xmlns:a16="http://schemas.microsoft.com/office/drawing/2014/main" id="{172F10F8-118C-4859-A9BF-5EDA68F6DC89}"/>
              </a:ext>
            </a:extLst>
          </p:cNvPr>
          <p:cNvSpPr>
            <a:spLocks noGrp="1"/>
          </p:cNvSpPr>
          <p:nvPr>
            <p:ph type="title"/>
          </p:nvPr>
        </p:nvSpPr>
        <p:spPr/>
        <p:txBody>
          <a:bodyPr/>
          <a:lstStyle/>
          <a:p>
            <a:r>
              <a:rPr lang="en-US"/>
              <a:t>Click to edit Master title style</a:t>
            </a:r>
            <a:endParaRPr lang="en-GB"/>
          </a:p>
        </p:txBody>
      </p:sp>
      <p:sp>
        <p:nvSpPr>
          <p:cNvPr id="7" name="Text Placeholder 4">
            <a:extLst>
              <a:ext uri="{FF2B5EF4-FFF2-40B4-BE49-F238E27FC236}">
                <a16:creationId xmlns:a16="http://schemas.microsoft.com/office/drawing/2014/main" id="{EB70026E-8B7B-4ABE-A13C-3851E133A66C}"/>
              </a:ext>
            </a:extLst>
          </p:cNvPr>
          <p:cNvSpPr>
            <a:spLocks noGrp="1"/>
          </p:cNvSpPr>
          <p:nvPr>
            <p:ph type="body" sz="quarter" idx="14" hasCustomPrompt="1"/>
          </p:nvPr>
        </p:nvSpPr>
        <p:spPr>
          <a:xfrm>
            <a:off x="527051" y="1041402"/>
            <a:ext cx="11137900" cy="306917"/>
          </a:xfrm>
        </p:spPr>
        <p:txBody>
          <a:bodyPr>
            <a:noAutofit/>
          </a:bodyPr>
          <a:lstStyle>
            <a:lvl1pPr marL="0" indent="0">
              <a:lnSpc>
                <a:spcPct val="100000"/>
              </a:lnSpc>
              <a:spcBef>
                <a:spcPts val="0"/>
              </a:spcBef>
              <a:buFont typeface="Arial" panose="020B0604020202020204" pitchFamily="34" charset="0"/>
              <a:buNone/>
              <a:defRPr sz="2133">
                <a:solidFill>
                  <a:schemeClr val="tx2"/>
                </a:solidFill>
              </a:defRPr>
            </a:lvl1pPr>
            <a:lvl2pPr marL="0" indent="0">
              <a:lnSpc>
                <a:spcPct val="100000"/>
              </a:lnSpc>
              <a:spcBef>
                <a:spcPts val="0"/>
              </a:spcBef>
              <a:buFont typeface="Arial" panose="020B0604020202020204" pitchFamily="34" charset="0"/>
              <a:buNone/>
              <a:defRPr sz="2133">
                <a:solidFill>
                  <a:schemeClr val="accent1"/>
                </a:solidFill>
              </a:defRPr>
            </a:lvl2pPr>
            <a:lvl3pPr marL="0" indent="0">
              <a:lnSpc>
                <a:spcPct val="100000"/>
              </a:lnSpc>
              <a:spcBef>
                <a:spcPts val="0"/>
              </a:spcBef>
              <a:buFont typeface="Arial" panose="020B0604020202020204" pitchFamily="34" charset="0"/>
              <a:buNone/>
              <a:defRPr sz="2133">
                <a:solidFill>
                  <a:schemeClr val="accent1"/>
                </a:solidFill>
              </a:defRPr>
            </a:lvl3pPr>
            <a:lvl4pPr marL="0" indent="0">
              <a:lnSpc>
                <a:spcPct val="100000"/>
              </a:lnSpc>
              <a:spcBef>
                <a:spcPts val="0"/>
              </a:spcBef>
              <a:buFont typeface="Arial" panose="020B0604020202020204" pitchFamily="34" charset="0"/>
              <a:buNone/>
              <a:defRPr sz="2133">
                <a:solidFill>
                  <a:schemeClr val="accent1"/>
                </a:solidFill>
              </a:defRPr>
            </a:lvl4pPr>
            <a:lvl5pPr marL="0" indent="0">
              <a:lnSpc>
                <a:spcPct val="100000"/>
              </a:lnSpc>
              <a:spcBef>
                <a:spcPts val="0"/>
              </a:spcBef>
              <a:buFont typeface="Arial" panose="020B0604020202020204" pitchFamily="34" charset="0"/>
              <a:buNone/>
              <a:defRPr sz="2133">
                <a:solidFill>
                  <a:schemeClr val="accent1"/>
                </a:solidFill>
              </a:defRPr>
            </a:lvl5pPr>
          </a:lstStyle>
          <a:p>
            <a:pPr lvl="0"/>
            <a:r>
              <a:rPr lang="en-US" dirty="0"/>
              <a:t>Click to edit subtitle style – 1 line only</a:t>
            </a:r>
          </a:p>
        </p:txBody>
      </p:sp>
    </p:spTree>
    <p:extLst>
      <p:ext uri="{BB962C8B-B14F-4D97-AF65-F5344CB8AC3E}">
        <p14:creationId xmlns:p14="http://schemas.microsoft.com/office/powerpoint/2010/main" val="1664411976"/>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BF12C-5C7A-4DB0-B628-D1033456124A}"/>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36F088AF-16F9-4648-BD46-3113BC60293A}"/>
              </a:ext>
            </a:extLst>
          </p:cNvPr>
          <p:cNvSpPr>
            <a:spLocks noGrp="1"/>
          </p:cNvSpPr>
          <p:nvPr>
            <p:ph type="dt" sz="half" idx="10"/>
          </p:nvPr>
        </p:nvSpPr>
        <p:spPr/>
        <p:txBody>
          <a:bodyPr/>
          <a:lstStyle/>
          <a:p>
            <a:pPr defTabSz="1219140"/>
            <a:fld id="{31D81CD6-D4EE-4FDD-B72B-2A39A505E3C8}" type="datetime4">
              <a:rPr lang="en-GB" smtClean="0">
                <a:solidFill>
                  <a:prstClr val="black"/>
                </a:solidFill>
              </a:rPr>
              <a:pPr defTabSz="1219140"/>
              <a:t>11 October 2024</a:t>
            </a:fld>
            <a:endParaRPr lang="en-GB" dirty="0">
              <a:solidFill>
                <a:prstClr val="black"/>
              </a:solidFill>
            </a:endParaRPr>
          </a:p>
        </p:txBody>
      </p:sp>
      <p:sp>
        <p:nvSpPr>
          <p:cNvPr id="7" name="Footer Placeholder 6">
            <a:extLst>
              <a:ext uri="{FF2B5EF4-FFF2-40B4-BE49-F238E27FC236}">
                <a16:creationId xmlns:a16="http://schemas.microsoft.com/office/drawing/2014/main" id="{7E05F02E-E594-4160-A2FF-D7E28210A85F}"/>
              </a:ext>
            </a:extLst>
          </p:cNvPr>
          <p:cNvSpPr>
            <a:spLocks noGrp="1"/>
          </p:cNvSpPr>
          <p:nvPr>
            <p:ph type="ftr" sz="quarter" idx="11"/>
          </p:nvPr>
        </p:nvSpPr>
        <p:spPr/>
        <p:txBody>
          <a:bodyPr/>
          <a:lstStyle/>
          <a:p>
            <a:pPr defTabSz="1219140"/>
            <a:r>
              <a:rPr lang="en-GB" dirty="0">
                <a:solidFill>
                  <a:prstClr val="black"/>
                </a:solidFill>
              </a:rPr>
              <a:t>Mott MacDonald | Presentation</a:t>
            </a:r>
          </a:p>
        </p:txBody>
      </p:sp>
      <p:sp>
        <p:nvSpPr>
          <p:cNvPr id="8" name="Slide Number Placeholder 7">
            <a:extLst>
              <a:ext uri="{FF2B5EF4-FFF2-40B4-BE49-F238E27FC236}">
                <a16:creationId xmlns:a16="http://schemas.microsoft.com/office/drawing/2014/main" id="{DA88AC70-FAC5-462B-BACC-B224FEC9389E}"/>
              </a:ext>
            </a:extLst>
          </p:cNvPr>
          <p:cNvSpPr>
            <a:spLocks noGrp="1"/>
          </p:cNvSpPr>
          <p:nvPr>
            <p:ph type="sldNum" sz="quarter" idx="12"/>
          </p:nvPr>
        </p:nvSpPr>
        <p:spPr/>
        <p:txBody>
          <a:bodyPr/>
          <a:lstStyle/>
          <a:p>
            <a:pPr defTabSz="1219140"/>
            <a:fld id="{2490C926-4C7A-4456-B603-8FB00524CD8E}" type="slidenum">
              <a:rPr lang="en-GB" smtClean="0">
                <a:solidFill>
                  <a:prstClr val="black"/>
                </a:solidFill>
              </a:rPr>
              <a:pPr defTabSz="1219140"/>
              <a:t>‹#›</a:t>
            </a:fld>
            <a:endParaRPr lang="en-GB" dirty="0">
              <a:solidFill>
                <a:prstClr val="black"/>
              </a:solidFill>
            </a:endParaRPr>
          </a:p>
        </p:txBody>
      </p:sp>
      <p:sp>
        <p:nvSpPr>
          <p:cNvPr id="9" name="Text Placeholder 4">
            <a:extLst>
              <a:ext uri="{FF2B5EF4-FFF2-40B4-BE49-F238E27FC236}">
                <a16:creationId xmlns:a16="http://schemas.microsoft.com/office/drawing/2014/main" id="{054C7005-88B1-496A-A47C-01DAB7429A6D}"/>
              </a:ext>
            </a:extLst>
          </p:cNvPr>
          <p:cNvSpPr>
            <a:spLocks noGrp="1"/>
          </p:cNvSpPr>
          <p:nvPr>
            <p:ph type="body" sz="quarter" idx="14" hasCustomPrompt="1"/>
          </p:nvPr>
        </p:nvSpPr>
        <p:spPr>
          <a:xfrm>
            <a:off x="527051" y="1041402"/>
            <a:ext cx="11137900" cy="306917"/>
          </a:xfrm>
        </p:spPr>
        <p:txBody>
          <a:bodyPr>
            <a:noAutofit/>
          </a:bodyPr>
          <a:lstStyle>
            <a:lvl1pPr marL="0" indent="0">
              <a:lnSpc>
                <a:spcPct val="100000"/>
              </a:lnSpc>
              <a:spcBef>
                <a:spcPts val="0"/>
              </a:spcBef>
              <a:buFont typeface="Arial" panose="020B0604020202020204" pitchFamily="34" charset="0"/>
              <a:buNone/>
              <a:defRPr sz="2133">
                <a:solidFill>
                  <a:schemeClr val="tx2"/>
                </a:solidFill>
              </a:defRPr>
            </a:lvl1pPr>
            <a:lvl2pPr marL="0" indent="0">
              <a:lnSpc>
                <a:spcPct val="100000"/>
              </a:lnSpc>
              <a:spcBef>
                <a:spcPts val="0"/>
              </a:spcBef>
              <a:buFont typeface="Arial" panose="020B0604020202020204" pitchFamily="34" charset="0"/>
              <a:buNone/>
              <a:defRPr sz="2133">
                <a:solidFill>
                  <a:schemeClr val="accent1"/>
                </a:solidFill>
              </a:defRPr>
            </a:lvl2pPr>
            <a:lvl3pPr marL="0" indent="0">
              <a:lnSpc>
                <a:spcPct val="100000"/>
              </a:lnSpc>
              <a:spcBef>
                <a:spcPts val="0"/>
              </a:spcBef>
              <a:buFont typeface="Arial" panose="020B0604020202020204" pitchFamily="34" charset="0"/>
              <a:buNone/>
              <a:defRPr sz="2133">
                <a:solidFill>
                  <a:schemeClr val="accent1"/>
                </a:solidFill>
              </a:defRPr>
            </a:lvl3pPr>
            <a:lvl4pPr marL="0" indent="0">
              <a:lnSpc>
                <a:spcPct val="100000"/>
              </a:lnSpc>
              <a:spcBef>
                <a:spcPts val="0"/>
              </a:spcBef>
              <a:buFont typeface="Arial" panose="020B0604020202020204" pitchFamily="34" charset="0"/>
              <a:buNone/>
              <a:defRPr sz="2133">
                <a:solidFill>
                  <a:schemeClr val="accent1"/>
                </a:solidFill>
              </a:defRPr>
            </a:lvl4pPr>
            <a:lvl5pPr marL="0" indent="0">
              <a:lnSpc>
                <a:spcPct val="100000"/>
              </a:lnSpc>
              <a:spcBef>
                <a:spcPts val="0"/>
              </a:spcBef>
              <a:buFont typeface="Arial" panose="020B0604020202020204" pitchFamily="34" charset="0"/>
              <a:buNone/>
              <a:defRPr sz="2133">
                <a:solidFill>
                  <a:schemeClr val="accent1"/>
                </a:solidFill>
              </a:defRPr>
            </a:lvl5pPr>
          </a:lstStyle>
          <a:p>
            <a:pPr lvl="0"/>
            <a:r>
              <a:rPr lang="en-US" dirty="0"/>
              <a:t>Click to edit subtitle style – 1 line only</a:t>
            </a:r>
          </a:p>
        </p:txBody>
      </p:sp>
    </p:spTree>
    <p:extLst>
      <p:ext uri="{BB962C8B-B14F-4D97-AF65-F5344CB8AC3E}">
        <p14:creationId xmlns:p14="http://schemas.microsoft.com/office/powerpoint/2010/main" val="394868499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SO Slide 01">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80C9543-13CC-4164-AD32-D3EBE0FD1EBF}"/>
              </a:ext>
            </a:extLst>
          </p:cNvPr>
          <p:cNvSpPr>
            <a:spLocks noGrp="1"/>
          </p:cNvSpPr>
          <p:nvPr>
            <p:ph type="pic" sz="quarter" idx="24"/>
          </p:nvPr>
        </p:nvSpPr>
        <p:spPr>
          <a:xfrm>
            <a:off x="1" y="0"/>
            <a:ext cx="6000751" cy="6858000"/>
          </a:xfrm>
          <a:prstGeom prst="rect">
            <a:avLst/>
          </a:prstGeom>
          <a:solidFill>
            <a:schemeClr val="accent2"/>
          </a:solidFill>
        </p:spPr>
        <p:txBody>
          <a:bodyPr anchor="b">
            <a:normAutofit/>
          </a:bodyPr>
          <a:lstStyle>
            <a:lvl1pPr algn="ctr">
              <a:defRPr sz="667">
                <a:solidFill>
                  <a:schemeClr val="bg1"/>
                </a:solidFill>
              </a:defRPr>
            </a:lvl1pPr>
          </a:lstStyle>
          <a:p>
            <a:r>
              <a:rPr lang="en-US" dirty="0"/>
              <a:t>Click icon to add picture</a:t>
            </a:r>
            <a:endParaRPr lang="en-GB" dirty="0"/>
          </a:p>
        </p:txBody>
      </p:sp>
      <p:sp>
        <p:nvSpPr>
          <p:cNvPr id="6" name="Title 1">
            <a:extLst>
              <a:ext uri="{FF2B5EF4-FFF2-40B4-BE49-F238E27FC236}">
                <a16:creationId xmlns:a16="http://schemas.microsoft.com/office/drawing/2014/main" id="{35BA0B6E-7611-4934-A581-6F963CD60D31}"/>
              </a:ext>
            </a:extLst>
          </p:cNvPr>
          <p:cNvSpPr>
            <a:spLocks noGrp="1"/>
          </p:cNvSpPr>
          <p:nvPr>
            <p:ph type="title"/>
          </p:nvPr>
        </p:nvSpPr>
        <p:spPr>
          <a:xfrm>
            <a:off x="6543870" y="548217"/>
            <a:ext cx="5121081" cy="719667"/>
          </a:xfrm>
        </p:spPr>
        <p:txBody>
          <a:bodyPr/>
          <a:lstStyle/>
          <a:p>
            <a:r>
              <a:rPr lang="en-US"/>
              <a:t>Click to edit Master title style</a:t>
            </a:r>
            <a:endParaRPr lang="en-GB" dirty="0"/>
          </a:p>
        </p:txBody>
      </p:sp>
    </p:spTree>
    <p:extLst>
      <p:ext uri="{BB962C8B-B14F-4D97-AF65-F5344CB8AC3E}">
        <p14:creationId xmlns:p14="http://schemas.microsoft.com/office/powerpoint/2010/main" val="4267787351"/>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SO Slide 02">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E80C9543-13CC-4164-AD32-D3EBE0FD1EBF}"/>
              </a:ext>
            </a:extLst>
          </p:cNvPr>
          <p:cNvSpPr>
            <a:spLocks noGrp="1"/>
          </p:cNvSpPr>
          <p:nvPr>
            <p:ph type="pic" sz="quarter" idx="24"/>
          </p:nvPr>
        </p:nvSpPr>
        <p:spPr>
          <a:xfrm>
            <a:off x="6191252" y="0"/>
            <a:ext cx="6000749" cy="6858000"/>
          </a:xfrm>
          <a:prstGeom prst="rect">
            <a:avLst/>
          </a:prstGeom>
          <a:solidFill>
            <a:schemeClr val="accent2"/>
          </a:solidFill>
        </p:spPr>
        <p:txBody>
          <a:bodyPr anchor="b">
            <a:normAutofit/>
          </a:bodyPr>
          <a:lstStyle>
            <a:lvl1pPr algn="ctr">
              <a:defRPr sz="667">
                <a:solidFill>
                  <a:schemeClr val="bg1"/>
                </a:solidFill>
              </a:defRPr>
            </a:lvl1pPr>
          </a:lstStyle>
          <a:p>
            <a:r>
              <a:rPr lang="en-US" dirty="0"/>
              <a:t>Click icon to add picture</a:t>
            </a:r>
            <a:endParaRPr lang="en-GB" dirty="0"/>
          </a:p>
        </p:txBody>
      </p:sp>
      <p:sp>
        <p:nvSpPr>
          <p:cNvPr id="2" name="Title 1">
            <a:extLst>
              <a:ext uri="{FF2B5EF4-FFF2-40B4-BE49-F238E27FC236}">
                <a16:creationId xmlns:a16="http://schemas.microsoft.com/office/drawing/2014/main" id="{2097063D-0C86-47E9-B3C8-F3C8E494A08B}"/>
              </a:ext>
            </a:extLst>
          </p:cNvPr>
          <p:cNvSpPr>
            <a:spLocks noGrp="1"/>
          </p:cNvSpPr>
          <p:nvPr>
            <p:ph type="title"/>
          </p:nvPr>
        </p:nvSpPr>
        <p:spPr>
          <a:xfrm>
            <a:off x="527052" y="548218"/>
            <a:ext cx="5473699" cy="719665"/>
          </a:xfrm>
        </p:spPr>
        <p:txBody>
          <a:bodyPr/>
          <a:lstStyle/>
          <a:p>
            <a:r>
              <a:rPr lang="en-US"/>
              <a:t>Click to edit Master title style</a:t>
            </a:r>
            <a:endParaRPr lang="en-GB" dirty="0"/>
          </a:p>
        </p:txBody>
      </p:sp>
    </p:spTree>
    <p:extLst>
      <p:ext uri="{BB962C8B-B14F-4D97-AF65-F5344CB8AC3E}">
        <p14:creationId xmlns:p14="http://schemas.microsoft.com/office/powerpoint/2010/main" val="352151029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facts + image">
    <p:spTree>
      <p:nvGrpSpPr>
        <p:cNvPr id="1" name=""/>
        <p:cNvGrpSpPr/>
        <p:nvPr/>
      </p:nvGrpSpPr>
      <p:grpSpPr>
        <a:xfrm>
          <a:off x="0" y="0"/>
          <a:ext cx="0" cy="0"/>
          <a:chOff x="0" y="0"/>
          <a:chExt cx="0" cy="0"/>
        </a:xfrm>
      </p:grpSpPr>
      <p:sp>
        <p:nvSpPr>
          <p:cNvPr id="3" name="Picture Placeholder 2"/>
          <p:cNvSpPr>
            <a:spLocks noGrp="1"/>
          </p:cNvSpPr>
          <p:nvPr>
            <p:ph type="pic" sz="quarter" idx="43"/>
          </p:nvPr>
        </p:nvSpPr>
        <p:spPr>
          <a:xfrm>
            <a:off x="7207876" y="0"/>
            <a:ext cx="2084917" cy="6858000"/>
          </a:xfrm>
          <a:prstGeom prst="rect">
            <a:avLst/>
          </a:prstGeom>
          <a:solidFill>
            <a:schemeClr val="accent2"/>
          </a:solidFill>
        </p:spPr>
        <p:txBody>
          <a:bodyPr anchor="b">
            <a:normAutofit/>
          </a:bodyPr>
          <a:lstStyle>
            <a:lvl1pPr algn="ctr">
              <a:defRPr sz="667">
                <a:solidFill>
                  <a:schemeClr val="bg1"/>
                </a:solidFill>
              </a:defRPr>
            </a:lvl1pPr>
          </a:lstStyle>
          <a:p>
            <a:r>
              <a:rPr lang="en-US" dirty="0"/>
              <a:t>Click icon to add picture</a:t>
            </a:r>
            <a:endParaRPr lang="en-GB" dirty="0"/>
          </a:p>
        </p:txBody>
      </p:sp>
      <p:sp>
        <p:nvSpPr>
          <p:cNvPr id="10" name="Text Placeholder 2"/>
          <p:cNvSpPr>
            <a:spLocks noGrp="1"/>
          </p:cNvSpPr>
          <p:nvPr>
            <p:ph type="body" sz="quarter" idx="19" hasCustomPrompt="1"/>
          </p:nvPr>
        </p:nvSpPr>
        <p:spPr>
          <a:xfrm>
            <a:off x="536654" y="1701801"/>
            <a:ext cx="1371036" cy="1785211"/>
          </a:xfrm>
          <a:prstGeom prst="rect">
            <a:avLst/>
          </a:prstGeom>
        </p:spPr>
        <p:txBody>
          <a:bodyPr lIns="0" rIns="0">
            <a:noAutofit/>
          </a:bodyPr>
          <a:lstStyle>
            <a:lvl1pPr marL="0" marR="0" indent="0" algn="l" defTabSz="1219170"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4000"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467"/>
            </a:lvl3pPr>
          </a:lstStyle>
          <a:p>
            <a:pPr lvl="2"/>
            <a:r>
              <a:rPr lang="en-GB" dirty="0"/>
              <a:t>Type here</a:t>
            </a:r>
          </a:p>
        </p:txBody>
      </p:sp>
      <p:sp>
        <p:nvSpPr>
          <p:cNvPr id="2" name="Title 1">
            <a:extLst>
              <a:ext uri="{FF2B5EF4-FFF2-40B4-BE49-F238E27FC236}">
                <a16:creationId xmlns:a16="http://schemas.microsoft.com/office/drawing/2014/main" id="{69BD975D-921E-432E-BBE8-A92FF0C46F9D}"/>
              </a:ext>
            </a:extLst>
          </p:cNvPr>
          <p:cNvSpPr>
            <a:spLocks noGrp="1"/>
          </p:cNvSpPr>
          <p:nvPr>
            <p:ph type="title"/>
          </p:nvPr>
        </p:nvSpPr>
        <p:spPr>
          <a:xfrm>
            <a:off x="527053" y="548218"/>
            <a:ext cx="5664199" cy="719665"/>
          </a:xfrm>
        </p:spPr>
        <p:txBody>
          <a:bodyPr/>
          <a:lstStyle/>
          <a:p>
            <a:r>
              <a:rPr lang="en-US"/>
              <a:t>Click to edit Master title style</a:t>
            </a:r>
            <a:endParaRPr lang="en-GB" dirty="0"/>
          </a:p>
        </p:txBody>
      </p:sp>
      <p:sp>
        <p:nvSpPr>
          <p:cNvPr id="36" name="Text Placeholder 2">
            <a:extLst>
              <a:ext uri="{FF2B5EF4-FFF2-40B4-BE49-F238E27FC236}">
                <a16:creationId xmlns:a16="http://schemas.microsoft.com/office/drawing/2014/main" id="{51F3213A-5701-47E3-B870-7E69774C9F69}"/>
              </a:ext>
            </a:extLst>
          </p:cNvPr>
          <p:cNvSpPr>
            <a:spLocks noGrp="1"/>
          </p:cNvSpPr>
          <p:nvPr>
            <p:ph type="body" sz="quarter" idx="71" hasCustomPrompt="1"/>
          </p:nvPr>
        </p:nvSpPr>
        <p:spPr>
          <a:xfrm>
            <a:off x="3000491" y="2246629"/>
            <a:ext cx="1371036" cy="1785211"/>
          </a:xfrm>
          <a:prstGeom prst="rect">
            <a:avLst/>
          </a:prstGeom>
        </p:spPr>
        <p:txBody>
          <a:bodyPr lIns="0" rIns="0">
            <a:noAutofit/>
          </a:bodyPr>
          <a:lstStyle>
            <a:lvl1pPr marL="0" marR="0" indent="0" algn="l" defTabSz="1219170"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4000"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467"/>
            </a:lvl3pPr>
          </a:lstStyle>
          <a:p>
            <a:pPr lvl="2"/>
            <a:r>
              <a:rPr lang="en-GB" dirty="0"/>
              <a:t>Type here</a:t>
            </a:r>
          </a:p>
        </p:txBody>
      </p:sp>
      <p:sp>
        <p:nvSpPr>
          <p:cNvPr id="37" name="Text Placeholder 2">
            <a:extLst>
              <a:ext uri="{FF2B5EF4-FFF2-40B4-BE49-F238E27FC236}">
                <a16:creationId xmlns:a16="http://schemas.microsoft.com/office/drawing/2014/main" id="{2105E399-863A-49BC-A180-FC99CB82A313}"/>
              </a:ext>
            </a:extLst>
          </p:cNvPr>
          <p:cNvSpPr>
            <a:spLocks noGrp="1"/>
          </p:cNvSpPr>
          <p:nvPr>
            <p:ph type="body" sz="quarter" idx="72" hasCustomPrompt="1"/>
          </p:nvPr>
        </p:nvSpPr>
        <p:spPr>
          <a:xfrm>
            <a:off x="9757882" y="2246629"/>
            <a:ext cx="1371036" cy="1785211"/>
          </a:xfrm>
          <a:prstGeom prst="rect">
            <a:avLst/>
          </a:prstGeom>
        </p:spPr>
        <p:txBody>
          <a:bodyPr lIns="0" rIns="0">
            <a:noAutofit/>
          </a:bodyPr>
          <a:lstStyle>
            <a:lvl1pPr marL="0" marR="0" indent="0" algn="l" defTabSz="1219170"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4000"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467"/>
            </a:lvl3pPr>
          </a:lstStyle>
          <a:p>
            <a:pPr lvl="2"/>
            <a:r>
              <a:rPr lang="en-GB" dirty="0"/>
              <a:t>Type here</a:t>
            </a:r>
          </a:p>
        </p:txBody>
      </p:sp>
      <p:sp>
        <p:nvSpPr>
          <p:cNvPr id="38" name="Text Placeholder 2">
            <a:extLst>
              <a:ext uri="{FF2B5EF4-FFF2-40B4-BE49-F238E27FC236}">
                <a16:creationId xmlns:a16="http://schemas.microsoft.com/office/drawing/2014/main" id="{30443CFF-5053-4745-A85A-B72BE1D9CD1A}"/>
              </a:ext>
            </a:extLst>
          </p:cNvPr>
          <p:cNvSpPr>
            <a:spLocks noGrp="1"/>
          </p:cNvSpPr>
          <p:nvPr>
            <p:ph type="body" sz="quarter" idx="73" hasCustomPrompt="1"/>
          </p:nvPr>
        </p:nvSpPr>
        <p:spPr>
          <a:xfrm>
            <a:off x="5454727" y="1700719"/>
            <a:ext cx="1371036" cy="1785211"/>
          </a:xfrm>
          <a:prstGeom prst="rect">
            <a:avLst/>
          </a:prstGeom>
        </p:spPr>
        <p:txBody>
          <a:bodyPr lIns="0" rIns="0">
            <a:noAutofit/>
          </a:bodyPr>
          <a:lstStyle>
            <a:lvl1pPr marL="0" marR="0" indent="0" algn="l" defTabSz="1219170"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4000"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467"/>
            </a:lvl3pPr>
          </a:lstStyle>
          <a:p>
            <a:pPr lvl="2"/>
            <a:r>
              <a:rPr lang="en-GB" dirty="0"/>
              <a:t>Type here</a:t>
            </a:r>
          </a:p>
        </p:txBody>
      </p:sp>
      <p:sp>
        <p:nvSpPr>
          <p:cNvPr id="39" name="Text Placeholder 2">
            <a:extLst>
              <a:ext uri="{FF2B5EF4-FFF2-40B4-BE49-F238E27FC236}">
                <a16:creationId xmlns:a16="http://schemas.microsoft.com/office/drawing/2014/main" id="{40A1958A-A813-450B-851B-1DDD52881736}"/>
              </a:ext>
            </a:extLst>
          </p:cNvPr>
          <p:cNvSpPr>
            <a:spLocks noGrp="1"/>
          </p:cNvSpPr>
          <p:nvPr>
            <p:ph type="body" sz="quarter" idx="74" hasCustomPrompt="1"/>
          </p:nvPr>
        </p:nvSpPr>
        <p:spPr>
          <a:xfrm>
            <a:off x="536654" y="3964701"/>
            <a:ext cx="1371036" cy="1785211"/>
          </a:xfrm>
          <a:prstGeom prst="rect">
            <a:avLst/>
          </a:prstGeom>
        </p:spPr>
        <p:txBody>
          <a:bodyPr lIns="0" rIns="0">
            <a:noAutofit/>
          </a:bodyPr>
          <a:lstStyle>
            <a:lvl1pPr marL="0" marR="0" indent="0" algn="l" defTabSz="1219170"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4000"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467"/>
            </a:lvl3pPr>
          </a:lstStyle>
          <a:p>
            <a:pPr lvl="2"/>
            <a:r>
              <a:rPr lang="en-GB" dirty="0"/>
              <a:t>Type here</a:t>
            </a:r>
          </a:p>
        </p:txBody>
      </p:sp>
      <p:sp>
        <p:nvSpPr>
          <p:cNvPr id="40" name="Text Placeholder 2">
            <a:extLst>
              <a:ext uri="{FF2B5EF4-FFF2-40B4-BE49-F238E27FC236}">
                <a16:creationId xmlns:a16="http://schemas.microsoft.com/office/drawing/2014/main" id="{0B6ECA3D-7224-49BA-BFF5-CEC5685D1262}"/>
              </a:ext>
            </a:extLst>
          </p:cNvPr>
          <p:cNvSpPr>
            <a:spLocks noGrp="1"/>
          </p:cNvSpPr>
          <p:nvPr>
            <p:ph type="body" sz="quarter" idx="75" hasCustomPrompt="1"/>
          </p:nvPr>
        </p:nvSpPr>
        <p:spPr>
          <a:xfrm>
            <a:off x="3000491" y="4524573"/>
            <a:ext cx="1371036" cy="1785211"/>
          </a:xfrm>
          <a:prstGeom prst="rect">
            <a:avLst/>
          </a:prstGeom>
        </p:spPr>
        <p:txBody>
          <a:bodyPr lIns="0" rIns="0">
            <a:noAutofit/>
          </a:bodyPr>
          <a:lstStyle>
            <a:lvl1pPr marL="0" marR="0" indent="0" algn="l" defTabSz="1219170"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4000"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467"/>
            </a:lvl3pPr>
          </a:lstStyle>
          <a:p>
            <a:pPr lvl="2"/>
            <a:r>
              <a:rPr lang="en-GB" dirty="0"/>
              <a:t>Type here</a:t>
            </a:r>
          </a:p>
        </p:txBody>
      </p:sp>
      <p:sp>
        <p:nvSpPr>
          <p:cNvPr id="41" name="Text Placeholder 2">
            <a:extLst>
              <a:ext uri="{FF2B5EF4-FFF2-40B4-BE49-F238E27FC236}">
                <a16:creationId xmlns:a16="http://schemas.microsoft.com/office/drawing/2014/main" id="{10D4A899-45AF-4962-8FC4-00F4383F339D}"/>
              </a:ext>
            </a:extLst>
          </p:cNvPr>
          <p:cNvSpPr>
            <a:spLocks noGrp="1"/>
          </p:cNvSpPr>
          <p:nvPr>
            <p:ph type="body" sz="quarter" idx="76" hasCustomPrompt="1"/>
          </p:nvPr>
        </p:nvSpPr>
        <p:spPr>
          <a:xfrm>
            <a:off x="5454727" y="3964701"/>
            <a:ext cx="1371036" cy="1785211"/>
          </a:xfrm>
          <a:prstGeom prst="rect">
            <a:avLst/>
          </a:prstGeom>
        </p:spPr>
        <p:txBody>
          <a:bodyPr lIns="0" rIns="0">
            <a:noAutofit/>
          </a:bodyPr>
          <a:lstStyle>
            <a:lvl1pPr marL="0" marR="0" indent="0" algn="l" defTabSz="1219170"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4000"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467"/>
            </a:lvl3pPr>
          </a:lstStyle>
          <a:p>
            <a:pPr lvl="2"/>
            <a:r>
              <a:rPr lang="en-GB" dirty="0"/>
              <a:t>Type here</a:t>
            </a:r>
          </a:p>
        </p:txBody>
      </p:sp>
      <p:sp>
        <p:nvSpPr>
          <p:cNvPr id="42" name="Text Placeholder 2">
            <a:extLst>
              <a:ext uri="{FF2B5EF4-FFF2-40B4-BE49-F238E27FC236}">
                <a16:creationId xmlns:a16="http://schemas.microsoft.com/office/drawing/2014/main" id="{83D34E4E-CEF5-404F-B4FB-142194DF8CDE}"/>
              </a:ext>
            </a:extLst>
          </p:cNvPr>
          <p:cNvSpPr>
            <a:spLocks noGrp="1"/>
          </p:cNvSpPr>
          <p:nvPr>
            <p:ph type="body" sz="quarter" idx="77" hasCustomPrompt="1"/>
          </p:nvPr>
        </p:nvSpPr>
        <p:spPr>
          <a:xfrm>
            <a:off x="9757882" y="4524573"/>
            <a:ext cx="1371036" cy="1785211"/>
          </a:xfrm>
          <a:prstGeom prst="rect">
            <a:avLst/>
          </a:prstGeom>
        </p:spPr>
        <p:txBody>
          <a:bodyPr lIns="0" rIns="0">
            <a:noAutofit/>
          </a:bodyPr>
          <a:lstStyle>
            <a:lvl1pPr marL="0" marR="0" indent="0" algn="l" defTabSz="1219170" rtl="0" eaLnBrk="1" fontAlgn="auto" latinLnBrk="0" hangingPunct="1">
              <a:lnSpc>
                <a:spcPct val="90000"/>
              </a:lnSpc>
              <a:spcBef>
                <a:spcPts val="1333"/>
              </a:spcBef>
              <a:spcAft>
                <a:spcPts val="0"/>
              </a:spcAft>
              <a:buClr>
                <a:srgbClr val="2FB6BC"/>
              </a:buClr>
              <a:buSzTx/>
              <a:buFont typeface="Arial" panose="020B0604020202020204" pitchFamily="34" charset="0"/>
              <a:buNone/>
              <a:tabLst/>
              <a:defRPr sz="4000" baseline="0">
                <a:solidFill>
                  <a:schemeClr val="accent2"/>
                </a:solidFill>
              </a:defRPr>
            </a:lvl1pPr>
            <a:lvl2pPr marL="0" indent="0">
              <a:buClr>
                <a:srgbClr val="2FB6BC"/>
              </a:buClr>
              <a:buFont typeface="Arial" panose="020B0604020202020204" pitchFamily="34" charset="0"/>
              <a:buNone/>
              <a:defRPr sz="2000" baseline="0">
                <a:solidFill>
                  <a:schemeClr val="accent2"/>
                </a:solidFill>
              </a:defRPr>
            </a:lvl2pPr>
            <a:lvl3pPr marL="0" indent="0">
              <a:buNone/>
              <a:defRPr sz="1467"/>
            </a:lvl3pPr>
          </a:lstStyle>
          <a:p>
            <a:pPr lvl="2"/>
            <a:r>
              <a:rPr lang="en-GB" dirty="0"/>
              <a:t>Type here</a:t>
            </a:r>
          </a:p>
        </p:txBody>
      </p:sp>
      <p:sp>
        <p:nvSpPr>
          <p:cNvPr id="4" name="Date Placeholder 3">
            <a:extLst>
              <a:ext uri="{FF2B5EF4-FFF2-40B4-BE49-F238E27FC236}">
                <a16:creationId xmlns:a16="http://schemas.microsoft.com/office/drawing/2014/main" id="{3591DD28-AF13-4DC3-AD90-7B2ED0842918}"/>
              </a:ext>
            </a:extLst>
          </p:cNvPr>
          <p:cNvSpPr>
            <a:spLocks noGrp="1"/>
          </p:cNvSpPr>
          <p:nvPr>
            <p:ph type="dt" sz="half" idx="78"/>
          </p:nvPr>
        </p:nvSpPr>
        <p:spPr/>
        <p:txBody>
          <a:bodyPr/>
          <a:lstStyle/>
          <a:p>
            <a:pPr defTabSz="1219140"/>
            <a:fld id="{94407999-19BF-489C-ACFD-37F765AC1673}" type="datetime4">
              <a:rPr lang="en-GB" smtClean="0">
                <a:solidFill>
                  <a:prstClr val="black"/>
                </a:solidFill>
              </a:rPr>
              <a:pPr defTabSz="1219140"/>
              <a:t>11 October 2024</a:t>
            </a:fld>
            <a:endParaRPr lang="en-GB" dirty="0">
              <a:solidFill>
                <a:prstClr val="black"/>
              </a:solidFill>
            </a:endParaRPr>
          </a:p>
        </p:txBody>
      </p:sp>
      <p:sp>
        <p:nvSpPr>
          <p:cNvPr id="5" name="Footer Placeholder 4">
            <a:extLst>
              <a:ext uri="{FF2B5EF4-FFF2-40B4-BE49-F238E27FC236}">
                <a16:creationId xmlns:a16="http://schemas.microsoft.com/office/drawing/2014/main" id="{52191DCB-15D8-4A4E-86EF-FA4127116FF3}"/>
              </a:ext>
            </a:extLst>
          </p:cNvPr>
          <p:cNvSpPr>
            <a:spLocks noGrp="1"/>
          </p:cNvSpPr>
          <p:nvPr>
            <p:ph type="ftr" sz="quarter" idx="79"/>
          </p:nvPr>
        </p:nvSpPr>
        <p:spPr/>
        <p:txBody>
          <a:bodyPr/>
          <a:lstStyle/>
          <a:p>
            <a:pPr defTabSz="1219140"/>
            <a:r>
              <a:rPr lang="en-GB" dirty="0">
                <a:solidFill>
                  <a:prstClr val="black"/>
                </a:solidFill>
              </a:rPr>
              <a:t>Mott MacDonald | Presentation</a:t>
            </a:r>
          </a:p>
        </p:txBody>
      </p:sp>
      <p:sp>
        <p:nvSpPr>
          <p:cNvPr id="6" name="Slide Number Placeholder 5">
            <a:extLst>
              <a:ext uri="{FF2B5EF4-FFF2-40B4-BE49-F238E27FC236}">
                <a16:creationId xmlns:a16="http://schemas.microsoft.com/office/drawing/2014/main" id="{23960C3F-2179-4684-A583-994975D8DD9A}"/>
              </a:ext>
            </a:extLst>
          </p:cNvPr>
          <p:cNvSpPr>
            <a:spLocks noGrp="1"/>
          </p:cNvSpPr>
          <p:nvPr>
            <p:ph type="sldNum" sz="quarter" idx="80"/>
          </p:nvPr>
        </p:nvSpPr>
        <p:spPr/>
        <p:txBody>
          <a:bodyPr/>
          <a:lstStyle/>
          <a:p>
            <a:pPr defTabSz="1219140"/>
            <a:fld id="{2490C926-4C7A-4456-B603-8FB00524CD8E}" type="slidenum">
              <a:rPr lang="en-GB" smtClean="0">
                <a:solidFill>
                  <a:prstClr val="black"/>
                </a:solidFill>
              </a:rPr>
              <a:pPr defTabSz="1219140"/>
              <a:t>‹#›</a:t>
            </a:fld>
            <a:endParaRPr lang="en-GB" dirty="0">
              <a:solidFill>
                <a:prstClr val="black"/>
              </a:solidFill>
            </a:endParaRPr>
          </a:p>
        </p:txBody>
      </p:sp>
    </p:spTree>
    <p:extLst>
      <p:ext uri="{BB962C8B-B14F-4D97-AF65-F5344CB8AC3E}">
        <p14:creationId xmlns:p14="http://schemas.microsoft.com/office/powerpoint/2010/main" val="1556159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ulti Image Slid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527053" y="1701801"/>
            <a:ext cx="2530297" cy="1714796"/>
          </a:xfrm>
          <a:prstGeom prst="rect">
            <a:avLst/>
          </a:prstGeom>
          <a:blipFill>
            <a:blip r:embed="rId2"/>
            <a:stretch>
              <a:fillRect/>
            </a:stretch>
          </a:blipFill>
        </p:spPr>
        <p:txBody>
          <a:bodyPr anchor="b"/>
          <a:lstStyle>
            <a:lvl1pPr algn="ctr">
              <a:defRPr sz="667">
                <a:solidFill>
                  <a:schemeClr val="bg1"/>
                </a:solidFill>
              </a:defRPr>
            </a:lvl1pPr>
          </a:lstStyle>
          <a:p>
            <a:r>
              <a:rPr lang="en-US" dirty="0"/>
              <a:t>Click icon to add picture</a:t>
            </a:r>
            <a:endParaRPr lang="en-GB" dirty="0"/>
          </a:p>
        </p:txBody>
      </p:sp>
      <p:sp>
        <p:nvSpPr>
          <p:cNvPr id="30" name="Text Placeholder 3"/>
          <p:cNvSpPr>
            <a:spLocks noGrp="1"/>
          </p:cNvSpPr>
          <p:nvPr>
            <p:ph type="body" sz="quarter" idx="24" hasCustomPrompt="1"/>
          </p:nvPr>
        </p:nvSpPr>
        <p:spPr>
          <a:xfrm>
            <a:off x="527053"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67">
                <a:solidFill>
                  <a:schemeClr val="tx2"/>
                </a:solidFill>
              </a:defRPr>
            </a:lvl1pPr>
            <a:lvl2pPr marL="0" indent="0">
              <a:lnSpc>
                <a:spcPct val="80000"/>
              </a:lnSpc>
              <a:spcBef>
                <a:spcPts val="400"/>
              </a:spcBef>
              <a:spcAft>
                <a:spcPts val="400"/>
              </a:spcAft>
              <a:buFont typeface="Arial" panose="020B0604020202020204" pitchFamily="34" charset="0"/>
              <a:buNone/>
              <a:defRPr sz="1867">
                <a:solidFill>
                  <a:schemeClr val="tx2"/>
                </a:solidFill>
              </a:defRPr>
            </a:lvl2pPr>
            <a:lvl3pPr marL="0" indent="0">
              <a:lnSpc>
                <a:spcPct val="80000"/>
              </a:lnSpc>
              <a:spcBef>
                <a:spcPts val="400"/>
              </a:spcBef>
              <a:spcAft>
                <a:spcPts val="400"/>
              </a:spcAft>
              <a:buNone/>
              <a:defRPr sz="1867">
                <a:solidFill>
                  <a:schemeClr val="tx2"/>
                </a:solidFill>
              </a:defRPr>
            </a:lvl3pPr>
            <a:lvl4pPr marL="0" indent="0">
              <a:lnSpc>
                <a:spcPct val="80000"/>
              </a:lnSpc>
              <a:spcBef>
                <a:spcPts val="400"/>
              </a:spcBef>
              <a:spcAft>
                <a:spcPts val="400"/>
              </a:spcAft>
              <a:buNone/>
              <a:defRPr sz="1867">
                <a:solidFill>
                  <a:schemeClr val="tx2"/>
                </a:solidFill>
              </a:defRPr>
            </a:lvl4pPr>
            <a:lvl5pPr marL="0" indent="0">
              <a:lnSpc>
                <a:spcPct val="80000"/>
              </a:lnSpc>
              <a:spcBef>
                <a:spcPts val="400"/>
              </a:spcBef>
              <a:spcAft>
                <a:spcPts val="400"/>
              </a:spcAft>
              <a:buNone/>
              <a:defRPr sz="1867">
                <a:solidFill>
                  <a:schemeClr val="tx2"/>
                </a:solidFill>
              </a:defRPr>
            </a:lvl5pPr>
            <a:lvl6pPr marL="0" indent="0">
              <a:lnSpc>
                <a:spcPct val="80000"/>
              </a:lnSpc>
              <a:spcBef>
                <a:spcPts val="400"/>
              </a:spcBef>
              <a:spcAft>
                <a:spcPts val="400"/>
              </a:spcAft>
              <a:buNone/>
              <a:defRPr sz="1867">
                <a:solidFill>
                  <a:schemeClr val="tx2"/>
                </a:solidFill>
              </a:defRPr>
            </a:lvl6pPr>
            <a:lvl7pPr marL="0" indent="0">
              <a:lnSpc>
                <a:spcPct val="80000"/>
              </a:lnSpc>
              <a:spcBef>
                <a:spcPts val="400"/>
              </a:spcBef>
              <a:spcAft>
                <a:spcPts val="400"/>
              </a:spcAft>
              <a:buNone/>
              <a:defRPr sz="1867">
                <a:solidFill>
                  <a:schemeClr val="tx2"/>
                </a:solidFill>
              </a:defRPr>
            </a:lvl7pPr>
            <a:lvl8pPr marL="0" indent="0">
              <a:lnSpc>
                <a:spcPct val="80000"/>
              </a:lnSpc>
              <a:spcBef>
                <a:spcPts val="400"/>
              </a:spcBef>
              <a:spcAft>
                <a:spcPts val="400"/>
              </a:spcAft>
              <a:buNone/>
              <a:defRPr sz="1867">
                <a:solidFill>
                  <a:schemeClr val="tx2"/>
                </a:solidFill>
              </a:defRPr>
            </a:lvl8pPr>
            <a:lvl9pPr marL="0" indent="0">
              <a:lnSpc>
                <a:spcPct val="80000"/>
              </a:lnSpc>
              <a:spcBef>
                <a:spcPts val="400"/>
              </a:spcBef>
              <a:spcAft>
                <a:spcPts val="400"/>
              </a:spcAft>
              <a:buNone/>
              <a:defRPr sz="1867">
                <a:solidFill>
                  <a:schemeClr val="tx2"/>
                </a:solidFill>
              </a:defRPr>
            </a:lvl9pPr>
          </a:lstStyle>
          <a:p>
            <a:pPr lvl="0"/>
            <a:r>
              <a:rPr lang="en-GB" dirty="0"/>
              <a:t>Text here</a:t>
            </a:r>
          </a:p>
        </p:txBody>
      </p:sp>
      <p:sp>
        <p:nvSpPr>
          <p:cNvPr id="2" name="Title 1">
            <a:extLst>
              <a:ext uri="{FF2B5EF4-FFF2-40B4-BE49-F238E27FC236}">
                <a16:creationId xmlns:a16="http://schemas.microsoft.com/office/drawing/2014/main" id="{792C6CFE-C4E0-4919-9CBC-CA0B170C4579}"/>
              </a:ext>
            </a:extLst>
          </p:cNvPr>
          <p:cNvSpPr>
            <a:spLocks noGrp="1"/>
          </p:cNvSpPr>
          <p:nvPr>
            <p:ph type="title"/>
          </p:nvPr>
        </p:nvSpPr>
        <p:spPr/>
        <p:txBody>
          <a:bodyPr/>
          <a:lstStyle/>
          <a:p>
            <a:r>
              <a:rPr lang="en-US"/>
              <a:t>Click to edit Master title style</a:t>
            </a:r>
            <a:endParaRPr lang="en-GB"/>
          </a:p>
        </p:txBody>
      </p:sp>
      <p:sp>
        <p:nvSpPr>
          <p:cNvPr id="6" name="Date Placeholder 5">
            <a:extLst>
              <a:ext uri="{FF2B5EF4-FFF2-40B4-BE49-F238E27FC236}">
                <a16:creationId xmlns:a16="http://schemas.microsoft.com/office/drawing/2014/main" id="{5D34E919-FDE5-40DB-9B7B-636A6B55CC25}"/>
              </a:ext>
            </a:extLst>
          </p:cNvPr>
          <p:cNvSpPr>
            <a:spLocks noGrp="1"/>
          </p:cNvSpPr>
          <p:nvPr>
            <p:ph type="dt" sz="half" idx="25"/>
          </p:nvPr>
        </p:nvSpPr>
        <p:spPr/>
        <p:txBody>
          <a:bodyPr/>
          <a:lstStyle/>
          <a:p>
            <a:pPr defTabSz="1219140"/>
            <a:fld id="{0D522253-65B6-42CE-895A-95E9D2675B2C}" type="datetime4">
              <a:rPr lang="en-GB" smtClean="0">
                <a:solidFill>
                  <a:prstClr val="black"/>
                </a:solidFill>
              </a:rPr>
              <a:pPr defTabSz="1219140"/>
              <a:t>11 October 2024</a:t>
            </a:fld>
            <a:endParaRPr lang="en-GB" dirty="0">
              <a:solidFill>
                <a:prstClr val="black"/>
              </a:solidFill>
            </a:endParaRPr>
          </a:p>
        </p:txBody>
      </p:sp>
      <p:sp>
        <p:nvSpPr>
          <p:cNvPr id="7" name="Footer Placeholder 6">
            <a:extLst>
              <a:ext uri="{FF2B5EF4-FFF2-40B4-BE49-F238E27FC236}">
                <a16:creationId xmlns:a16="http://schemas.microsoft.com/office/drawing/2014/main" id="{9A097A5E-9204-4908-BE1D-533F343B94DF}"/>
              </a:ext>
            </a:extLst>
          </p:cNvPr>
          <p:cNvSpPr>
            <a:spLocks noGrp="1"/>
          </p:cNvSpPr>
          <p:nvPr>
            <p:ph type="ftr" sz="quarter" idx="26"/>
          </p:nvPr>
        </p:nvSpPr>
        <p:spPr/>
        <p:txBody>
          <a:bodyPr/>
          <a:lstStyle/>
          <a:p>
            <a:pPr defTabSz="1219140"/>
            <a:r>
              <a:rPr lang="en-GB" dirty="0">
                <a:solidFill>
                  <a:prstClr val="black"/>
                </a:solidFill>
              </a:rPr>
              <a:t>Mott MacDonald | Presentation</a:t>
            </a:r>
          </a:p>
        </p:txBody>
      </p:sp>
      <p:sp>
        <p:nvSpPr>
          <p:cNvPr id="8" name="Slide Number Placeholder 7">
            <a:extLst>
              <a:ext uri="{FF2B5EF4-FFF2-40B4-BE49-F238E27FC236}">
                <a16:creationId xmlns:a16="http://schemas.microsoft.com/office/drawing/2014/main" id="{B6F68CD3-0E4A-41D9-9788-F4BFED0CACBF}"/>
              </a:ext>
            </a:extLst>
          </p:cNvPr>
          <p:cNvSpPr>
            <a:spLocks noGrp="1"/>
          </p:cNvSpPr>
          <p:nvPr>
            <p:ph type="sldNum" sz="quarter" idx="27"/>
          </p:nvPr>
        </p:nvSpPr>
        <p:spPr/>
        <p:txBody>
          <a:bodyPr/>
          <a:lstStyle/>
          <a:p>
            <a:pPr defTabSz="1219140"/>
            <a:fld id="{2490C926-4C7A-4456-B603-8FB00524CD8E}" type="slidenum">
              <a:rPr lang="en-GB" smtClean="0">
                <a:solidFill>
                  <a:prstClr val="black"/>
                </a:solidFill>
              </a:rPr>
              <a:pPr defTabSz="1219140"/>
              <a:t>‹#›</a:t>
            </a:fld>
            <a:endParaRPr lang="en-GB" dirty="0">
              <a:solidFill>
                <a:prstClr val="black"/>
              </a:solidFill>
            </a:endParaRPr>
          </a:p>
        </p:txBody>
      </p:sp>
      <p:sp>
        <p:nvSpPr>
          <p:cNvPr id="41" name="Picture Placeholder 2">
            <a:extLst>
              <a:ext uri="{FF2B5EF4-FFF2-40B4-BE49-F238E27FC236}">
                <a16:creationId xmlns:a16="http://schemas.microsoft.com/office/drawing/2014/main" id="{AC44B617-A869-4E1D-87A3-90E1D4A22DD2}"/>
              </a:ext>
            </a:extLst>
          </p:cNvPr>
          <p:cNvSpPr>
            <a:spLocks noGrp="1"/>
          </p:cNvSpPr>
          <p:nvPr>
            <p:ph type="pic" sz="quarter" idx="28"/>
          </p:nvPr>
        </p:nvSpPr>
        <p:spPr>
          <a:xfrm>
            <a:off x="3396253" y="1701801"/>
            <a:ext cx="2530297" cy="1714796"/>
          </a:xfrm>
          <a:prstGeom prst="rect">
            <a:avLst/>
          </a:prstGeom>
          <a:blipFill>
            <a:blip r:embed="rId3"/>
            <a:stretch>
              <a:fillRect/>
            </a:stretch>
          </a:blipFill>
        </p:spPr>
        <p:txBody>
          <a:bodyPr anchor="b"/>
          <a:lstStyle>
            <a:lvl1pPr algn="ctr">
              <a:defRPr sz="667">
                <a:solidFill>
                  <a:schemeClr val="bg1"/>
                </a:solidFill>
              </a:defRPr>
            </a:lvl1pPr>
          </a:lstStyle>
          <a:p>
            <a:r>
              <a:rPr lang="en-US" dirty="0"/>
              <a:t>Click icon to add picture</a:t>
            </a:r>
            <a:endParaRPr lang="en-GB" dirty="0"/>
          </a:p>
        </p:txBody>
      </p:sp>
      <p:sp>
        <p:nvSpPr>
          <p:cNvPr id="42" name="Picture Placeholder 2">
            <a:extLst>
              <a:ext uri="{FF2B5EF4-FFF2-40B4-BE49-F238E27FC236}">
                <a16:creationId xmlns:a16="http://schemas.microsoft.com/office/drawing/2014/main" id="{13ED29BC-0510-49F5-9CC1-AC89C0F5317A}"/>
              </a:ext>
            </a:extLst>
          </p:cNvPr>
          <p:cNvSpPr>
            <a:spLocks noGrp="1"/>
          </p:cNvSpPr>
          <p:nvPr>
            <p:ph type="pic" sz="quarter" idx="29"/>
          </p:nvPr>
        </p:nvSpPr>
        <p:spPr>
          <a:xfrm>
            <a:off x="6265453" y="1701801"/>
            <a:ext cx="2530297" cy="1714796"/>
          </a:xfrm>
          <a:prstGeom prst="rect">
            <a:avLst/>
          </a:prstGeom>
          <a:blipFill>
            <a:blip r:embed="rId4"/>
            <a:stretch>
              <a:fillRect/>
            </a:stretch>
          </a:blipFill>
        </p:spPr>
        <p:txBody>
          <a:bodyPr anchor="b"/>
          <a:lstStyle>
            <a:lvl1pPr algn="ctr">
              <a:defRPr sz="667">
                <a:solidFill>
                  <a:schemeClr val="bg1"/>
                </a:solidFill>
              </a:defRPr>
            </a:lvl1pPr>
          </a:lstStyle>
          <a:p>
            <a:r>
              <a:rPr lang="en-US" dirty="0"/>
              <a:t>Click icon to add picture</a:t>
            </a:r>
            <a:endParaRPr lang="en-GB" dirty="0"/>
          </a:p>
        </p:txBody>
      </p:sp>
      <p:sp>
        <p:nvSpPr>
          <p:cNvPr id="43" name="Picture Placeholder 2">
            <a:extLst>
              <a:ext uri="{FF2B5EF4-FFF2-40B4-BE49-F238E27FC236}">
                <a16:creationId xmlns:a16="http://schemas.microsoft.com/office/drawing/2014/main" id="{11E3C92C-1AF4-415B-9BEF-C3649AF21CDB}"/>
              </a:ext>
            </a:extLst>
          </p:cNvPr>
          <p:cNvSpPr>
            <a:spLocks noGrp="1"/>
          </p:cNvSpPr>
          <p:nvPr>
            <p:ph type="pic" sz="quarter" idx="30"/>
          </p:nvPr>
        </p:nvSpPr>
        <p:spPr>
          <a:xfrm>
            <a:off x="9134654" y="1701801"/>
            <a:ext cx="2530297" cy="1714796"/>
          </a:xfrm>
          <a:prstGeom prst="rect">
            <a:avLst/>
          </a:prstGeom>
          <a:blipFill>
            <a:blip r:embed="rId5"/>
            <a:stretch>
              <a:fillRect/>
            </a:stretch>
          </a:blipFill>
        </p:spPr>
        <p:txBody>
          <a:bodyPr anchor="b"/>
          <a:lstStyle>
            <a:lvl1pPr algn="ctr">
              <a:defRPr sz="667">
                <a:solidFill>
                  <a:schemeClr val="bg1"/>
                </a:solidFill>
              </a:defRPr>
            </a:lvl1pPr>
          </a:lstStyle>
          <a:p>
            <a:r>
              <a:rPr lang="en-US" dirty="0"/>
              <a:t>Click icon to add picture</a:t>
            </a:r>
            <a:endParaRPr lang="en-GB" dirty="0"/>
          </a:p>
        </p:txBody>
      </p:sp>
      <p:sp>
        <p:nvSpPr>
          <p:cNvPr id="46" name="Picture Placeholder 2">
            <a:extLst>
              <a:ext uri="{FF2B5EF4-FFF2-40B4-BE49-F238E27FC236}">
                <a16:creationId xmlns:a16="http://schemas.microsoft.com/office/drawing/2014/main" id="{1EBEF6A7-97B0-4CB8-A9AE-7B9E2DC869CB}"/>
              </a:ext>
            </a:extLst>
          </p:cNvPr>
          <p:cNvSpPr>
            <a:spLocks noGrp="1"/>
          </p:cNvSpPr>
          <p:nvPr>
            <p:ph type="pic" sz="quarter" idx="31"/>
          </p:nvPr>
        </p:nvSpPr>
        <p:spPr>
          <a:xfrm>
            <a:off x="527053" y="4008546"/>
            <a:ext cx="2530297" cy="1714796"/>
          </a:xfrm>
          <a:prstGeom prst="rect">
            <a:avLst/>
          </a:prstGeom>
          <a:blipFill>
            <a:blip r:embed="rId2"/>
            <a:stretch>
              <a:fillRect/>
            </a:stretch>
          </a:blipFill>
        </p:spPr>
        <p:txBody>
          <a:bodyPr anchor="b"/>
          <a:lstStyle>
            <a:lvl1pPr algn="ctr">
              <a:defRPr sz="667">
                <a:solidFill>
                  <a:schemeClr val="bg1"/>
                </a:solidFill>
              </a:defRPr>
            </a:lvl1pPr>
          </a:lstStyle>
          <a:p>
            <a:r>
              <a:rPr lang="en-US" dirty="0"/>
              <a:t>Click icon to add picture</a:t>
            </a:r>
            <a:endParaRPr lang="en-GB" dirty="0"/>
          </a:p>
        </p:txBody>
      </p:sp>
      <p:sp>
        <p:nvSpPr>
          <p:cNvPr id="48" name="Picture Placeholder 2">
            <a:extLst>
              <a:ext uri="{FF2B5EF4-FFF2-40B4-BE49-F238E27FC236}">
                <a16:creationId xmlns:a16="http://schemas.microsoft.com/office/drawing/2014/main" id="{7321BFA9-767D-4941-A3A2-083CDC4C5A2D}"/>
              </a:ext>
            </a:extLst>
          </p:cNvPr>
          <p:cNvSpPr>
            <a:spLocks noGrp="1"/>
          </p:cNvSpPr>
          <p:nvPr>
            <p:ph type="pic" sz="quarter" idx="32"/>
          </p:nvPr>
        </p:nvSpPr>
        <p:spPr>
          <a:xfrm>
            <a:off x="3396253" y="4008546"/>
            <a:ext cx="2530297" cy="1714796"/>
          </a:xfrm>
          <a:prstGeom prst="rect">
            <a:avLst/>
          </a:prstGeom>
          <a:blipFill>
            <a:blip r:embed="rId3"/>
            <a:stretch>
              <a:fillRect/>
            </a:stretch>
          </a:blipFill>
        </p:spPr>
        <p:txBody>
          <a:bodyPr anchor="b"/>
          <a:lstStyle>
            <a:lvl1pPr algn="ctr">
              <a:defRPr sz="667">
                <a:solidFill>
                  <a:schemeClr val="bg1"/>
                </a:solidFill>
              </a:defRPr>
            </a:lvl1pPr>
          </a:lstStyle>
          <a:p>
            <a:r>
              <a:rPr lang="en-US" dirty="0"/>
              <a:t>Click icon to add picture</a:t>
            </a:r>
            <a:endParaRPr lang="en-GB" dirty="0"/>
          </a:p>
        </p:txBody>
      </p:sp>
      <p:sp>
        <p:nvSpPr>
          <p:cNvPr id="49" name="Picture Placeholder 2">
            <a:extLst>
              <a:ext uri="{FF2B5EF4-FFF2-40B4-BE49-F238E27FC236}">
                <a16:creationId xmlns:a16="http://schemas.microsoft.com/office/drawing/2014/main" id="{ABD6DC73-FE00-4AFA-9629-8366772DA45A}"/>
              </a:ext>
            </a:extLst>
          </p:cNvPr>
          <p:cNvSpPr>
            <a:spLocks noGrp="1"/>
          </p:cNvSpPr>
          <p:nvPr>
            <p:ph type="pic" sz="quarter" idx="33"/>
          </p:nvPr>
        </p:nvSpPr>
        <p:spPr>
          <a:xfrm>
            <a:off x="6265453" y="4008546"/>
            <a:ext cx="2530297" cy="1714796"/>
          </a:xfrm>
          <a:prstGeom prst="rect">
            <a:avLst/>
          </a:prstGeom>
          <a:blipFill>
            <a:blip r:embed="rId4"/>
            <a:stretch>
              <a:fillRect/>
            </a:stretch>
          </a:blipFill>
        </p:spPr>
        <p:txBody>
          <a:bodyPr anchor="b"/>
          <a:lstStyle>
            <a:lvl1pPr algn="ctr">
              <a:defRPr sz="667">
                <a:solidFill>
                  <a:schemeClr val="bg1"/>
                </a:solidFill>
              </a:defRPr>
            </a:lvl1pPr>
          </a:lstStyle>
          <a:p>
            <a:r>
              <a:rPr lang="en-US" dirty="0"/>
              <a:t>Click icon to add picture</a:t>
            </a:r>
            <a:endParaRPr lang="en-GB" dirty="0"/>
          </a:p>
        </p:txBody>
      </p:sp>
      <p:sp>
        <p:nvSpPr>
          <p:cNvPr id="50" name="Picture Placeholder 2">
            <a:extLst>
              <a:ext uri="{FF2B5EF4-FFF2-40B4-BE49-F238E27FC236}">
                <a16:creationId xmlns:a16="http://schemas.microsoft.com/office/drawing/2014/main" id="{1BC6C06F-587E-4B61-ACC4-5706C4941046}"/>
              </a:ext>
            </a:extLst>
          </p:cNvPr>
          <p:cNvSpPr>
            <a:spLocks noGrp="1"/>
          </p:cNvSpPr>
          <p:nvPr>
            <p:ph type="pic" sz="quarter" idx="34"/>
          </p:nvPr>
        </p:nvSpPr>
        <p:spPr>
          <a:xfrm>
            <a:off x="9134654" y="4008546"/>
            <a:ext cx="2530297" cy="1714796"/>
          </a:xfrm>
          <a:prstGeom prst="rect">
            <a:avLst/>
          </a:prstGeom>
          <a:blipFill>
            <a:blip r:embed="rId5"/>
            <a:stretch>
              <a:fillRect/>
            </a:stretch>
          </a:blipFill>
        </p:spPr>
        <p:txBody>
          <a:bodyPr anchor="b"/>
          <a:lstStyle>
            <a:lvl1pPr algn="ctr">
              <a:defRPr sz="667">
                <a:solidFill>
                  <a:schemeClr val="bg1"/>
                </a:solidFill>
              </a:defRPr>
            </a:lvl1pPr>
          </a:lstStyle>
          <a:p>
            <a:r>
              <a:rPr lang="en-US" dirty="0"/>
              <a:t>Click icon to add picture</a:t>
            </a:r>
            <a:endParaRPr lang="en-GB" dirty="0"/>
          </a:p>
        </p:txBody>
      </p:sp>
      <p:sp>
        <p:nvSpPr>
          <p:cNvPr id="52" name="Text Placeholder 3">
            <a:extLst>
              <a:ext uri="{FF2B5EF4-FFF2-40B4-BE49-F238E27FC236}">
                <a16:creationId xmlns:a16="http://schemas.microsoft.com/office/drawing/2014/main" id="{A64E67ED-CF17-49C5-9F45-8072F793EE6C}"/>
              </a:ext>
            </a:extLst>
          </p:cNvPr>
          <p:cNvSpPr>
            <a:spLocks noGrp="1"/>
          </p:cNvSpPr>
          <p:nvPr>
            <p:ph type="body" sz="quarter" idx="35" hasCustomPrompt="1"/>
          </p:nvPr>
        </p:nvSpPr>
        <p:spPr>
          <a:xfrm>
            <a:off x="3396253"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67">
                <a:solidFill>
                  <a:schemeClr val="tx2"/>
                </a:solidFill>
              </a:defRPr>
            </a:lvl1pPr>
            <a:lvl2pPr marL="0" indent="0">
              <a:lnSpc>
                <a:spcPct val="80000"/>
              </a:lnSpc>
              <a:spcBef>
                <a:spcPts val="400"/>
              </a:spcBef>
              <a:spcAft>
                <a:spcPts val="400"/>
              </a:spcAft>
              <a:buFont typeface="Arial" panose="020B0604020202020204" pitchFamily="34" charset="0"/>
              <a:buNone/>
              <a:defRPr sz="1867">
                <a:solidFill>
                  <a:schemeClr val="tx2"/>
                </a:solidFill>
              </a:defRPr>
            </a:lvl2pPr>
            <a:lvl3pPr marL="0" indent="0">
              <a:lnSpc>
                <a:spcPct val="80000"/>
              </a:lnSpc>
              <a:spcBef>
                <a:spcPts val="400"/>
              </a:spcBef>
              <a:spcAft>
                <a:spcPts val="400"/>
              </a:spcAft>
              <a:buNone/>
              <a:defRPr sz="1867">
                <a:solidFill>
                  <a:schemeClr val="tx2"/>
                </a:solidFill>
              </a:defRPr>
            </a:lvl3pPr>
            <a:lvl4pPr marL="0" indent="0">
              <a:lnSpc>
                <a:spcPct val="80000"/>
              </a:lnSpc>
              <a:spcBef>
                <a:spcPts val="400"/>
              </a:spcBef>
              <a:spcAft>
                <a:spcPts val="400"/>
              </a:spcAft>
              <a:buNone/>
              <a:defRPr sz="1867">
                <a:solidFill>
                  <a:schemeClr val="tx2"/>
                </a:solidFill>
              </a:defRPr>
            </a:lvl4pPr>
            <a:lvl5pPr marL="0" indent="0">
              <a:lnSpc>
                <a:spcPct val="80000"/>
              </a:lnSpc>
              <a:spcBef>
                <a:spcPts val="400"/>
              </a:spcBef>
              <a:spcAft>
                <a:spcPts val="400"/>
              </a:spcAft>
              <a:buNone/>
              <a:defRPr sz="1867">
                <a:solidFill>
                  <a:schemeClr val="tx2"/>
                </a:solidFill>
              </a:defRPr>
            </a:lvl5pPr>
            <a:lvl6pPr marL="0" indent="0">
              <a:lnSpc>
                <a:spcPct val="80000"/>
              </a:lnSpc>
              <a:spcBef>
                <a:spcPts val="400"/>
              </a:spcBef>
              <a:spcAft>
                <a:spcPts val="400"/>
              </a:spcAft>
              <a:buNone/>
              <a:defRPr sz="1867">
                <a:solidFill>
                  <a:schemeClr val="tx2"/>
                </a:solidFill>
              </a:defRPr>
            </a:lvl6pPr>
            <a:lvl7pPr marL="0" indent="0">
              <a:lnSpc>
                <a:spcPct val="80000"/>
              </a:lnSpc>
              <a:spcBef>
                <a:spcPts val="400"/>
              </a:spcBef>
              <a:spcAft>
                <a:spcPts val="400"/>
              </a:spcAft>
              <a:buNone/>
              <a:defRPr sz="1867">
                <a:solidFill>
                  <a:schemeClr val="tx2"/>
                </a:solidFill>
              </a:defRPr>
            </a:lvl7pPr>
            <a:lvl8pPr marL="0" indent="0">
              <a:lnSpc>
                <a:spcPct val="80000"/>
              </a:lnSpc>
              <a:spcBef>
                <a:spcPts val="400"/>
              </a:spcBef>
              <a:spcAft>
                <a:spcPts val="400"/>
              </a:spcAft>
              <a:buNone/>
              <a:defRPr sz="1867">
                <a:solidFill>
                  <a:schemeClr val="tx2"/>
                </a:solidFill>
              </a:defRPr>
            </a:lvl8pPr>
            <a:lvl9pPr marL="0" indent="0">
              <a:lnSpc>
                <a:spcPct val="80000"/>
              </a:lnSpc>
              <a:spcBef>
                <a:spcPts val="400"/>
              </a:spcBef>
              <a:spcAft>
                <a:spcPts val="400"/>
              </a:spcAft>
              <a:buNone/>
              <a:defRPr sz="1867">
                <a:solidFill>
                  <a:schemeClr val="tx2"/>
                </a:solidFill>
              </a:defRPr>
            </a:lvl9pPr>
          </a:lstStyle>
          <a:p>
            <a:pPr lvl="0"/>
            <a:r>
              <a:rPr lang="en-GB" dirty="0"/>
              <a:t>Text here</a:t>
            </a:r>
          </a:p>
        </p:txBody>
      </p:sp>
      <p:sp>
        <p:nvSpPr>
          <p:cNvPr id="54" name="Text Placeholder 3">
            <a:extLst>
              <a:ext uri="{FF2B5EF4-FFF2-40B4-BE49-F238E27FC236}">
                <a16:creationId xmlns:a16="http://schemas.microsoft.com/office/drawing/2014/main" id="{DC8F6F37-0967-4DAD-A7C1-A74615253486}"/>
              </a:ext>
            </a:extLst>
          </p:cNvPr>
          <p:cNvSpPr>
            <a:spLocks noGrp="1"/>
          </p:cNvSpPr>
          <p:nvPr>
            <p:ph type="body" sz="quarter" idx="36" hasCustomPrompt="1"/>
          </p:nvPr>
        </p:nvSpPr>
        <p:spPr>
          <a:xfrm>
            <a:off x="6265453"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67">
                <a:solidFill>
                  <a:schemeClr val="tx2"/>
                </a:solidFill>
              </a:defRPr>
            </a:lvl1pPr>
            <a:lvl2pPr marL="0" indent="0">
              <a:lnSpc>
                <a:spcPct val="80000"/>
              </a:lnSpc>
              <a:spcBef>
                <a:spcPts val="400"/>
              </a:spcBef>
              <a:spcAft>
                <a:spcPts val="400"/>
              </a:spcAft>
              <a:buFont typeface="Arial" panose="020B0604020202020204" pitchFamily="34" charset="0"/>
              <a:buNone/>
              <a:defRPr sz="1867">
                <a:solidFill>
                  <a:schemeClr val="tx2"/>
                </a:solidFill>
              </a:defRPr>
            </a:lvl2pPr>
            <a:lvl3pPr marL="0" indent="0">
              <a:lnSpc>
                <a:spcPct val="80000"/>
              </a:lnSpc>
              <a:spcBef>
                <a:spcPts val="400"/>
              </a:spcBef>
              <a:spcAft>
                <a:spcPts val="400"/>
              </a:spcAft>
              <a:buNone/>
              <a:defRPr sz="1867">
                <a:solidFill>
                  <a:schemeClr val="tx2"/>
                </a:solidFill>
              </a:defRPr>
            </a:lvl3pPr>
            <a:lvl4pPr marL="0" indent="0">
              <a:lnSpc>
                <a:spcPct val="80000"/>
              </a:lnSpc>
              <a:spcBef>
                <a:spcPts val="400"/>
              </a:spcBef>
              <a:spcAft>
                <a:spcPts val="400"/>
              </a:spcAft>
              <a:buNone/>
              <a:defRPr sz="1867">
                <a:solidFill>
                  <a:schemeClr val="tx2"/>
                </a:solidFill>
              </a:defRPr>
            </a:lvl4pPr>
            <a:lvl5pPr marL="0" indent="0">
              <a:lnSpc>
                <a:spcPct val="80000"/>
              </a:lnSpc>
              <a:spcBef>
                <a:spcPts val="400"/>
              </a:spcBef>
              <a:spcAft>
                <a:spcPts val="400"/>
              </a:spcAft>
              <a:buNone/>
              <a:defRPr sz="1867">
                <a:solidFill>
                  <a:schemeClr val="tx2"/>
                </a:solidFill>
              </a:defRPr>
            </a:lvl5pPr>
            <a:lvl6pPr marL="0" indent="0">
              <a:lnSpc>
                <a:spcPct val="80000"/>
              </a:lnSpc>
              <a:spcBef>
                <a:spcPts val="400"/>
              </a:spcBef>
              <a:spcAft>
                <a:spcPts val="400"/>
              </a:spcAft>
              <a:buNone/>
              <a:defRPr sz="1867">
                <a:solidFill>
                  <a:schemeClr val="tx2"/>
                </a:solidFill>
              </a:defRPr>
            </a:lvl6pPr>
            <a:lvl7pPr marL="0" indent="0">
              <a:lnSpc>
                <a:spcPct val="80000"/>
              </a:lnSpc>
              <a:spcBef>
                <a:spcPts val="400"/>
              </a:spcBef>
              <a:spcAft>
                <a:spcPts val="400"/>
              </a:spcAft>
              <a:buNone/>
              <a:defRPr sz="1867">
                <a:solidFill>
                  <a:schemeClr val="tx2"/>
                </a:solidFill>
              </a:defRPr>
            </a:lvl7pPr>
            <a:lvl8pPr marL="0" indent="0">
              <a:lnSpc>
                <a:spcPct val="80000"/>
              </a:lnSpc>
              <a:spcBef>
                <a:spcPts val="400"/>
              </a:spcBef>
              <a:spcAft>
                <a:spcPts val="400"/>
              </a:spcAft>
              <a:buNone/>
              <a:defRPr sz="1867">
                <a:solidFill>
                  <a:schemeClr val="tx2"/>
                </a:solidFill>
              </a:defRPr>
            </a:lvl8pPr>
            <a:lvl9pPr marL="0" indent="0">
              <a:lnSpc>
                <a:spcPct val="80000"/>
              </a:lnSpc>
              <a:spcBef>
                <a:spcPts val="400"/>
              </a:spcBef>
              <a:spcAft>
                <a:spcPts val="400"/>
              </a:spcAft>
              <a:buNone/>
              <a:defRPr sz="1867">
                <a:solidFill>
                  <a:schemeClr val="tx2"/>
                </a:solidFill>
              </a:defRPr>
            </a:lvl9pPr>
          </a:lstStyle>
          <a:p>
            <a:pPr lvl="0"/>
            <a:r>
              <a:rPr lang="en-GB" dirty="0"/>
              <a:t>Text here</a:t>
            </a:r>
          </a:p>
        </p:txBody>
      </p:sp>
      <p:sp>
        <p:nvSpPr>
          <p:cNvPr id="56" name="Text Placeholder 3">
            <a:extLst>
              <a:ext uri="{FF2B5EF4-FFF2-40B4-BE49-F238E27FC236}">
                <a16:creationId xmlns:a16="http://schemas.microsoft.com/office/drawing/2014/main" id="{F145F218-106D-42FD-9A4A-AAC03BB6539B}"/>
              </a:ext>
            </a:extLst>
          </p:cNvPr>
          <p:cNvSpPr>
            <a:spLocks noGrp="1"/>
          </p:cNvSpPr>
          <p:nvPr>
            <p:ph type="body" sz="quarter" idx="37" hasCustomPrompt="1"/>
          </p:nvPr>
        </p:nvSpPr>
        <p:spPr>
          <a:xfrm>
            <a:off x="9134654" y="3443311"/>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67">
                <a:solidFill>
                  <a:schemeClr val="tx2"/>
                </a:solidFill>
              </a:defRPr>
            </a:lvl1pPr>
            <a:lvl2pPr marL="0" indent="0">
              <a:lnSpc>
                <a:spcPct val="80000"/>
              </a:lnSpc>
              <a:spcBef>
                <a:spcPts val="400"/>
              </a:spcBef>
              <a:spcAft>
                <a:spcPts val="400"/>
              </a:spcAft>
              <a:buFont typeface="Arial" panose="020B0604020202020204" pitchFamily="34" charset="0"/>
              <a:buNone/>
              <a:defRPr sz="1867">
                <a:solidFill>
                  <a:schemeClr val="tx2"/>
                </a:solidFill>
              </a:defRPr>
            </a:lvl2pPr>
            <a:lvl3pPr marL="0" indent="0">
              <a:lnSpc>
                <a:spcPct val="80000"/>
              </a:lnSpc>
              <a:spcBef>
                <a:spcPts val="400"/>
              </a:spcBef>
              <a:spcAft>
                <a:spcPts val="400"/>
              </a:spcAft>
              <a:buNone/>
              <a:defRPr sz="1867">
                <a:solidFill>
                  <a:schemeClr val="tx2"/>
                </a:solidFill>
              </a:defRPr>
            </a:lvl3pPr>
            <a:lvl4pPr marL="0" indent="0">
              <a:lnSpc>
                <a:spcPct val="80000"/>
              </a:lnSpc>
              <a:spcBef>
                <a:spcPts val="400"/>
              </a:spcBef>
              <a:spcAft>
                <a:spcPts val="400"/>
              </a:spcAft>
              <a:buNone/>
              <a:defRPr sz="1867">
                <a:solidFill>
                  <a:schemeClr val="tx2"/>
                </a:solidFill>
              </a:defRPr>
            </a:lvl4pPr>
            <a:lvl5pPr marL="0" indent="0">
              <a:lnSpc>
                <a:spcPct val="80000"/>
              </a:lnSpc>
              <a:spcBef>
                <a:spcPts val="400"/>
              </a:spcBef>
              <a:spcAft>
                <a:spcPts val="400"/>
              </a:spcAft>
              <a:buNone/>
              <a:defRPr sz="1867">
                <a:solidFill>
                  <a:schemeClr val="tx2"/>
                </a:solidFill>
              </a:defRPr>
            </a:lvl5pPr>
            <a:lvl6pPr marL="0" indent="0">
              <a:lnSpc>
                <a:spcPct val="80000"/>
              </a:lnSpc>
              <a:spcBef>
                <a:spcPts val="400"/>
              </a:spcBef>
              <a:spcAft>
                <a:spcPts val="400"/>
              </a:spcAft>
              <a:buNone/>
              <a:defRPr sz="1867">
                <a:solidFill>
                  <a:schemeClr val="tx2"/>
                </a:solidFill>
              </a:defRPr>
            </a:lvl6pPr>
            <a:lvl7pPr marL="0" indent="0">
              <a:lnSpc>
                <a:spcPct val="80000"/>
              </a:lnSpc>
              <a:spcBef>
                <a:spcPts val="400"/>
              </a:spcBef>
              <a:spcAft>
                <a:spcPts val="400"/>
              </a:spcAft>
              <a:buNone/>
              <a:defRPr sz="1867">
                <a:solidFill>
                  <a:schemeClr val="tx2"/>
                </a:solidFill>
              </a:defRPr>
            </a:lvl7pPr>
            <a:lvl8pPr marL="0" indent="0">
              <a:lnSpc>
                <a:spcPct val="80000"/>
              </a:lnSpc>
              <a:spcBef>
                <a:spcPts val="400"/>
              </a:spcBef>
              <a:spcAft>
                <a:spcPts val="400"/>
              </a:spcAft>
              <a:buNone/>
              <a:defRPr sz="1867">
                <a:solidFill>
                  <a:schemeClr val="tx2"/>
                </a:solidFill>
              </a:defRPr>
            </a:lvl8pPr>
            <a:lvl9pPr marL="0" indent="0">
              <a:lnSpc>
                <a:spcPct val="80000"/>
              </a:lnSpc>
              <a:spcBef>
                <a:spcPts val="400"/>
              </a:spcBef>
              <a:spcAft>
                <a:spcPts val="400"/>
              </a:spcAft>
              <a:buNone/>
              <a:defRPr sz="1867">
                <a:solidFill>
                  <a:schemeClr val="tx2"/>
                </a:solidFill>
              </a:defRPr>
            </a:lvl9pPr>
          </a:lstStyle>
          <a:p>
            <a:pPr lvl="0"/>
            <a:r>
              <a:rPr lang="en-GB" dirty="0"/>
              <a:t>Text here</a:t>
            </a:r>
          </a:p>
        </p:txBody>
      </p:sp>
      <p:sp>
        <p:nvSpPr>
          <p:cNvPr id="58" name="Text Placeholder 3">
            <a:extLst>
              <a:ext uri="{FF2B5EF4-FFF2-40B4-BE49-F238E27FC236}">
                <a16:creationId xmlns:a16="http://schemas.microsoft.com/office/drawing/2014/main" id="{9EB17CB3-7BA0-4009-810C-DB37D65ADB80}"/>
              </a:ext>
            </a:extLst>
          </p:cNvPr>
          <p:cNvSpPr>
            <a:spLocks noGrp="1"/>
          </p:cNvSpPr>
          <p:nvPr>
            <p:ph type="body" sz="quarter" idx="38" hasCustomPrompt="1"/>
          </p:nvPr>
        </p:nvSpPr>
        <p:spPr>
          <a:xfrm>
            <a:off x="527053"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67">
                <a:solidFill>
                  <a:schemeClr val="tx2"/>
                </a:solidFill>
              </a:defRPr>
            </a:lvl1pPr>
            <a:lvl2pPr marL="0" indent="0">
              <a:lnSpc>
                <a:spcPct val="80000"/>
              </a:lnSpc>
              <a:spcBef>
                <a:spcPts val="400"/>
              </a:spcBef>
              <a:spcAft>
                <a:spcPts val="400"/>
              </a:spcAft>
              <a:buFont typeface="Arial" panose="020B0604020202020204" pitchFamily="34" charset="0"/>
              <a:buNone/>
              <a:defRPr sz="1867">
                <a:solidFill>
                  <a:schemeClr val="tx2"/>
                </a:solidFill>
              </a:defRPr>
            </a:lvl2pPr>
            <a:lvl3pPr marL="0" indent="0">
              <a:lnSpc>
                <a:spcPct val="80000"/>
              </a:lnSpc>
              <a:spcBef>
                <a:spcPts val="400"/>
              </a:spcBef>
              <a:spcAft>
                <a:spcPts val="400"/>
              </a:spcAft>
              <a:buNone/>
              <a:defRPr sz="1867">
                <a:solidFill>
                  <a:schemeClr val="tx2"/>
                </a:solidFill>
              </a:defRPr>
            </a:lvl3pPr>
            <a:lvl4pPr marL="0" indent="0">
              <a:lnSpc>
                <a:spcPct val="80000"/>
              </a:lnSpc>
              <a:spcBef>
                <a:spcPts val="400"/>
              </a:spcBef>
              <a:spcAft>
                <a:spcPts val="400"/>
              </a:spcAft>
              <a:buNone/>
              <a:defRPr sz="1867">
                <a:solidFill>
                  <a:schemeClr val="tx2"/>
                </a:solidFill>
              </a:defRPr>
            </a:lvl4pPr>
            <a:lvl5pPr marL="0" indent="0">
              <a:lnSpc>
                <a:spcPct val="80000"/>
              </a:lnSpc>
              <a:spcBef>
                <a:spcPts val="400"/>
              </a:spcBef>
              <a:spcAft>
                <a:spcPts val="400"/>
              </a:spcAft>
              <a:buNone/>
              <a:defRPr sz="1867">
                <a:solidFill>
                  <a:schemeClr val="tx2"/>
                </a:solidFill>
              </a:defRPr>
            </a:lvl5pPr>
            <a:lvl6pPr marL="0" indent="0">
              <a:lnSpc>
                <a:spcPct val="80000"/>
              </a:lnSpc>
              <a:spcBef>
                <a:spcPts val="400"/>
              </a:spcBef>
              <a:spcAft>
                <a:spcPts val="400"/>
              </a:spcAft>
              <a:buNone/>
              <a:defRPr sz="1867">
                <a:solidFill>
                  <a:schemeClr val="tx2"/>
                </a:solidFill>
              </a:defRPr>
            </a:lvl6pPr>
            <a:lvl7pPr marL="0" indent="0">
              <a:lnSpc>
                <a:spcPct val="80000"/>
              </a:lnSpc>
              <a:spcBef>
                <a:spcPts val="400"/>
              </a:spcBef>
              <a:spcAft>
                <a:spcPts val="400"/>
              </a:spcAft>
              <a:buNone/>
              <a:defRPr sz="1867">
                <a:solidFill>
                  <a:schemeClr val="tx2"/>
                </a:solidFill>
              </a:defRPr>
            </a:lvl7pPr>
            <a:lvl8pPr marL="0" indent="0">
              <a:lnSpc>
                <a:spcPct val="80000"/>
              </a:lnSpc>
              <a:spcBef>
                <a:spcPts val="400"/>
              </a:spcBef>
              <a:spcAft>
                <a:spcPts val="400"/>
              </a:spcAft>
              <a:buNone/>
              <a:defRPr sz="1867">
                <a:solidFill>
                  <a:schemeClr val="tx2"/>
                </a:solidFill>
              </a:defRPr>
            </a:lvl8pPr>
            <a:lvl9pPr marL="0" indent="0">
              <a:lnSpc>
                <a:spcPct val="80000"/>
              </a:lnSpc>
              <a:spcBef>
                <a:spcPts val="400"/>
              </a:spcBef>
              <a:spcAft>
                <a:spcPts val="400"/>
              </a:spcAft>
              <a:buNone/>
              <a:defRPr sz="1867">
                <a:solidFill>
                  <a:schemeClr val="tx2"/>
                </a:solidFill>
              </a:defRPr>
            </a:lvl9pPr>
          </a:lstStyle>
          <a:p>
            <a:pPr lvl="0"/>
            <a:r>
              <a:rPr lang="en-GB" dirty="0"/>
              <a:t>Text here</a:t>
            </a:r>
          </a:p>
        </p:txBody>
      </p:sp>
      <p:sp>
        <p:nvSpPr>
          <p:cNvPr id="60" name="Text Placeholder 3">
            <a:extLst>
              <a:ext uri="{FF2B5EF4-FFF2-40B4-BE49-F238E27FC236}">
                <a16:creationId xmlns:a16="http://schemas.microsoft.com/office/drawing/2014/main" id="{D0BA9FEF-6DFC-4D06-AF09-E4300F5202F1}"/>
              </a:ext>
            </a:extLst>
          </p:cNvPr>
          <p:cNvSpPr>
            <a:spLocks noGrp="1"/>
          </p:cNvSpPr>
          <p:nvPr>
            <p:ph type="body" sz="quarter" idx="39" hasCustomPrompt="1"/>
          </p:nvPr>
        </p:nvSpPr>
        <p:spPr>
          <a:xfrm>
            <a:off x="3396253"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67">
                <a:solidFill>
                  <a:schemeClr val="tx2"/>
                </a:solidFill>
              </a:defRPr>
            </a:lvl1pPr>
            <a:lvl2pPr marL="0" indent="0">
              <a:lnSpc>
                <a:spcPct val="80000"/>
              </a:lnSpc>
              <a:spcBef>
                <a:spcPts val="400"/>
              </a:spcBef>
              <a:spcAft>
                <a:spcPts val="400"/>
              </a:spcAft>
              <a:buFont typeface="Arial" panose="020B0604020202020204" pitchFamily="34" charset="0"/>
              <a:buNone/>
              <a:defRPr sz="1867">
                <a:solidFill>
                  <a:schemeClr val="tx2"/>
                </a:solidFill>
              </a:defRPr>
            </a:lvl2pPr>
            <a:lvl3pPr marL="0" indent="0">
              <a:lnSpc>
                <a:spcPct val="80000"/>
              </a:lnSpc>
              <a:spcBef>
                <a:spcPts val="400"/>
              </a:spcBef>
              <a:spcAft>
                <a:spcPts val="400"/>
              </a:spcAft>
              <a:buNone/>
              <a:defRPr sz="1867">
                <a:solidFill>
                  <a:schemeClr val="tx2"/>
                </a:solidFill>
              </a:defRPr>
            </a:lvl3pPr>
            <a:lvl4pPr marL="0" indent="0">
              <a:lnSpc>
                <a:spcPct val="80000"/>
              </a:lnSpc>
              <a:spcBef>
                <a:spcPts val="400"/>
              </a:spcBef>
              <a:spcAft>
                <a:spcPts val="400"/>
              </a:spcAft>
              <a:buNone/>
              <a:defRPr sz="1867">
                <a:solidFill>
                  <a:schemeClr val="tx2"/>
                </a:solidFill>
              </a:defRPr>
            </a:lvl4pPr>
            <a:lvl5pPr marL="0" indent="0">
              <a:lnSpc>
                <a:spcPct val="80000"/>
              </a:lnSpc>
              <a:spcBef>
                <a:spcPts val="400"/>
              </a:spcBef>
              <a:spcAft>
                <a:spcPts val="400"/>
              </a:spcAft>
              <a:buNone/>
              <a:defRPr sz="1867">
                <a:solidFill>
                  <a:schemeClr val="tx2"/>
                </a:solidFill>
              </a:defRPr>
            </a:lvl5pPr>
            <a:lvl6pPr marL="0" indent="0">
              <a:lnSpc>
                <a:spcPct val="80000"/>
              </a:lnSpc>
              <a:spcBef>
                <a:spcPts val="400"/>
              </a:spcBef>
              <a:spcAft>
                <a:spcPts val="400"/>
              </a:spcAft>
              <a:buNone/>
              <a:defRPr sz="1867">
                <a:solidFill>
                  <a:schemeClr val="tx2"/>
                </a:solidFill>
              </a:defRPr>
            </a:lvl6pPr>
            <a:lvl7pPr marL="0" indent="0">
              <a:lnSpc>
                <a:spcPct val="80000"/>
              </a:lnSpc>
              <a:spcBef>
                <a:spcPts val="400"/>
              </a:spcBef>
              <a:spcAft>
                <a:spcPts val="400"/>
              </a:spcAft>
              <a:buNone/>
              <a:defRPr sz="1867">
                <a:solidFill>
                  <a:schemeClr val="tx2"/>
                </a:solidFill>
              </a:defRPr>
            </a:lvl7pPr>
            <a:lvl8pPr marL="0" indent="0">
              <a:lnSpc>
                <a:spcPct val="80000"/>
              </a:lnSpc>
              <a:spcBef>
                <a:spcPts val="400"/>
              </a:spcBef>
              <a:spcAft>
                <a:spcPts val="400"/>
              </a:spcAft>
              <a:buNone/>
              <a:defRPr sz="1867">
                <a:solidFill>
                  <a:schemeClr val="tx2"/>
                </a:solidFill>
              </a:defRPr>
            </a:lvl8pPr>
            <a:lvl9pPr marL="0" indent="0">
              <a:lnSpc>
                <a:spcPct val="80000"/>
              </a:lnSpc>
              <a:spcBef>
                <a:spcPts val="400"/>
              </a:spcBef>
              <a:spcAft>
                <a:spcPts val="400"/>
              </a:spcAft>
              <a:buNone/>
              <a:defRPr sz="1867">
                <a:solidFill>
                  <a:schemeClr val="tx2"/>
                </a:solidFill>
              </a:defRPr>
            </a:lvl9pPr>
          </a:lstStyle>
          <a:p>
            <a:pPr lvl="0"/>
            <a:r>
              <a:rPr lang="en-GB" dirty="0"/>
              <a:t>Text here</a:t>
            </a:r>
          </a:p>
        </p:txBody>
      </p:sp>
      <p:sp>
        <p:nvSpPr>
          <p:cNvPr id="61" name="Text Placeholder 3">
            <a:extLst>
              <a:ext uri="{FF2B5EF4-FFF2-40B4-BE49-F238E27FC236}">
                <a16:creationId xmlns:a16="http://schemas.microsoft.com/office/drawing/2014/main" id="{03C395DA-AA85-4007-8517-427A9DCC2E27}"/>
              </a:ext>
            </a:extLst>
          </p:cNvPr>
          <p:cNvSpPr>
            <a:spLocks noGrp="1"/>
          </p:cNvSpPr>
          <p:nvPr>
            <p:ph type="body" sz="quarter" idx="40" hasCustomPrompt="1"/>
          </p:nvPr>
        </p:nvSpPr>
        <p:spPr>
          <a:xfrm>
            <a:off x="6265453"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67">
                <a:solidFill>
                  <a:schemeClr val="tx2"/>
                </a:solidFill>
              </a:defRPr>
            </a:lvl1pPr>
            <a:lvl2pPr marL="0" indent="0">
              <a:lnSpc>
                <a:spcPct val="80000"/>
              </a:lnSpc>
              <a:spcBef>
                <a:spcPts val="400"/>
              </a:spcBef>
              <a:spcAft>
                <a:spcPts val="400"/>
              </a:spcAft>
              <a:buFont typeface="Arial" panose="020B0604020202020204" pitchFamily="34" charset="0"/>
              <a:buNone/>
              <a:defRPr sz="1867">
                <a:solidFill>
                  <a:schemeClr val="tx2"/>
                </a:solidFill>
              </a:defRPr>
            </a:lvl2pPr>
            <a:lvl3pPr marL="0" indent="0">
              <a:lnSpc>
                <a:spcPct val="80000"/>
              </a:lnSpc>
              <a:spcBef>
                <a:spcPts val="400"/>
              </a:spcBef>
              <a:spcAft>
                <a:spcPts val="400"/>
              </a:spcAft>
              <a:buNone/>
              <a:defRPr sz="1867">
                <a:solidFill>
                  <a:schemeClr val="tx2"/>
                </a:solidFill>
              </a:defRPr>
            </a:lvl3pPr>
            <a:lvl4pPr marL="0" indent="0">
              <a:lnSpc>
                <a:spcPct val="80000"/>
              </a:lnSpc>
              <a:spcBef>
                <a:spcPts val="400"/>
              </a:spcBef>
              <a:spcAft>
                <a:spcPts val="400"/>
              </a:spcAft>
              <a:buNone/>
              <a:defRPr sz="1867">
                <a:solidFill>
                  <a:schemeClr val="tx2"/>
                </a:solidFill>
              </a:defRPr>
            </a:lvl4pPr>
            <a:lvl5pPr marL="0" indent="0">
              <a:lnSpc>
                <a:spcPct val="80000"/>
              </a:lnSpc>
              <a:spcBef>
                <a:spcPts val="400"/>
              </a:spcBef>
              <a:spcAft>
                <a:spcPts val="400"/>
              </a:spcAft>
              <a:buNone/>
              <a:defRPr sz="1867">
                <a:solidFill>
                  <a:schemeClr val="tx2"/>
                </a:solidFill>
              </a:defRPr>
            </a:lvl5pPr>
            <a:lvl6pPr marL="0" indent="0">
              <a:lnSpc>
                <a:spcPct val="80000"/>
              </a:lnSpc>
              <a:spcBef>
                <a:spcPts val="400"/>
              </a:spcBef>
              <a:spcAft>
                <a:spcPts val="400"/>
              </a:spcAft>
              <a:buNone/>
              <a:defRPr sz="1867">
                <a:solidFill>
                  <a:schemeClr val="tx2"/>
                </a:solidFill>
              </a:defRPr>
            </a:lvl6pPr>
            <a:lvl7pPr marL="0" indent="0">
              <a:lnSpc>
                <a:spcPct val="80000"/>
              </a:lnSpc>
              <a:spcBef>
                <a:spcPts val="400"/>
              </a:spcBef>
              <a:spcAft>
                <a:spcPts val="400"/>
              </a:spcAft>
              <a:buNone/>
              <a:defRPr sz="1867">
                <a:solidFill>
                  <a:schemeClr val="tx2"/>
                </a:solidFill>
              </a:defRPr>
            </a:lvl7pPr>
            <a:lvl8pPr marL="0" indent="0">
              <a:lnSpc>
                <a:spcPct val="80000"/>
              </a:lnSpc>
              <a:spcBef>
                <a:spcPts val="400"/>
              </a:spcBef>
              <a:spcAft>
                <a:spcPts val="400"/>
              </a:spcAft>
              <a:buNone/>
              <a:defRPr sz="1867">
                <a:solidFill>
                  <a:schemeClr val="tx2"/>
                </a:solidFill>
              </a:defRPr>
            </a:lvl8pPr>
            <a:lvl9pPr marL="0" indent="0">
              <a:lnSpc>
                <a:spcPct val="80000"/>
              </a:lnSpc>
              <a:spcBef>
                <a:spcPts val="400"/>
              </a:spcBef>
              <a:spcAft>
                <a:spcPts val="400"/>
              </a:spcAft>
              <a:buNone/>
              <a:defRPr sz="1867">
                <a:solidFill>
                  <a:schemeClr val="tx2"/>
                </a:solidFill>
              </a:defRPr>
            </a:lvl9pPr>
          </a:lstStyle>
          <a:p>
            <a:pPr lvl="0"/>
            <a:r>
              <a:rPr lang="en-GB" dirty="0"/>
              <a:t>Text here</a:t>
            </a:r>
          </a:p>
        </p:txBody>
      </p:sp>
      <p:sp>
        <p:nvSpPr>
          <p:cNvPr id="62" name="Text Placeholder 3">
            <a:extLst>
              <a:ext uri="{FF2B5EF4-FFF2-40B4-BE49-F238E27FC236}">
                <a16:creationId xmlns:a16="http://schemas.microsoft.com/office/drawing/2014/main" id="{44F465A5-8A4A-45C9-8F79-7984468B3646}"/>
              </a:ext>
            </a:extLst>
          </p:cNvPr>
          <p:cNvSpPr>
            <a:spLocks noGrp="1"/>
          </p:cNvSpPr>
          <p:nvPr>
            <p:ph type="body" sz="quarter" idx="41" hasCustomPrompt="1"/>
          </p:nvPr>
        </p:nvSpPr>
        <p:spPr>
          <a:xfrm>
            <a:off x="9134654" y="5750055"/>
            <a:ext cx="2530297" cy="538520"/>
          </a:xfrm>
          <a:prstGeom prst="rect">
            <a:avLst/>
          </a:prstGeom>
        </p:spPr>
        <p:txBody>
          <a:bodyPr lIns="0" tIns="36000" bIns="36000"/>
          <a:lstStyle>
            <a:lvl1pPr marL="0" indent="0">
              <a:lnSpc>
                <a:spcPct val="80000"/>
              </a:lnSpc>
              <a:spcBef>
                <a:spcPts val="400"/>
              </a:spcBef>
              <a:spcAft>
                <a:spcPts val="400"/>
              </a:spcAft>
              <a:buFont typeface="Arial" panose="020B0604020202020204" pitchFamily="34" charset="0"/>
              <a:buNone/>
              <a:defRPr sz="1867">
                <a:solidFill>
                  <a:schemeClr val="tx2"/>
                </a:solidFill>
              </a:defRPr>
            </a:lvl1pPr>
            <a:lvl2pPr marL="0" indent="0">
              <a:lnSpc>
                <a:spcPct val="80000"/>
              </a:lnSpc>
              <a:spcBef>
                <a:spcPts val="400"/>
              </a:spcBef>
              <a:spcAft>
                <a:spcPts val="400"/>
              </a:spcAft>
              <a:buFont typeface="Arial" panose="020B0604020202020204" pitchFamily="34" charset="0"/>
              <a:buNone/>
              <a:defRPr sz="1867">
                <a:solidFill>
                  <a:schemeClr val="tx2"/>
                </a:solidFill>
              </a:defRPr>
            </a:lvl2pPr>
            <a:lvl3pPr marL="0" indent="0">
              <a:lnSpc>
                <a:spcPct val="80000"/>
              </a:lnSpc>
              <a:spcBef>
                <a:spcPts val="400"/>
              </a:spcBef>
              <a:spcAft>
                <a:spcPts val="400"/>
              </a:spcAft>
              <a:buNone/>
              <a:defRPr sz="1867">
                <a:solidFill>
                  <a:schemeClr val="tx2"/>
                </a:solidFill>
              </a:defRPr>
            </a:lvl3pPr>
            <a:lvl4pPr marL="0" indent="0">
              <a:lnSpc>
                <a:spcPct val="80000"/>
              </a:lnSpc>
              <a:spcBef>
                <a:spcPts val="400"/>
              </a:spcBef>
              <a:spcAft>
                <a:spcPts val="400"/>
              </a:spcAft>
              <a:buNone/>
              <a:defRPr sz="1867">
                <a:solidFill>
                  <a:schemeClr val="tx2"/>
                </a:solidFill>
              </a:defRPr>
            </a:lvl4pPr>
            <a:lvl5pPr marL="0" indent="0">
              <a:lnSpc>
                <a:spcPct val="80000"/>
              </a:lnSpc>
              <a:spcBef>
                <a:spcPts val="400"/>
              </a:spcBef>
              <a:spcAft>
                <a:spcPts val="400"/>
              </a:spcAft>
              <a:buNone/>
              <a:defRPr sz="1867">
                <a:solidFill>
                  <a:schemeClr val="tx2"/>
                </a:solidFill>
              </a:defRPr>
            </a:lvl5pPr>
            <a:lvl6pPr marL="0" indent="0">
              <a:lnSpc>
                <a:spcPct val="80000"/>
              </a:lnSpc>
              <a:spcBef>
                <a:spcPts val="400"/>
              </a:spcBef>
              <a:spcAft>
                <a:spcPts val="400"/>
              </a:spcAft>
              <a:buNone/>
              <a:defRPr sz="1867">
                <a:solidFill>
                  <a:schemeClr val="tx2"/>
                </a:solidFill>
              </a:defRPr>
            </a:lvl6pPr>
            <a:lvl7pPr marL="0" indent="0">
              <a:lnSpc>
                <a:spcPct val="80000"/>
              </a:lnSpc>
              <a:spcBef>
                <a:spcPts val="400"/>
              </a:spcBef>
              <a:spcAft>
                <a:spcPts val="400"/>
              </a:spcAft>
              <a:buNone/>
              <a:defRPr sz="1867">
                <a:solidFill>
                  <a:schemeClr val="tx2"/>
                </a:solidFill>
              </a:defRPr>
            </a:lvl7pPr>
            <a:lvl8pPr marL="0" indent="0">
              <a:lnSpc>
                <a:spcPct val="80000"/>
              </a:lnSpc>
              <a:spcBef>
                <a:spcPts val="400"/>
              </a:spcBef>
              <a:spcAft>
                <a:spcPts val="400"/>
              </a:spcAft>
              <a:buNone/>
              <a:defRPr sz="1867">
                <a:solidFill>
                  <a:schemeClr val="tx2"/>
                </a:solidFill>
              </a:defRPr>
            </a:lvl8pPr>
            <a:lvl9pPr marL="0" indent="0">
              <a:lnSpc>
                <a:spcPct val="80000"/>
              </a:lnSpc>
              <a:spcBef>
                <a:spcPts val="400"/>
              </a:spcBef>
              <a:spcAft>
                <a:spcPts val="400"/>
              </a:spcAft>
              <a:buNone/>
              <a:defRPr sz="1867">
                <a:solidFill>
                  <a:schemeClr val="tx2"/>
                </a:solidFill>
              </a:defRPr>
            </a:lvl9pPr>
          </a:lstStyle>
          <a:p>
            <a:pPr lvl="0"/>
            <a:r>
              <a:rPr lang="en-GB" dirty="0"/>
              <a:t>Text here</a:t>
            </a:r>
          </a:p>
        </p:txBody>
      </p:sp>
      <p:sp>
        <p:nvSpPr>
          <p:cNvPr id="63" name="Text Placeholder 4">
            <a:extLst>
              <a:ext uri="{FF2B5EF4-FFF2-40B4-BE49-F238E27FC236}">
                <a16:creationId xmlns:a16="http://schemas.microsoft.com/office/drawing/2014/main" id="{1925D7FF-0E2E-4AFF-BEAE-67BB3A0FE129}"/>
              </a:ext>
            </a:extLst>
          </p:cNvPr>
          <p:cNvSpPr>
            <a:spLocks noGrp="1"/>
          </p:cNvSpPr>
          <p:nvPr>
            <p:ph type="body" sz="quarter" idx="14" hasCustomPrompt="1"/>
          </p:nvPr>
        </p:nvSpPr>
        <p:spPr>
          <a:xfrm>
            <a:off x="527051" y="1041402"/>
            <a:ext cx="11137900" cy="306917"/>
          </a:xfrm>
        </p:spPr>
        <p:txBody>
          <a:bodyPr>
            <a:noAutofit/>
          </a:bodyPr>
          <a:lstStyle>
            <a:lvl1pPr marL="0" indent="0">
              <a:lnSpc>
                <a:spcPct val="100000"/>
              </a:lnSpc>
              <a:spcBef>
                <a:spcPts val="0"/>
              </a:spcBef>
              <a:buFont typeface="Arial" panose="020B0604020202020204" pitchFamily="34" charset="0"/>
              <a:buNone/>
              <a:defRPr sz="2133">
                <a:solidFill>
                  <a:schemeClr val="tx2"/>
                </a:solidFill>
              </a:defRPr>
            </a:lvl1pPr>
            <a:lvl2pPr marL="0" indent="0">
              <a:lnSpc>
                <a:spcPct val="100000"/>
              </a:lnSpc>
              <a:spcBef>
                <a:spcPts val="0"/>
              </a:spcBef>
              <a:buFont typeface="Arial" panose="020B0604020202020204" pitchFamily="34" charset="0"/>
              <a:buNone/>
              <a:defRPr sz="2133">
                <a:solidFill>
                  <a:schemeClr val="accent1"/>
                </a:solidFill>
              </a:defRPr>
            </a:lvl2pPr>
            <a:lvl3pPr marL="0" indent="0">
              <a:lnSpc>
                <a:spcPct val="100000"/>
              </a:lnSpc>
              <a:spcBef>
                <a:spcPts val="0"/>
              </a:spcBef>
              <a:buFont typeface="Arial" panose="020B0604020202020204" pitchFamily="34" charset="0"/>
              <a:buNone/>
              <a:defRPr sz="2133">
                <a:solidFill>
                  <a:schemeClr val="accent1"/>
                </a:solidFill>
              </a:defRPr>
            </a:lvl3pPr>
            <a:lvl4pPr marL="0" indent="0">
              <a:lnSpc>
                <a:spcPct val="100000"/>
              </a:lnSpc>
              <a:spcBef>
                <a:spcPts val="0"/>
              </a:spcBef>
              <a:buFont typeface="Arial" panose="020B0604020202020204" pitchFamily="34" charset="0"/>
              <a:buNone/>
              <a:defRPr sz="2133">
                <a:solidFill>
                  <a:schemeClr val="accent1"/>
                </a:solidFill>
              </a:defRPr>
            </a:lvl4pPr>
            <a:lvl5pPr marL="0" indent="0">
              <a:lnSpc>
                <a:spcPct val="100000"/>
              </a:lnSpc>
              <a:spcBef>
                <a:spcPts val="0"/>
              </a:spcBef>
              <a:buFont typeface="Arial" panose="020B0604020202020204" pitchFamily="34" charset="0"/>
              <a:buNone/>
              <a:defRPr sz="2133">
                <a:solidFill>
                  <a:schemeClr val="accent1"/>
                </a:solidFill>
              </a:defRPr>
            </a:lvl5pPr>
          </a:lstStyle>
          <a:p>
            <a:pPr lvl="0"/>
            <a:r>
              <a:rPr lang="en-US" dirty="0"/>
              <a:t>Click to edit subtitle style – 1 line only</a:t>
            </a:r>
          </a:p>
        </p:txBody>
      </p:sp>
    </p:spTree>
    <p:extLst>
      <p:ext uri="{BB962C8B-B14F-4D97-AF65-F5344CB8AC3E}">
        <p14:creationId xmlns:p14="http://schemas.microsoft.com/office/powerpoint/2010/main" val="3983423926"/>
      </p:ext>
    </p:extLst>
  </p:cSld>
  <p:clrMapOvr>
    <a:masterClrMapping/>
  </p:clrMapOvr>
  <p:transition>
    <p:fade/>
  </p:transition>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title Slid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4A2C696-A708-43D2-8CB4-71D61BD66501}"/>
              </a:ext>
            </a:extLst>
          </p:cNvPr>
          <p:cNvSpPr>
            <a:spLocks noGrp="1"/>
          </p:cNvSpPr>
          <p:nvPr>
            <p:ph type="title"/>
          </p:nvPr>
        </p:nvSpPr>
        <p:spPr>
          <a:xfrm>
            <a:off x="527052" y="6096001"/>
            <a:ext cx="11137899" cy="455084"/>
          </a:xfrm>
        </p:spPr>
        <p:txBody>
          <a:bodyPr anchor="ctr"/>
          <a:lstStyle/>
          <a:p>
            <a:r>
              <a:rPr lang="en-US"/>
              <a:t>Click to edit Master title style</a:t>
            </a:r>
            <a:endParaRPr lang="en-GB" dirty="0"/>
          </a:p>
        </p:txBody>
      </p:sp>
      <p:sp>
        <p:nvSpPr>
          <p:cNvPr id="7" name="Picture Placeholder 6">
            <a:extLst>
              <a:ext uri="{FF2B5EF4-FFF2-40B4-BE49-F238E27FC236}">
                <a16:creationId xmlns:a16="http://schemas.microsoft.com/office/drawing/2014/main" id="{AA80A0B9-3AAB-48C3-8C56-CDCB523F4E75}"/>
              </a:ext>
            </a:extLst>
          </p:cNvPr>
          <p:cNvSpPr>
            <a:spLocks noGrp="1"/>
          </p:cNvSpPr>
          <p:nvPr>
            <p:ph type="pic" sz="quarter" idx="10"/>
          </p:nvPr>
        </p:nvSpPr>
        <p:spPr>
          <a:xfrm>
            <a:off x="0" y="1"/>
            <a:ext cx="12192000" cy="5710767"/>
          </a:xfrm>
          <a:blipFill dpi="0" rotWithShape="1">
            <a:blip r:embed="rId2">
              <a:extLst>
                <a:ext uri="{28A0092B-C50C-407E-A947-70E740481C1C}">
                  <a14:useLocalDpi xmlns:a14="http://schemas.microsoft.com/office/drawing/2010/main" val="0"/>
                </a:ext>
              </a:extLst>
            </a:blip>
            <a:srcRect/>
            <a:stretch>
              <a:fillRect/>
            </a:stretch>
          </a:blipFill>
        </p:spPr>
        <p:txBody>
          <a:bodyPr lIns="0" tIns="0" rIns="0" bIns="0" anchor="b">
            <a:noAutofit/>
          </a:bodyPr>
          <a:lstStyle>
            <a:lvl1pPr algn="ctr">
              <a:defRPr sz="667">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346580230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A80A0B9-3AAB-48C3-8C56-CDCB523F4E75}"/>
              </a:ext>
            </a:extLst>
          </p:cNvPr>
          <p:cNvSpPr>
            <a:spLocks noGrp="1"/>
          </p:cNvSpPr>
          <p:nvPr>
            <p:ph type="pic" sz="quarter" idx="10"/>
          </p:nvPr>
        </p:nvSpPr>
        <p:spPr>
          <a:xfrm>
            <a:off x="0" y="0"/>
            <a:ext cx="12192000" cy="6858000"/>
          </a:xfrm>
          <a:blipFill dpi="0" rotWithShape="1">
            <a:blip r:embed="rId2">
              <a:extLst>
                <a:ext uri="{28A0092B-C50C-407E-A947-70E740481C1C}">
                  <a14:useLocalDpi xmlns:a14="http://schemas.microsoft.com/office/drawing/2010/main" val="0"/>
                </a:ext>
              </a:extLst>
            </a:blip>
            <a:srcRect/>
            <a:stretch>
              <a:fillRect/>
            </a:stretch>
          </a:blipFill>
        </p:spPr>
        <p:txBody>
          <a:bodyPr lIns="396000" tIns="648000" rIns="396000" bIns="396000" anchor="b">
            <a:noAutofit/>
          </a:bodyPr>
          <a:lstStyle>
            <a:lvl1pPr algn="ctr">
              <a:defRPr sz="667">
                <a:solidFill>
                  <a:schemeClr val="bg1"/>
                </a:solidFill>
              </a:defRPr>
            </a:lvl1pPr>
          </a:lstStyle>
          <a:p>
            <a:r>
              <a:rPr lang="en-US" dirty="0"/>
              <a:t>Click icon to add picture</a:t>
            </a:r>
            <a:endParaRPr lang="en-GB" dirty="0"/>
          </a:p>
        </p:txBody>
      </p:sp>
    </p:spTree>
    <p:extLst>
      <p:ext uri="{BB962C8B-B14F-4D97-AF65-F5344CB8AC3E}">
        <p14:creationId xmlns:p14="http://schemas.microsoft.com/office/powerpoint/2010/main" val="7792761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37185166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ex Slide 01">
    <p:bg>
      <p:bgPr>
        <a:solidFill>
          <a:schemeClr val="accent2"/>
        </a:solid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57BCBDC0-E93E-40E6-8077-760110EEFBBE}"/>
              </a:ext>
            </a:extLst>
          </p:cNvPr>
          <p:cNvSpPr>
            <a:spLocks noGrp="1"/>
          </p:cNvSpPr>
          <p:nvPr>
            <p:ph type="tbl" sz="quarter" idx="10" hasCustomPrompt="1"/>
          </p:nvPr>
        </p:nvSpPr>
        <p:spPr>
          <a:xfrm>
            <a:off x="6191251" y="1732547"/>
            <a:ext cx="5473700" cy="4577236"/>
          </a:xfrm>
          <a:prstGeom prst="rect">
            <a:avLst/>
          </a:prstGeom>
        </p:spPr>
        <p:txBody>
          <a:bodyPr/>
          <a:lstStyle>
            <a:lvl1pPr marL="0" indent="0">
              <a:buNone/>
              <a:defRPr/>
            </a:lvl1pPr>
          </a:lstStyle>
          <a:p>
            <a:r>
              <a:rPr lang="en-GB" dirty="0"/>
              <a:t> </a:t>
            </a:r>
          </a:p>
        </p:txBody>
      </p:sp>
      <p:cxnSp>
        <p:nvCxnSpPr>
          <p:cNvPr id="10" name="Straight Connector 9">
            <a:extLst>
              <a:ext uri="{FF2B5EF4-FFF2-40B4-BE49-F238E27FC236}">
                <a16:creationId xmlns:a16="http://schemas.microsoft.com/office/drawing/2014/main" id="{558AF48C-1F76-4633-A0D9-E8CE74BB7F64}"/>
              </a:ext>
            </a:extLst>
          </p:cNvPr>
          <p:cNvCxnSpPr>
            <a:cxnSpLocks/>
          </p:cNvCxnSpPr>
          <p:nvPr userDrawn="1"/>
        </p:nvCxnSpPr>
        <p:spPr>
          <a:xfrm>
            <a:off x="531851" y="1404341"/>
            <a:ext cx="1112829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DA41C8-E673-49CE-8596-2382FC2E43BD}"/>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Tree>
    <p:extLst>
      <p:ext uri="{BB962C8B-B14F-4D97-AF65-F5344CB8AC3E}">
        <p14:creationId xmlns:p14="http://schemas.microsoft.com/office/powerpoint/2010/main" val="2662519872"/>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guide id="2" pos="2880">
          <p15:clr>
            <a:srgbClr val="FBAE40"/>
          </p15:clr>
        </p15:guide>
        <p15:guide id="3" pos="5511">
          <p15:clr>
            <a:srgbClr val="FBAE40"/>
          </p15:clr>
        </p15:guide>
        <p15:guide id="4" pos="2925">
          <p15:clr>
            <a:srgbClr val="FBAE40"/>
          </p15:clr>
        </p15:guide>
        <p15:guide id="5" pos="2835">
          <p15:clr>
            <a:srgbClr val="FBAE40"/>
          </p15:clr>
        </p15:guide>
        <p15:guide id="6" pos="249">
          <p15:clr>
            <a:srgbClr val="FBAE40"/>
          </p15:clr>
        </p15:guide>
        <p15:guide id="7" orient="horz" pos="441">
          <p15:clr>
            <a:srgbClr val="FBAE40"/>
          </p15:clr>
        </p15:guide>
        <p15:guide id="8" orient="horz" pos="577">
          <p15:clr>
            <a:srgbClr val="FBAE40"/>
          </p15:clr>
        </p15:guide>
        <p15:guide id="9" orient="horz" pos="2981">
          <p15:clr>
            <a:srgbClr val="FBAE40"/>
          </p15:clr>
        </p15:guide>
        <p15:guide id="10" orient="horz" pos="80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6E9E2-03A4-4160-BE7E-187915D8DCAE}"/>
              </a:ext>
            </a:extLst>
          </p:cNvPr>
          <p:cNvSpPr>
            <a:spLocks noGrp="1"/>
          </p:cNvSpPr>
          <p:nvPr>
            <p:ph type="dt" sz="half" idx="10"/>
          </p:nvPr>
        </p:nvSpPr>
        <p:spPr/>
        <p:txBody>
          <a:bodyPr/>
          <a:lstStyle/>
          <a:p>
            <a:fld id="{F26A0593-5877-4A18-9FC4-C4574AAC2C31}" type="datetime4">
              <a:rPr lang="en-GB" smtClean="0"/>
              <a:t>11 October 2024</a:t>
            </a:fld>
            <a:endParaRPr lang="en-GB" dirty="0"/>
          </a:p>
        </p:txBody>
      </p:sp>
      <p:sp>
        <p:nvSpPr>
          <p:cNvPr id="3" name="Footer Placeholder 2">
            <a:extLst>
              <a:ext uri="{FF2B5EF4-FFF2-40B4-BE49-F238E27FC236}">
                <a16:creationId xmlns:a16="http://schemas.microsoft.com/office/drawing/2014/main" id="{9E75279F-9899-46DE-ACA8-F3E7C54241D6}"/>
              </a:ext>
            </a:extLst>
          </p:cNvPr>
          <p:cNvSpPr>
            <a:spLocks noGrp="1"/>
          </p:cNvSpPr>
          <p:nvPr>
            <p:ph type="ftr" sz="quarter" idx="11"/>
          </p:nvPr>
        </p:nvSpPr>
        <p:spPr/>
        <p:txBody>
          <a:bodyPr/>
          <a:lstStyle/>
          <a:p>
            <a:r>
              <a:rPr lang="en-GB" dirty="0"/>
              <a:t>Mott MacDonald | Presentation</a:t>
            </a:r>
          </a:p>
        </p:txBody>
      </p:sp>
      <p:sp>
        <p:nvSpPr>
          <p:cNvPr id="4" name="Slide Number Placeholder 3">
            <a:extLst>
              <a:ext uri="{FF2B5EF4-FFF2-40B4-BE49-F238E27FC236}">
                <a16:creationId xmlns:a16="http://schemas.microsoft.com/office/drawing/2014/main" id="{6B513E61-3D8F-4FC6-9ED6-E983E01F4DF8}"/>
              </a:ext>
            </a:extLst>
          </p:cNvPr>
          <p:cNvSpPr>
            <a:spLocks noGrp="1"/>
          </p:cNvSpPr>
          <p:nvPr>
            <p:ph type="sldNum" sz="quarter" idx="12"/>
          </p:nvPr>
        </p:nvSpPr>
        <p:spPr/>
        <p:txBody>
          <a:bodyPr/>
          <a:lstStyle/>
          <a:p>
            <a:fld id="{CC3E9A5E-8771-451B-A65D-F2E804806B11}" type="slidenum">
              <a:rPr lang="en-GB" smtClean="0"/>
              <a:t>‹#›</a:t>
            </a:fld>
            <a:endParaRPr lang="en-GB" dirty="0"/>
          </a:p>
        </p:txBody>
      </p:sp>
    </p:spTree>
    <p:extLst>
      <p:ext uri="{BB962C8B-B14F-4D97-AF65-F5344CB8AC3E}">
        <p14:creationId xmlns:p14="http://schemas.microsoft.com/office/powerpoint/2010/main" val="164994589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graphicFrame>
        <p:nvGraphicFramePr>
          <p:cNvPr id="15" name="Object 14" hidden="1"/>
          <p:cNvGraphicFramePr>
            <a:graphicFrameLocks/>
          </p:cNvGraphicFramePr>
          <p:nvPr>
            <p:custDataLst>
              <p:tags r:id="rId1"/>
            </p:custDataLst>
            <p:extLst>
              <p:ext uri="{D42A27DB-BD31-4B8C-83A1-F6EECF244321}">
                <p14:modId xmlns:p14="http://schemas.microsoft.com/office/powerpoint/2010/main" val="3585521437"/>
              </p:ext>
            </p:ext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15" name="Object 14"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oleObj>
              </mc:Fallback>
            </mc:AlternateContent>
          </a:graphicData>
        </a:graphic>
      </p:graphicFrame>
      <p:sp>
        <p:nvSpPr>
          <p:cNvPr id="13" name="Rectangle 10"/>
          <p:cNvSpPr>
            <a:spLocks noChangeArrowheads="1"/>
          </p:cNvSpPr>
          <p:nvPr userDrawn="1"/>
        </p:nvSpPr>
        <p:spPr bwMode="auto">
          <a:xfrm>
            <a:off x="1953129" y="2"/>
            <a:ext cx="243840" cy="6857999"/>
          </a:xfrm>
          <a:prstGeom prst="rect">
            <a:avLst/>
          </a:prstGeom>
          <a:solidFill>
            <a:schemeClr val="bg1"/>
          </a:solidFill>
          <a:ln w="9525">
            <a:noFill/>
            <a:miter lim="800000"/>
            <a:headEnd/>
            <a:tailEnd/>
          </a:ln>
        </p:spPr>
        <p:txBody>
          <a:bodyPr wrap="none" lIns="89611" tIns="44806" rIns="89611" bIns="44806" anchor="ctr"/>
          <a:lstStyle/>
          <a:p>
            <a:pPr eaLnBrk="0" hangingPunct="0">
              <a:defRPr/>
            </a:pPr>
            <a:endParaRPr lang="en-GB" sz="1800" dirty="0">
              <a:solidFill>
                <a:srgbClr val="000000"/>
              </a:solidFill>
              <a:cs typeface="Arial"/>
            </a:endParaRPr>
          </a:p>
        </p:txBody>
      </p:sp>
      <p:sp>
        <p:nvSpPr>
          <p:cNvPr id="14" name="Rectangle 10"/>
          <p:cNvSpPr>
            <a:spLocks noChangeArrowheads="1"/>
          </p:cNvSpPr>
          <p:nvPr userDrawn="1"/>
        </p:nvSpPr>
        <p:spPr bwMode="auto">
          <a:xfrm>
            <a:off x="2249568" y="0"/>
            <a:ext cx="365760" cy="6858000"/>
          </a:xfrm>
          <a:prstGeom prst="rect">
            <a:avLst/>
          </a:prstGeom>
          <a:solidFill>
            <a:srgbClr val="90BBBA"/>
          </a:solidFill>
          <a:ln w="9525">
            <a:noFill/>
            <a:miter lim="800000"/>
            <a:headEnd/>
            <a:tailEnd/>
          </a:ln>
        </p:spPr>
        <p:txBody>
          <a:bodyPr wrap="none" lIns="89611" tIns="44806" rIns="89611" bIns="44806" anchor="ctr"/>
          <a:lstStyle/>
          <a:p>
            <a:pPr eaLnBrk="0" hangingPunct="0">
              <a:defRPr/>
            </a:pPr>
            <a:endParaRPr lang="en-GB" sz="1800" dirty="0">
              <a:solidFill>
                <a:srgbClr val="000000"/>
              </a:solidFill>
              <a:cs typeface="Arial"/>
            </a:endParaRPr>
          </a:p>
        </p:txBody>
      </p:sp>
      <p:sp>
        <p:nvSpPr>
          <p:cNvPr id="16" name="Rectangle 10"/>
          <p:cNvSpPr>
            <a:spLocks noChangeArrowheads="1"/>
          </p:cNvSpPr>
          <p:nvPr userDrawn="1"/>
        </p:nvSpPr>
        <p:spPr bwMode="auto">
          <a:xfrm>
            <a:off x="1" y="0"/>
            <a:ext cx="2269957" cy="6858000"/>
          </a:xfrm>
          <a:prstGeom prst="rect">
            <a:avLst/>
          </a:prstGeom>
          <a:solidFill>
            <a:srgbClr val="00988D"/>
          </a:solidFill>
          <a:ln w="9525">
            <a:noFill/>
            <a:miter lim="800000"/>
            <a:headEnd/>
            <a:tailEnd/>
          </a:ln>
        </p:spPr>
        <p:txBody>
          <a:bodyPr wrap="none" lIns="89611" tIns="44806" rIns="89611" bIns="44806" anchor="ctr"/>
          <a:lstStyle/>
          <a:p>
            <a:pPr eaLnBrk="0" hangingPunct="0">
              <a:defRPr/>
            </a:pPr>
            <a:endParaRPr lang="en-GB" sz="1800" dirty="0">
              <a:solidFill>
                <a:srgbClr val="000000"/>
              </a:solidFill>
              <a:cs typeface="Arial"/>
            </a:endParaRPr>
          </a:p>
        </p:txBody>
      </p:sp>
      <p:sp>
        <p:nvSpPr>
          <p:cNvPr id="2" name="Title 1"/>
          <p:cNvSpPr>
            <a:spLocks noGrp="1"/>
          </p:cNvSpPr>
          <p:nvPr userDrawn="1">
            <p:ph type="ctrTitle"/>
          </p:nvPr>
        </p:nvSpPr>
        <p:spPr>
          <a:xfrm>
            <a:off x="2905759" y="3403601"/>
            <a:ext cx="8850872" cy="958921"/>
          </a:xfrm>
        </p:spPr>
        <p:txBody>
          <a:bodyPr lIns="274320" tIns="45720" bIns="45720" anchor="ctr"/>
          <a:lstStyle>
            <a:lvl1pPr algn="l">
              <a:defRPr sz="2800" b="1" i="0">
                <a:solidFill>
                  <a:srgbClr val="000000"/>
                </a:solidFill>
              </a:defRPr>
            </a:lvl1pPr>
          </a:lstStyle>
          <a:p>
            <a:r>
              <a:rPr lang="en-US"/>
              <a:t>Click to edit Master title style</a:t>
            </a:r>
            <a:endParaRPr lang="en-GB"/>
          </a:p>
        </p:txBody>
      </p:sp>
      <p:sp>
        <p:nvSpPr>
          <p:cNvPr id="3" name="Subtitle 2"/>
          <p:cNvSpPr>
            <a:spLocks noGrp="1"/>
          </p:cNvSpPr>
          <p:nvPr userDrawn="1">
            <p:ph type="subTitle" idx="1"/>
          </p:nvPr>
        </p:nvSpPr>
        <p:spPr>
          <a:xfrm>
            <a:off x="2905760" y="4620579"/>
            <a:ext cx="8364009" cy="556930"/>
          </a:xfrm>
        </p:spPr>
        <p:txBody>
          <a:bodyPr lIns="274320" anchor="t"/>
          <a:lstStyle>
            <a:lvl1pPr marL="0" indent="0" algn="l">
              <a:buNone/>
              <a:defRPr sz="1800" i="1" baseline="0">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19" name="Picture 6">
            <a:extLst>
              <a:ext uri="{FF2B5EF4-FFF2-40B4-BE49-F238E27FC236}">
                <a16:creationId xmlns:a16="http://schemas.microsoft.com/office/drawing/2014/main" id="{C8096357-EA53-4FE2-BDAE-FB3CF6110DA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13557" y="271044"/>
            <a:ext cx="1822451" cy="490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round/>
                <a:headEnd/>
                <a:tailEnd/>
              </a14:hiddenLine>
            </a:ext>
          </a:extLst>
        </p:spPr>
      </p:pic>
    </p:spTree>
    <p:extLst>
      <p:ext uri="{BB962C8B-B14F-4D97-AF65-F5344CB8AC3E}">
        <p14:creationId xmlns:p14="http://schemas.microsoft.com/office/powerpoint/2010/main" val="19934707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01724859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3" name="Text Placeholder 4"/>
          <p:cNvSpPr>
            <a:spLocks noGrp="1"/>
          </p:cNvSpPr>
          <p:nvPr>
            <p:ph type="body" sz="quarter" idx="11" hasCustomPrompt="1"/>
          </p:nvPr>
        </p:nvSpPr>
        <p:spPr>
          <a:xfrm>
            <a:off x="336331" y="906921"/>
            <a:ext cx="11503939" cy="510110"/>
          </a:xfrm>
        </p:spPr>
        <p:txBody>
          <a:bodyPr/>
          <a:lstStyle>
            <a:lvl1pPr>
              <a:buNone/>
              <a:defRPr sz="1600" i="1">
                <a:solidFill>
                  <a:srgbClr val="000000"/>
                </a:solidFill>
              </a:defRPr>
            </a:lvl1pPr>
          </a:lstStyle>
          <a:p>
            <a:pPr lvl="0"/>
            <a:r>
              <a:rPr lang="en-US"/>
              <a:t>Tagline</a:t>
            </a:r>
            <a:endParaRPr lang="en-ZA"/>
          </a:p>
        </p:txBody>
      </p:sp>
      <p:sp>
        <p:nvSpPr>
          <p:cNvPr id="5" name="Text Placeholder 4"/>
          <p:cNvSpPr>
            <a:spLocks noGrp="1"/>
          </p:cNvSpPr>
          <p:nvPr>
            <p:ph type="body" sz="quarter" idx="12"/>
          </p:nvPr>
        </p:nvSpPr>
        <p:spPr>
          <a:xfrm>
            <a:off x="347133" y="1797050"/>
            <a:ext cx="5892800" cy="459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p:cNvSpPr>
            <a:spLocks noGrp="1"/>
          </p:cNvSpPr>
          <p:nvPr>
            <p:ph type="body" sz="quarter" idx="13"/>
          </p:nvPr>
        </p:nvSpPr>
        <p:spPr>
          <a:xfrm>
            <a:off x="5947469" y="1777851"/>
            <a:ext cx="5892800" cy="4592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itle 11"/>
          <p:cNvSpPr>
            <a:spLocks noGrp="1"/>
          </p:cNvSpPr>
          <p:nvPr>
            <p:ph type="title" hasCustomPrompt="1"/>
          </p:nvPr>
        </p:nvSpPr>
        <p:spPr/>
        <p:txBody>
          <a:bodyPr/>
          <a:lstStyle>
            <a:lvl1pPr>
              <a:defRPr>
                <a:solidFill>
                  <a:schemeClr val="bg2"/>
                </a:solidFill>
              </a:defRPr>
            </a:lvl1pPr>
          </a:lstStyle>
          <a:p>
            <a:r>
              <a:rPr lang="en-ZA"/>
              <a:t>Click to Edit</a:t>
            </a:r>
            <a:endParaRPr lang="en-US"/>
          </a:p>
        </p:txBody>
      </p:sp>
    </p:spTree>
    <p:extLst>
      <p:ext uri="{BB962C8B-B14F-4D97-AF65-F5344CB8AC3E}">
        <p14:creationId xmlns:p14="http://schemas.microsoft.com/office/powerpoint/2010/main" val="37607227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Bullets">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06677426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6" name="Object 5"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4" name="Text Placeholder 3"/>
          <p:cNvSpPr>
            <a:spLocks noGrp="1"/>
          </p:cNvSpPr>
          <p:nvPr>
            <p:ph type="body" sz="quarter" idx="10"/>
          </p:nvPr>
        </p:nvSpPr>
        <p:spPr>
          <a:xfrm>
            <a:off x="325966" y="1482725"/>
            <a:ext cx="11554884" cy="4752975"/>
          </a:xfrm>
        </p:spPr>
        <p:txBody>
          <a:bodyPr/>
          <a:lstStyle>
            <a:lvl1pPr marL="0" indent="0" algn="l">
              <a:defRPr>
                <a:solidFill>
                  <a:srgbClr val="000000"/>
                </a:solidFill>
              </a:defRPr>
            </a:lvl1pPr>
            <a:lvl2pPr marL="342900" indent="-228600" algn="l">
              <a:buClrTx/>
              <a:buSzPct val="65000"/>
              <a:buFont typeface="Wingdings"/>
              <a:buChar char="l"/>
              <a:defRPr>
                <a:solidFill>
                  <a:srgbClr val="000000"/>
                </a:solidFill>
              </a:defRPr>
            </a:lvl2pPr>
            <a:lvl3pPr marL="685800" indent="-228600" algn="l">
              <a:buClrTx/>
              <a:buSzPct val="100000"/>
              <a:buFontTx/>
              <a:buChar char="–"/>
              <a:defRPr>
                <a:solidFill>
                  <a:srgbClr val="000000"/>
                </a:solidFill>
              </a:defRPr>
            </a:lvl3pPr>
            <a:lvl4pPr marL="1028700" indent="-228600" algn="l">
              <a:buClrTx/>
              <a:buSzPct val="55000"/>
              <a:buFont typeface="Wingdings"/>
              <a:buChar char="¡"/>
              <a:defRPr>
                <a:solidFill>
                  <a:srgbClr val="000000"/>
                </a:solidFill>
              </a:defRPr>
            </a:lvl4pPr>
            <a:lvl5pPr marL="1371600" indent="-228600" algn="l">
              <a:buClrTx/>
              <a:buSzPct val="100000"/>
              <a:buFontTx/>
              <a:buChar char="–"/>
              <a:defRPr>
                <a:solidFill>
                  <a:srgbClr val="000000"/>
                </a:solidFill>
              </a:defRPr>
            </a:lvl5pPr>
          </a:lstStyle>
          <a:p>
            <a:pPr marL="0" lvl="0" indent="0" algn="l" defTabSz="914400" rtl="0" eaLnBrk="1" latinLnBrk="0" hangingPunct="1">
              <a:spcBef>
                <a:spcPts val="400"/>
              </a:spcBef>
              <a:buSzPct val="25000"/>
              <a:buFont typeface="Arial" pitchFamily="34" charset="0"/>
              <a:buNone/>
            </a:pPr>
            <a:r>
              <a:rPr lang="en-US"/>
              <a:t>Click to edit Master text styles</a:t>
            </a:r>
          </a:p>
          <a:p>
            <a:pPr marL="0" lvl="1" indent="0" algn="l" defTabSz="914400" rtl="0" eaLnBrk="1" latinLnBrk="0" hangingPunct="1">
              <a:spcBef>
                <a:spcPts val="400"/>
              </a:spcBef>
              <a:buSzPct val="25000"/>
              <a:buFont typeface="Arial" pitchFamily="34" charset="0"/>
              <a:buNone/>
            </a:pPr>
            <a:r>
              <a:rPr lang="en-US"/>
              <a:t>Second level</a:t>
            </a:r>
          </a:p>
          <a:p>
            <a:pPr marL="0" lvl="2" indent="0" algn="l" defTabSz="914400" rtl="0" eaLnBrk="1" latinLnBrk="0" hangingPunct="1">
              <a:spcBef>
                <a:spcPts val="400"/>
              </a:spcBef>
              <a:buSzPct val="25000"/>
              <a:buFont typeface="Arial" pitchFamily="34" charset="0"/>
              <a:buNone/>
            </a:pPr>
            <a:r>
              <a:rPr lang="en-US"/>
              <a:t>Third level</a:t>
            </a:r>
          </a:p>
          <a:p>
            <a:pPr marL="0" lvl="3" indent="0" algn="l" defTabSz="914400" rtl="0" eaLnBrk="1" latinLnBrk="0" hangingPunct="1">
              <a:spcBef>
                <a:spcPts val="400"/>
              </a:spcBef>
              <a:buSzPct val="25000"/>
              <a:buFont typeface="Arial" pitchFamily="34" charset="0"/>
              <a:buNone/>
            </a:pPr>
            <a:r>
              <a:rPr lang="en-US"/>
              <a:t>Fourth level</a:t>
            </a:r>
          </a:p>
          <a:p>
            <a:pPr marL="0" lvl="4" indent="0" algn="l" defTabSz="914400" rtl="0" eaLnBrk="1" latinLnBrk="0" hangingPunct="1">
              <a:spcBef>
                <a:spcPts val="400"/>
              </a:spcBef>
              <a:buSzPct val="25000"/>
              <a:buFont typeface="Arial" pitchFamily="34" charset="0"/>
              <a:buNone/>
            </a:pPr>
            <a:r>
              <a:rPr lang="en-US"/>
              <a:t>Fifth level</a:t>
            </a:r>
            <a:endParaRPr lang="en-GB"/>
          </a:p>
        </p:txBody>
      </p:sp>
      <p:sp>
        <p:nvSpPr>
          <p:cNvPr id="5" name="Text Placeholder 4"/>
          <p:cNvSpPr>
            <a:spLocks noGrp="1"/>
          </p:cNvSpPr>
          <p:nvPr>
            <p:ph type="body" sz="quarter" idx="11" hasCustomPrompt="1"/>
          </p:nvPr>
        </p:nvSpPr>
        <p:spPr>
          <a:xfrm>
            <a:off x="325966" y="909616"/>
            <a:ext cx="11554884" cy="428625"/>
          </a:xfrm>
        </p:spPr>
        <p:txBody>
          <a:bodyPr/>
          <a:lstStyle>
            <a:lvl1pPr>
              <a:buNone/>
              <a:defRPr sz="1600" i="1">
                <a:solidFill>
                  <a:srgbClr val="000000"/>
                </a:solidFill>
              </a:defRPr>
            </a:lvl1pPr>
          </a:lstStyle>
          <a:p>
            <a:pPr lvl="0"/>
            <a:r>
              <a:rPr lang="en-US"/>
              <a:t>Tagline</a:t>
            </a:r>
            <a:endParaRPr lang="en-ZA"/>
          </a:p>
        </p:txBody>
      </p:sp>
      <p:sp>
        <p:nvSpPr>
          <p:cNvPr id="2" name="Title 1"/>
          <p:cNvSpPr>
            <a:spLocks noGrp="1"/>
          </p:cNvSpPr>
          <p:nvPr>
            <p:ph type="title"/>
          </p:nvPr>
        </p:nvSpPr>
        <p:spPr/>
        <p:txBody>
          <a:bodyPr/>
          <a:lstStyle>
            <a:lvl1pPr>
              <a:defRPr i="0">
                <a:solidFill>
                  <a:schemeClr val="bg2"/>
                </a:solidFill>
              </a:defRPr>
            </a:lvl1pPr>
          </a:lstStyle>
          <a:p>
            <a:r>
              <a:rPr lang="en-US"/>
              <a:t>Click to edit Master title style</a:t>
            </a:r>
          </a:p>
        </p:txBody>
      </p:sp>
    </p:spTree>
    <p:extLst>
      <p:ext uri="{BB962C8B-B14F-4D97-AF65-F5344CB8AC3E}">
        <p14:creationId xmlns:p14="http://schemas.microsoft.com/office/powerpoint/2010/main" val="992633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Title Box">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251789856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7" name="Object 6"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5" name="Content Placeholder 4"/>
          <p:cNvSpPr>
            <a:spLocks noGrp="1"/>
          </p:cNvSpPr>
          <p:nvPr>
            <p:ph sz="quarter" idx="10"/>
          </p:nvPr>
        </p:nvSpPr>
        <p:spPr>
          <a:xfrm>
            <a:off x="325967" y="1496904"/>
            <a:ext cx="11554883" cy="360000"/>
          </a:xfrm>
          <a:solidFill>
            <a:srgbClr val="00988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lvl1pPr algn="ctr">
              <a:defRPr lang="en-US" sz="1400" b="1" dirty="0" smtClean="0">
                <a:solidFill>
                  <a:schemeClr val="bg1"/>
                </a:solidFill>
                <a:latin typeface="Arial" pitchFamily="34" charset="0"/>
                <a:cs typeface="Arial"/>
              </a:defRPr>
            </a:lvl1pPr>
          </a:lstStyle>
          <a:p>
            <a:pPr lvl="0" algn="ctr"/>
            <a:r>
              <a:rPr lang="en-US"/>
              <a:t>Click to edit Master text styles</a:t>
            </a:r>
          </a:p>
        </p:txBody>
      </p:sp>
      <p:sp>
        <p:nvSpPr>
          <p:cNvPr id="6" name="Text Placeholder 4"/>
          <p:cNvSpPr>
            <a:spLocks noGrp="1"/>
          </p:cNvSpPr>
          <p:nvPr>
            <p:ph type="body" sz="quarter" idx="11" hasCustomPrompt="1"/>
          </p:nvPr>
        </p:nvSpPr>
        <p:spPr>
          <a:xfrm>
            <a:off x="325966" y="909616"/>
            <a:ext cx="11554884" cy="428625"/>
          </a:xfrm>
        </p:spPr>
        <p:txBody>
          <a:bodyPr/>
          <a:lstStyle>
            <a:lvl1pPr>
              <a:buNone/>
              <a:defRPr sz="1600" i="1">
                <a:solidFill>
                  <a:srgbClr val="000000"/>
                </a:solidFill>
              </a:defRPr>
            </a:lvl1pPr>
          </a:lstStyle>
          <a:p>
            <a:pPr lvl="0"/>
            <a:r>
              <a:rPr lang="en-US"/>
              <a:t>Tagline</a:t>
            </a:r>
            <a:endParaRPr lang="en-ZA"/>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Tree>
    <p:extLst>
      <p:ext uri="{BB962C8B-B14F-4D97-AF65-F5344CB8AC3E}">
        <p14:creationId xmlns:p14="http://schemas.microsoft.com/office/powerpoint/2010/main" val="2959255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ouble Title Box">
    <p:bg>
      <p:bgRef idx="1001">
        <a:schemeClr val="bg1"/>
      </p:bgRef>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117366984"/>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8" name="Object 7"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5" name="Content Placeholder 4"/>
          <p:cNvSpPr>
            <a:spLocks noGrp="1"/>
          </p:cNvSpPr>
          <p:nvPr>
            <p:ph sz="quarter" idx="10"/>
          </p:nvPr>
        </p:nvSpPr>
        <p:spPr>
          <a:xfrm>
            <a:off x="325967" y="1496904"/>
            <a:ext cx="5532967" cy="360000"/>
          </a:xfrm>
          <a:solidFill>
            <a:srgbClr val="00988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bIns="45720" rtlCol="0" anchor="ctr">
            <a:noAutofit/>
          </a:bodyPr>
          <a:lstStyle>
            <a:lvl1pPr>
              <a:defRPr lang="en-US" sz="1400" b="1" smtClean="0">
                <a:solidFill>
                  <a:schemeClr val="bg1"/>
                </a:solidFill>
                <a:latin typeface="Arial" pitchFamily="34" charset="0"/>
                <a:cs typeface="Arial"/>
              </a:defRPr>
            </a:lvl1pPr>
          </a:lstStyle>
          <a:p>
            <a:pPr lvl="0" algn="ctr"/>
            <a:r>
              <a:rPr lang="en-US"/>
              <a:t>Click to edit Master text styles</a:t>
            </a:r>
          </a:p>
        </p:txBody>
      </p:sp>
      <p:sp>
        <p:nvSpPr>
          <p:cNvPr id="6" name="Content Placeholder 4"/>
          <p:cNvSpPr>
            <a:spLocks noGrp="1"/>
          </p:cNvSpPr>
          <p:nvPr>
            <p:ph sz="quarter" idx="11"/>
          </p:nvPr>
        </p:nvSpPr>
        <p:spPr>
          <a:xfrm>
            <a:off x="6326718" y="1496904"/>
            <a:ext cx="5554132" cy="360000"/>
          </a:xfrm>
          <a:solidFill>
            <a:srgbClr val="00988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bIns="45720" rtlCol="0" anchor="ctr">
            <a:noAutofit/>
          </a:bodyPr>
          <a:lstStyle>
            <a:lvl1pPr>
              <a:defRPr lang="en-US" sz="1400" b="1" smtClean="0">
                <a:solidFill>
                  <a:schemeClr val="bg1"/>
                </a:solidFill>
                <a:latin typeface="Arial" pitchFamily="34" charset="0"/>
                <a:cs typeface="Arial"/>
              </a:defRPr>
            </a:lvl1pPr>
          </a:lstStyle>
          <a:p>
            <a:pPr lvl="0" algn="ctr"/>
            <a:r>
              <a:rPr lang="en-US"/>
              <a:t>Click to edit Master text styles</a:t>
            </a:r>
          </a:p>
        </p:txBody>
      </p:sp>
      <p:sp>
        <p:nvSpPr>
          <p:cNvPr id="7" name="Text Placeholder 4"/>
          <p:cNvSpPr>
            <a:spLocks noGrp="1"/>
          </p:cNvSpPr>
          <p:nvPr>
            <p:ph type="body" sz="quarter" idx="12"/>
          </p:nvPr>
        </p:nvSpPr>
        <p:spPr>
          <a:xfrm>
            <a:off x="325966" y="909616"/>
            <a:ext cx="11554884" cy="428625"/>
          </a:xfrm>
        </p:spPr>
        <p:txBody>
          <a:bodyPr/>
          <a:lstStyle>
            <a:lvl1pPr>
              <a:buNone/>
              <a:defRPr sz="1600" i="1">
                <a:solidFill>
                  <a:srgbClr val="000000"/>
                </a:solidFill>
              </a:defRPr>
            </a:lvl1pPr>
          </a:lstStyle>
          <a:p>
            <a:pPr lvl="0"/>
            <a:r>
              <a:rPr lang="en-US"/>
              <a:t>Click to edit Master text styles</a:t>
            </a:r>
          </a:p>
        </p:txBody>
      </p:sp>
      <p:sp>
        <p:nvSpPr>
          <p:cNvPr id="2" name="Title 1"/>
          <p:cNvSpPr>
            <a:spLocks noGrp="1"/>
          </p:cNvSpPr>
          <p:nvPr>
            <p:ph type="title"/>
          </p:nvPr>
        </p:nvSpPr>
        <p:spPr/>
        <p:txBody>
          <a:bodyPr/>
          <a:lstStyle>
            <a:lvl1pPr>
              <a:defRPr>
                <a:solidFill>
                  <a:schemeClr val="bg2"/>
                </a:solidFill>
              </a:defRPr>
            </a:lvl1pPr>
          </a:lstStyle>
          <a:p>
            <a:r>
              <a:rPr lang="en-US"/>
              <a:t>Click to edit Master title style</a:t>
            </a:r>
          </a:p>
        </p:txBody>
      </p:sp>
    </p:spTree>
    <p:extLst>
      <p:ext uri="{BB962C8B-B14F-4D97-AF65-F5344CB8AC3E}">
        <p14:creationId xmlns:p14="http://schemas.microsoft.com/office/powerpoint/2010/main" val="400595696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ouble Title Box 2">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extLst>
              <p:ext uri="{D42A27DB-BD31-4B8C-83A1-F6EECF244321}">
                <p14:modId xmlns:p14="http://schemas.microsoft.com/office/powerpoint/2010/main" val="565248712"/>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9" name="Object 8" hidden="1"/>
                      <p:cNvPicPr/>
                      <p:nvPr/>
                    </p:nvPicPr>
                    <p:blipFill>
                      <a:blip r:embed="rId4"/>
                      <a:stretch>
                        <a:fillRect/>
                      </a:stretch>
                    </p:blipFill>
                    <p:spPr>
                      <a:xfrm>
                        <a:off x="2118" y="1589"/>
                        <a:ext cx="2116" cy="1587"/>
                      </a:xfrm>
                      <a:prstGeom prst="rect">
                        <a:avLst/>
                      </a:prstGeom>
                    </p:spPr>
                  </p:pic>
                </p:oleObj>
              </mc:Fallback>
            </mc:AlternateContent>
          </a:graphicData>
        </a:graphic>
      </p:graphicFrame>
      <p:sp>
        <p:nvSpPr>
          <p:cNvPr id="7" name="Content Placeholder 4"/>
          <p:cNvSpPr>
            <a:spLocks noGrp="1"/>
          </p:cNvSpPr>
          <p:nvPr>
            <p:ph sz="quarter" idx="10"/>
          </p:nvPr>
        </p:nvSpPr>
        <p:spPr>
          <a:xfrm>
            <a:off x="325967" y="1481138"/>
            <a:ext cx="7425051" cy="360000"/>
          </a:xfrm>
          <a:solidFill>
            <a:srgbClr val="00988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bIns="45720" rtlCol="0" anchor="ctr">
            <a:noAutofit/>
          </a:bodyPr>
          <a:lstStyle>
            <a:lvl1pPr>
              <a:defRPr lang="en-US" sz="1400" b="1" smtClean="0">
                <a:solidFill>
                  <a:schemeClr val="bg1"/>
                </a:solidFill>
                <a:latin typeface="Arial" pitchFamily="34" charset="0"/>
                <a:cs typeface="Arial"/>
              </a:defRPr>
            </a:lvl1pPr>
          </a:lstStyle>
          <a:p>
            <a:pPr lvl="0" algn="ctr"/>
            <a:r>
              <a:rPr lang="en-US"/>
              <a:t>Click to edit Master text styles</a:t>
            </a:r>
          </a:p>
        </p:txBody>
      </p:sp>
      <p:sp>
        <p:nvSpPr>
          <p:cNvPr id="8" name="Content Placeholder 4"/>
          <p:cNvSpPr>
            <a:spLocks noGrp="1"/>
          </p:cNvSpPr>
          <p:nvPr>
            <p:ph sz="quarter" idx="11"/>
          </p:nvPr>
        </p:nvSpPr>
        <p:spPr>
          <a:xfrm>
            <a:off x="7987403" y="1481138"/>
            <a:ext cx="3893448" cy="360000"/>
          </a:xfrm>
          <a:solidFill>
            <a:srgbClr val="00988D"/>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lIns="45720" tIns="45720" rIns="45720" bIns="45720" rtlCol="0" anchor="ctr">
            <a:noAutofit/>
          </a:bodyPr>
          <a:lstStyle>
            <a:lvl1pPr>
              <a:defRPr lang="en-US" sz="1400" b="1" smtClean="0">
                <a:solidFill>
                  <a:schemeClr val="bg1"/>
                </a:solidFill>
                <a:latin typeface="Arial" pitchFamily="34" charset="0"/>
                <a:cs typeface="Arial"/>
              </a:defRPr>
            </a:lvl1pPr>
          </a:lstStyle>
          <a:p>
            <a:pPr lvl="0" algn="ctr"/>
            <a:r>
              <a:rPr lang="en-US"/>
              <a:t>Click to edit Master text styles</a:t>
            </a:r>
          </a:p>
        </p:txBody>
      </p:sp>
      <p:sp>
        <p:nvSpPr>
          <p:cNvPr id="10" name="Text Placeholder 4"/>
          <p:cNvSpPr>
            <a:spLocks noGrp="1"/>
          </p:cNvSpPr>
          <p:nvPr>
            <p:ph type="body" sz="quarter" idx="12"/>
          </p:nvPr>
        </p:nvSpPr>
        <p:spPr>
          <a:xfrm>
            <a:off x="325966" y="909616"/>
            <a:ext cx="11554884" cy="428625"/>
          </a:xfrm>
        </p:spPr>
        <p:txBody>
          <a:bodyPr/>
          <a:lstStyle>
            <a:lvl1pPr>
              <a:buNone/>
              <a:defRPr sz="1600" i="1">
                <a:solidFill>
                  <a:srgbClr val="000000"/>
                </a:solidFill>
              </a:defRPr>
            </a:lvl1pPr>
          </a:lstStyle>
          <a:p>
            <a:pPr lvl="0"/>
            <a:r>
              <a:rPr lang="en-US"/>
              <a:t>Click to edit Master text styles</a:t>
            </a:r>
          </a:p>
        </p:txBody>
      </p:sp>
      <p:sp>
        <p:nvSpPr>
          <p:cNvPr id="3" name="Title 2"/>
          <p:cNvSpPr>
            <a:spLocks noGrp="1"/>
          </p:cNvSpPr>
          <p:nvPr>
            <p:ph type="title"/>
          </p:nvPr>
        </p:nvSpPr>
        <p:spPr/>
        <p:txBody>
          <a:bodyPr/>
          <a:lstStyle>
            <a:lvl1pPr>
              <a:defRPr>
                <a:solidFill>
                  <a:schemeClr val="bg2"/>
                </a:solidFill>
              </a:defRPr>
            </a:lvl1pPr>
          </a:lstStyle>
          <a:p>
            <a:r>
              <a:rPr lang="en-US"/>
              <a:t>Click to edit Master title style</a:t>
            </a:r>
          </a:p>
        </p:txBody>
      </p:sp>
    </p:spTree>
    <p:extLst>
      <p:ext uri="{BB962C8B-B14F-4D97-AF65-F5344CB8AC3E}">
        <p14:creationId xmlns:p14="http://schemas.microsoft.com/office/powerpoint/2010/main" val="2576349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5400" y="188641"/>
            <a:ext cx="10868708" cy="848128"/>
          </a:xfrm>
        </p:spPr>
        <p:txBody>
          <a:bodyPr anchor="ctr"/>
          <a:lstStyle>
            <a:lvl1pPr algn="l">
              <a:defRPr sz="2953"/>
            </a:lvl1pPr>
          </a:lstStyle>
          <a:p>
            <a:r>
              <a:rPr lang="en-US"/>
              <a:t>Click to edit Master title style</a:t>
            </a:r>
          </a:p>
        </p:txBody>
      </p:sp>
      <p:sp>
        <p:nvSpPr>
          <p:cNvPr id="3" name="Content Placeholder 2"/>
          <p:cNvSpPr>
            <a:spLocks noGrp="1"/>
          </p:cNvSpPr>
          <p:nvPr>
            <p:ph idx="1"/>
          </p:nvPr>
        </p:nvSpPr>
        <p:spPr>
          <a:xfrm>
            <a:off x="695400" y="1251883"/>
            <a:ext cx="10868708" cy="4655105"/>
          </a:xfrm>
        </p:spPr>
        <p:txBody>
          <a:bodyPr/>
          <a:lstStyle>
            <a:lvl1pPr marL="321457" indent="-321457" algn="l">
              <a:buClr>
                <a:srgbClr val="00988E"/>
              </a:buClr>
              <a:buFont typeface="Arial"/>
              <a:buChar char="•"/>
              <a:defRPr sz="2109"/>
            </a:lvl1pPr>
            <a:lvl2pPr marL="321457" indent="-321457" algn="l">
              <a:buClr>
                <a:srgbClr val="00988E"/>
              </a:buClr>
              <a:buFont typeface="Arial"/>
              <a:buChar char="•"/>
              <a:defRPr sz="2109"/>
            </a:lvl2pPr>
            <a:lvl3pPr marL="632790" indent="-321457" algn="l">
              <a:buClr>
                <a:srgbClr val="4D4E53"/>
              </a:buClr>
              <a:buFont typeface="Arial"/>
              <a:buChar char="•"/>
              <a:defRPr sz="1969"/>
            </a:lvl3pPr>
            <a:lvl4pPr marL="936529" indent="-321457" algn="l">
              <a:buClr>
                <a:srgbClr val="9E9E9E"/>
              </a:buClr>
              <a:buFont typeface="Arial"/>
              <a:buChar char="•"/>
              <a:defRPr sz="1687"/>
            </a:lvl4pPr>
            <a:lvl5pPr marL="1265580" indent="-321457" algn="l">
              <a:buClr>
                <a:srgbClr val="9E9E9E"/>
              </a:buClr>
              <a:buFont typeface="Arial"/>
              <a:buChar char="•"/>
              <a:defRPr sz="1406"/>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53815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EEF5A-3BB5-413E-A157-F8717207F0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91F840-7B02-4591-8FA4-EAC7E38968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EE528FA-26A7-4AC5-92BD-85F8A6A33457}"/>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5" name="Footer Placeholder 4">
            <a:extLst>
              <a:ext uri="{FF2B5EF4-FFF2-40B4-BE49-F238E27FC236}">
                <a16:creationId xmlns:a16="http://schemas.microsoft.com/office/drawing/2014/main" id="{4423177B-ABE0-4A41-8109-EC516A7672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60A7C8-B9DC-4E73-854B-4B6E0A3511C6}"/>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275670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2418708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6235-A386-461E-8E95-C9534A4C23D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48ED247-29E5-418D-BFAE-28AC727B89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4820E1-5EFE-41FE-9FE5-6319D8AE8658}"/>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5" name="Footer Placeholder 4">
            <a:extLst>
              <a:ext uri="{FF2B5EF4-FFF2-40B4-BE49-F238E27FC236}">
                <a16:creationId xmlns:a16="http://schemas.microsoft.com/office/drawing/2014/main" id="{5FDB4895-85AA-491F-B801-DC8A76A33B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14FA58-D620-44E3-BAA4-8A562FA6D932}"/>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3013685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C91AB-0A05-48A0-8026-1ED4C6D63C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93C0B5-CEA2-46E8-83A7-5372782A28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48B3A3-51FB-43C2-9166-C88DCE0FD5EB}"/>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5" name="Footer Placeholder 4">
            <a:extLst>
              <a:ext uri="{FF2B5EF4-FFF2-40B4-BE49-F238E27FC236}">
                <a16:creationId xmlns:a16="http://schemas.microsoft.com/office/drawing/2014/main" id="{E0314EAF-ED08-4BA7-838D-302127E1CCB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E5F13C-288A-4984-9C82-49F9D5D21571}"/>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40804938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EEB2C-002C-4763-BBE7-22E6A2388EF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BD36B54-125A-4E75-9E48-9FBF69D4C6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F38434-439B-449D-BA6C-EED7680852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3FF0A1A-1100-43A7-AFEF-7B161DA8632B}"/>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6" name="Footer Placeholder 5">
            <a:extLst>
              <a:ext uri="{FF2B5EF4-FFF2-40B4-BE49-F238E27FC236}">
                <a16:creationId xmlns:a16="http://schemas.microsoft.com/office/drawing/2014/main" id="{B2E787C7-A934-4079-A468-3DC783B370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C5DDA59-5A2B-4A4B-A183-73172A353A0E}"/>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741813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5D515-900E-4801-9B8F-E9331B3BDF9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03CDE42-C0BF-469E-8DC5-F2873A9E2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323B09-5695-45E7-B8BD-54BF488C88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F6749B-98D0-4A3A-B4A4-DC1EA57E0D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80362-AFCD-4F8F-B628-B8365FBC1C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35C8D81-9E43-4B05-90DD-09E8821CA147}"/>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8" name="Footer Placeholder 7">
            <a:extLst>
              <a:ext uri="{FF2B5EF4-FFF2-40B4-BE49-F238E27FC236}">
                <a16:creationId xmlns:a16="http://schemas.microsoft.com/office/drawing/2014/main" id="{2E72A3DD-0014-4026-B91F-BE9461A52F9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5570901-06C4-40AC-BCC7-F35F7E86049A}"/>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1654451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AF9CE-BBBF-42DB-97F2-C88C56E2AAB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EAE12DE-2D8D-42D7-A9D1-FF797160216E}"/>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4" name="Footer Placeholder 3">
            <a:extLst>
              <a:ext uri="{FF2B5EF4-FFF2-40B4-BE49-F238E27FC236}">
                <a16:creationId xmlns:a16="http://schemas.microsoft.com/office/drawing/2014/main" id="{D9F3DE85-C08C-498E-97F0-366493DD16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F79C17-3A30-4490-AEFE-A36E557B58C5}"/>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29676740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AB4B90-A1FE-4534-A3A7-F976A66EBF84}"/>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3" name="Footer Placeholder 2">
            <a:extLst>
              <a:ext uri="{FF2B5EF4-FFF2-40B4-BE49-F238E27FC236}">
                <a16:creationId xmlns:a16="http://schemas.microsoft.com/office/drawing/2014/main" id="{B9CC48BC-2D65-4709-99B5-1C7746BF830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68E27C5-0DB8-492C-9B12-8A4510148B31}"/>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34335801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908CB-4AF2-49A1-ADEA-845139878F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913616B-3728-42A1-8DE5-C55500BF37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C06DC0-FAFC-45B3-9FD5-33D62D2FA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425B64-8D99-4CAB-830D-C4E631D70E02}"/>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6" name="Footer Placeholder 5">
            <a:extLst>
              <a:ext uri="{FF2B5EF4-FFF2-40B4-BE49-F238E27FC236}">
                <a16:creationId xmlns:a16="http://schemas.microsoft.com/office/drawing/2014/main" id="{2DE6604F-3444-45B4-9FC2-EB08032EC6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F888F-8CA6-4773-8E99-D165214360E2}"/>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2646802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A90D6-0922-4158-87A1-4B2C2E1CF0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E0E7A91-8E55-4E54-BCFA-189E1D03C7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58D0F5-6E30-491A-9A74-4AE631549D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AD1FB1-4660-470A-902D-2145E195C828}"/>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6" name="Footer Placeholder 5">
            <a:extLst>
              <a:ext uri="{FF2B5EF4-FFF2-40B4-BE49-F238E27FC236}">
                <a16:creationId xmlns:a16="http://schemas.microsoft.com/office/drawing/2014/main" id="{71FCDBA6-C570-468A-B0C6-A476719247E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B2BD70-AE1B-4A60-AD07-B5FED5603569}"/>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926686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4D876-192A-4D0A-80E8-4BCF0C67D4F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576D55-6C97-48C4-AD1D-57262659F0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B465541-3D61-4DAA-8F1E-6E5F1CEC9E08}"/>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5" name="Footer Placeholder 4">
            <a:extLst>
              <a:ext uri="{FF2B5EF4-FFF2-40B4-BE49-F238E27FC236}">
                <a16:creationId xmlns:a16="http://schemas.microsoft.com/office/drawing/2014/main" id="{EB3BDC4F-B5A8-4DEB-8EDD-CD7D71F3E72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C76B58-8706-4E43-BFCB-58E99724CF22}"/>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41281439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1B8099-8D88-40AB-A49A-FBFF32994B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890919D-B4C3-4B97-BA7C-E07DD8DEC0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67FE20-792E-45AF-9121-5BDC109711E3}"/>
              </a:ext>
            </a:extLst>
          </p:cNvPr>
          <p:cNvSpPr>
            <a:spLocks noGrp="1"/>
          </p:cNvSpPr>
          <p:nvPr>
            <p:ph type="dt" sz="half" idx="10"/>
          </p:nvPr>
        </p:nvSpPr>
        <p:spPr/>
        <p:txBody>
          <a:bodyPr/>
          <a:lstStyle/>
          <a:p>
            <a:fld id="{C5C0A823-2FCA-42B0-9E18-9FFBBC230C1A}" type="datetimeFigureOut">
              <a:rPr lang="en-GB" smtClean="0"/>
              <a:t>11/10/2024</a:t>
            </a:fld>
            <a:endParaRPr lang="en-GB"/>
          </a:p>
        </p:txBody>
      </p:sp>
      <p:sp>
        <p:nvSpPr>
          <p:cNvPr id="5" name="Footer Placeholder 4">
            <a:extLst>
              <a:ext uri="{FF2B5EF4-FFF2-40B4-BE49-F238E27FC236}">
                <a16:creationId xmlns:a16="http://schemas.microsoft.com/office/drawing/2014/main" id="{2E7666AB-DA0D-4776-801B-FF189E5EB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8EEBF7-D4D4-4A3C-8133-18C4144E21C4}"/>
              </a:ext>
            </a:extLst>
          </p:cNvPr>
          <p:cNvSpPr>
            <a:spLocks noGrp="1"/>
          </p:cNvSpPr>
          <p:nvPr>
            <p:ph type="sldNum" sz="quarter" idx="12"/>
          </p:nvPr>
        </p:nvSpPr>
        <p:spPr/>
        <p:txBody>
          <a:bodyPr/>
          <a:lstStyle/>
          <a:p>
            <a:fld id="{EAFE8A25-174F-458F-8480-ADF703895D63}" type="slidenum">
              <a:rPr lang="en-GB" smtClean="0"/>
              <a:t>‹#›</a:t>
            </a:fld>
            <a:endParaRPr lang="en-GB"/>
          </a:p>
        </p:txBody>
      </p:sp>
    </p:spTree>
    <p:extLst>
      <p:ext uri="{BB962C8B-B14F-4D97-AF65-F5344CB8AC3E}">
        <p14:creationId xmlns:p14="http://schemas.microsoft.com/office/powerpoint/2010/main" val="2121064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25862878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6691803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9713957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21533741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27951935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15184159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399114680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3670050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1204083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35642285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391684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1710236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025830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26003194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831654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30325712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14706566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41933441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Half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B714325-A8EA-4F57-A958-FBA2822F0AED}"/>
              </a:ext>
            </a:extLst>
          </p:cNvPr>
          <p:cNvSpPr txBox="1">
            <a:spLocks noGrp="1"/>
          </p:cNvSpPr>
          <p:nvPr>
            <p:ph idx="4294967295"/>
          </p:nvPr>
        </p:nvSpPr>
        <p:spPr>
          <a:xfrm>
            <a:off x="527047" y="1701795"/>
            <a:ext cx="5473695" cy="4607991"/>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7">
            <a:extLst>
              <a:ext uri="{FF2B5EF4-FFF2-40B4-BE49-F238E27FC236}">
                <a16:creationId xmlns:a16="http://schemas.microsoft.com/office/drawing/2014/main" id="{F27864AB-05F8-4257-B33B-E1C7F0900DE7}"/>
              </a:ext>
            </a:extLst>
          </p:cNvPr>
          <p:cNvSpPr txBox="1">
            <a:spLocks noGrp="1"/>
          </p:cNvSpPr>
          <p:nvPr>
            <p:ph type="dt" sz="half" idx="7"/>
          </p:nvPr>
        </p:nvSpPr>
        <p:spPr/>
        <p:txBody>
          <a:bodyPr/>
          <a:lstStyle>
            <a:lvl1pPr>
              <a:defRPr/>
            </a:lvl1pPr>
          </a:lstStyle>
          <a:p>
            <a:pPr lvl="0"/>
            <a:fld id="{75344698-47AB-4BD8-8A36-2553DB07FF10}" type="datetime4">
              <a:rPr lang="en-GB"/>
              <a:pPr lvl="0"/>
              <a:t>11 October 2024</a:t>
            </a:fld>
            <a:endParaRPr lang="en-GB" dirty="0"/>
          </a:p>
        </p:txBody>
      </p:sp>
      <p:sp>
        <p:nvSpPr>
          <p:cNvPr id="4" name="Footer Placeholder 8">
            <a:extLst>
              <a:ext uri="{FF2B5EF4-FFF2-40B4-BE49-F238E27FC236}">
                <a16:creationId xmlns:a16="http://schemas.microsoft.com/office/drawing/2014/main" id="{868A9A55-8906-4DF1-81AC-C099C9255E7D}"/>
              </a:ext>
            </a:extLst>
          </p:cNvPr>
          <p:cNvSpPr txBox="1">
            <a:spLocks noGrp="1"/>
          </p:cNvSpPr>
          <p:nvPr>
            <p:ph type="ftr" sz="quarter" idx="9"/>
          </p:nvPr>
        </p:nvSpPr>
        <p:spPr/>
        <p:txBody>
          <a:bodyPr/>
          <a:lstStyle>
            <a:lvl1pPr>
              <a:defRPr/>
            </a:lvl1pPr>
          </a:lstStyle>
          <a:p>
            <a:pPr lvl="0"/>
            <a:r>
              <a:rPr lang="en-GB" dirty="0"/>
              <a:t>Mott MacDonald | Presentation</a:t>
            </a:r>
          </a:p>
        </p:txBody>
      </p:sp>
      <p:sp>
        <p:nvSpPr>
          <p:cNvPr id="5" name="Slide Number Placeholder 9">
            <a:extLst>
              <a:ext uri="{FF2B5EF4-FFF2-40B4-BE49-F238E27FC236}">
                <a16:creationId xmlns:a16="http://schemas.microsoft.com/office/drawing/2014/main" id="{4939E6B2-903C-4349-BC2E-62ACA8022A37}"/>
              </a:ext>
            </a:extLst>
          </p:cNvPr>
          <p:cNvSpPr txBox="1">
            <a:spLocks noGrp="1"/>
          </p:cNvSpPr>
          <p:nvPr>
            <p:ph type="sldNum" sz="quarter" idx="8"/>
          </p:nvPr>
        </p:nvSpPr>
        <p:spPr/>
        <p:txBody>
          <a:bodyPr/>
          <a:lstStyle>
            <a:lvl1pPr>
              <a:defRPr/>
            </a:lvl1pPr>
          </a:lstStyle>
          <a:p>
            <a:pPr lvl="0"/>
            <a:fld id="{2AD6AE53-8819-46B1-9024-1A88C96F2B26}" type="slidenum">
              <a:t>‹#›</a:t>
            </a:fld>
            <a:endParaRPr lang="en-GB" dirty="0"/>
          </a:p>
        </p:txBody>
      </p:sp>
      <p:sp>
        <p:nvSpPr>
          <p:cNvPr id="6" name="Title 3">
            <a:extLst>
              <a:ext uri="{FF2B5EF4-FFF2-40B4-BE49-F238E27FC236}">
                <a16:creationId xmlns:a16="http://schemas.microsoft.com/office/drawing/2014/main" id="{CE72EBE4-3F43-4B1C-AEB3-A68F41D60A1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7" name="Text Placeholder 4">
            <a:extLst>
              <a:ext uri="{FF2B5EF4-FFF2-40B4-BE49-F238E27FC236}">
                <a16:creationId xmlns:a16="http://schemas.microsoft.com/office/drawing/2014/main" id="{5BB89EAD-23D8-437B-8E97-7DBB998F9388}"/>
              </a:ext>
            </a:extLst>
          </p:cNvPr>
          <p:cNvSpPr txBox="1">
            <a:spLocks noGrp="1"/>
          </p:cNvSpPr>
          <p:nvPr>
            <p:ph type="body" idx="4294967295"/>
          </p:nvPr>
        </p:nvSpPr>
        <p:spPr>
          <a:xfrm>
            <a:off x="527047" y="1041405"/>
            <a:ext cx="11137904" cy="306921"/>
          </a:xfrm>
        </p:spPr>
        <p:txBody>
          <a:bodyPr/>
          <a:lstStyle>
            <a:lvl1pPr>
              <a:lnSpc>
                <a:spcPct val="100000"/>
              </a:lnSpc>
              <a:spcBef>
                <a:spcPts val="0"/>
              </a:spcBef>
              <a:defRPr>
                <a:solidFill>
                  <a:srgbClr val="455F51"/>
                </a:solidFill>
              </a:defRPr>
            </a:lvl1pPr>
          </a:lstStyle>
          <a:p>
            <a:pPr lvl="0"/>
            <a:r>
              <a:rPr lang="en-US"/>
              <a:t>Click to edit subtitle style – 1 line only</a:t>
            </a:r>
          </a:p>
        </p:txBody>
      </p:sp>
    </p:spTree>
    <p:extLst>
      <p:ext uri="{BB962C8B-B14F-4D97-AF65-F5344CB8AC3E}">
        <p14:creationId xmlns:p14="http://schemas.microsoft.com/office/powerpoint/2010/main" val="991663712"/>
      </p:ext>
    </p:extLst>
  </p:cSld>
  <p:clrMapOvr>
    <a:masterClrMapping/>
  </p:clrMapOvr>
  <p:transition>
    <p:fade/>
  </p:transition>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EF55-E039-2EB7-3369-12E88AC8652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0897F18-CFFA-8162-C7A4-B026F3B994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E443B10-8022-B0BB-CFE1-A8859E38D106}"/>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5" name="Footer Placeholder 4">
            <a:extLst>
              <a:ext uri="{FF2B5EF4-FFF2-40B4-BE49-F238E27FC236}">
                <a16:creationId xmlns:a16="http://schemas.microsoft.com/office/drawing/2014/main" id="{07DEE6CE-F444-835E-C448-2C74275F660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CD377C-BB0D-A8B0-0D2B-3BF55C7C1674}"/>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4423306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3642-6FEB-7012-6E82-9743D08586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C89D5F-FA92-DD4A-52A8-C2F8C66721C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A2466B-3EEE-BAC0-3B69-FF86B3F16B7B}"/>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5" name="Footer Placeholder 4">
            <a:extLst>
              <a:ext uri="{FF2B5EF4-FFF2-40B4-BE49-F238E27FC236}">
                <a16:creationId xmlns:a16="http://schemas.microsoft.com/office/drawing/2014/main" id="{1281863A-BA47-9CEB-47CF-F71F0D9F6E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2F2D9-99FB-E297-8425-265F97A6EAFD}"/>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17326120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8250A-3827-953B-A7B7-8EAF5D0FAF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E38C65D-FA87-F4C4-76CE-342D526D925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C99A2-F90E-3504-281B-4D79D4018878}"/>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5" name="Footer Placeholder 4">
            <a:extLst>
              <a:ext uri="{FF2B5EF4-FFF2-40B4-BE49-F238E27FC236}">
                <a16:creationId xmlns:a16="http://schemas.microsoft.com/office/drawing/2014/main" id="{50013765-7B61-38D1-3234-674D59502B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4E34B4-0988-5EF5-6B21-FDB4AC764FC0}"/>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4109091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17468017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FB4F-859A-4987-83BC-9D34E2FD4A7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621ED0-29D7-2114-5963-E49DCD6880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BBD3CDA-3C26-37A1-0618-997DC6EA4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985C5BC-6644-7E98-8D4E-57F150E3A9AD}"/>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6" name="Footer Placeholder 5">
            <a:extLst>
              <a:ext uri="{FF2B5EF4-FFF2-40B4-BE49-F238E27FC236}">
                <a16:creationId xmlns:a16="http://schemas.microsoft.com/office/drawing/2014/main" id="{48B2F968-2AC2-15BD-1124-C3594A81AAB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02983EB-4F60-E689-9AEC-2F8B199B8635}"/>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41748332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C80C7-3EF4-723E-6E0E-F9877246F97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86F351B-9516-B2E3-88E2-FB3E4A67D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5B9F346-552B-1731-C241-51C93C0B68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E15349F-A62E-BD13-DA55-0568D1E6A4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D168BBE-71AA-50B5-0028-7687B08381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1B4264F-7F41-1ECC-A72D-588B26E052A5}"/>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8" name="Footer Placeholder 7">
            <a:extLst>
              <a:ext uri="{FF2B5EF4-FFF2-40B4-BE49-F238E27FC236}">
                <a16:creationId xmlns:a16="http://schemas.microsoft.com/office/drawing/2014/main" id="{EA2868D0-B86F-B2D8-74D3-E874223FE7A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A77D8A7-6006-AFDA-3F35-14D00F7E4373}"/>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3017727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56EB-723A-6606-C0D5-6705E3B351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4C7B475-476B-7807-4823-A50BBCB26D0D}"/>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4" name="Footer Placeholder 3">
            <a:extLst>
              <a:ext uri="{FF2B5EF4-FFF2-40B4-BE49-F238E27FC236}">
                <a16:creationId xmlns:a16="http://schemas.microsoft.com/office/drawing/2014/main" id="{65889584-0575-6C9E-4572-4E032C3EAB1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EB7103-026C-14E3-3C3C-D4BD2CA9C635}"/>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13654247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86AF38-6704-B0EC-D7D7-DB8619AFDB5E}"/>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3" name="Footer Placeholder 2">
            <a:extLst>
              <a:ext uri="{FF2B5EF4-FFF2-40B4-BE49-F238E27FC236}">
                <a16:creationId xmlns:a16="http://schemas.microsoft.com/office/drawing/2014/main" id="{8BE837C3-4A81-5CC4-F7A4-271040E52E7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E7290CA-8C96-FDAB-478C-91B96B7D8912}"/>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6669559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A3FE5-E3E7-7902-A4A0-6D5C450A93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BDE9ECC-FD28-2D64-7832-B5140D9F07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D758F3C-47C2-F7A3-39F9-BB1779932B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71DF53-D670-5C62-4CEB-521C1D2D4EAB}"/>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6" name="Footer Placeholder 5">
            <a:extLst>
              <a:ext uri="{FF2B5EF4-FFF2-40B4-BE49-F238E27FC236}">
                <a16:creationId xmlns:a16="http://schemas.microsoft.com/office/drawing/2014/main" id="{B52D2CB8-FFB9-5FA6-E67D-CC8CA076A34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0DD9E2-87C7-1BF5-C32B-1D9AA09D4B61}"/>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10033140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8784F-1F77-4993-731C-F19827215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EC164A2-AF44-CFEF-EB48-F9863EEEE0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D1763DA-738D-9B60-9408-E30248C3DB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A4DC94-F457-5A4D-84A5-79FA34A0F18A}"/>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6" name="Footer Placeholder 5">
            <a:extLst>
              <a:ext uri="{FF2B5EF4-FFF2-40B4-BE49-F238E27FC236}">
                <a16:creationId xmlns:a16="http://schemas.microsoft.com/office/drawing/2014/main" id="{8BA93CEF-CF85-A606-48E8-445768C7013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23C13-10B4-5D99-66C4-D721C4194382}"/>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13609509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BFB97-4875-E4AB-57A1-E14120E1D7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CECBDC9-EB56-808E-F1F7-C2011756AB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CE4F65-9BD7-0B58-1E61-71058E14005E}"/>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5" name="Footer Placeholder 4">
            <a:extLst>
              <a:ext uri="{FF2B5EF4-FFF2-40B4-BE49-F238E27FC236}">
                <a16:creationId xmlns:a16="http://schemas.microsoft.com/office/drawing/2014/main" id="{7109C824-532E-DB1C-18F2-49820CC68F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923D09-B496-7030-8CE0-1011B5655B03}"/>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7757879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656D0A-0D84-462A-B055-0CA86F1A1D1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B960F7-9E24-3649-F114-B0F8FA17F5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8CA269-7774-9753-8476-4C43C76E8589}"/>
              </a:ext>
            </a:extLst>
          </p:cNvPr>
          <p:cNvSpPr>
            <a:spLocks noGrp="1"/>
          </p:cNvSpPr>
          <p:nvPr>
            <p:ph type="dt" sz="half" idx="10"/>
          </p:nvPr>
        </p:nvSpPr>
        <p:spPr/>
        <p:txBody>
          <a:bodyPr/>
          <a:lstStyle/>
          <a:p>
            <a:fld id="{23D78507-ACEE-47A0-AB3E-038E3CCBC3ED}" type="datetimeFigureOut">
              <a:rPr lang="en-GB" smtClean="0"/>
              <a:t>11/10/2024</a:t>
            </a:fld>
            <a:endParaRPr lang="en-GB"/>
          </a:p>
        </p:txBody>
      </p:sp>
      <p:sp>
        <p:nvSpPr>
          <p:cNvPr id="5" name="Footer Placeholder 4">
            <a:extLst>
              <a:ext uri="{FF2B5EF4-FFF2-40B4-BE49-F238E27FC236}">
                <a16:creationId xmlns:a16="http://schemas.microsoft.com/office/drawing/2014/main" id="{D7FEEE85-ED38-59A3-8768-EC3623382B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4146B5-7B01-2208-962D-4E2C050F2812}"/>
              </a:ext>
            </a:extLst>
          </p:cNvPr>
          <p:cNvSpPr>
            <a:spLocks noGrp="1"/>
          </p:cNvSpPr>
          <p:nvPr>
            <p:ph type="sldNum" sz="quarter" idx="12"/>
          </p:nvPr>
        </p:nvSpPr>
        <p:spPr/>
        <p:txBody>
          <a:bodyPr/>
          <a:lstStyle/>
          <a:p>
            <a:fld id="{9FFF96E6-7EF7-41D2-ACEB-095E8DDB4E30}" type="slidenum">
              <a:rPr lang="en-GB" smtClean="0"/>
              <a:t>‹#›</a:t>
            </a:fld>
            <a:endParaRPr lang="en-GB"/>
          </a:p>
        </p:txBody>
      </p:sp>
    </p:spTree>
    <p:extLst>
      <p:ext uri="{BB962C8B-B14F-4D97-AF65-F5344CB8AC3E}">
        <p14:creationId xmlns:p14="http://schemas.microsoft.com/office/powerpoint/2010/main" val="121945554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FA42-F8F7-4BFD-842C-911C4D4F1B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27E0897-E6F3-4215-851C-61C612BCBF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16D7783-8FD0-46CB-9486-C9ADBFF1585B}"/>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5" name="Footer Placeholder 4">
            <a:extLst>
              <a:ext uri="{FF2B5EF4-FFF2-40B4-BE49-F238E27FC236}">
                <a16:creationId xmlns:a16="http://schemas.microsoft.com/office/drawing/2014/main" id="{69F2394C-4C04-4CEA-8B4D-7E3C4EDBAD1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3AB95C-6EF5-45B5-9AC1-3F4842418F16}"/>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135739675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B6C94-E0C0-4B34-8D4C-5E167D1F75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86B8EA-87C2-4141-BBA2-A867874FE6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6A97F8-DA5F-400B-A6AF-14FC01081E12}"/>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5" name="Footer Placeholder 4">
            <a:extLst>
              <a:ext uri="{FF2B5EF4-FFF2-40B4-BE49-F238E27FC236}">
                <a16:creationId xmlns:a16="http://schemas.microsoft.com/office/drawing/2014/main" id="{6D46905D-9EDF-4095-A60C-7B6A0E1F99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CA88412-F037-45C5-9291-552A46555713}"/>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3389299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370758864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DE83-0B94-4407-A56B-95C6BEC81E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EE8F07-07FC-40E8-9F89-6C087B222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5CE83B-4B9A-42F3-AC1A-448FFFE83E72}"/>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5" name="Footer Placeholder 4">
            <a:extLst>
              <a:ext uri="{FF2B5EF4-FFF2-40B4-BE49-F238E27FC236}">
                <a16:creationId xmlns:a16="http://schemas.microsoft.com/office/drawing/2014/main" id="{5B229E1A-8122-45CB-9331-DB0FBC4324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D990CF-65D0-452C-8C93-459B5A3F2014}"/>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4994634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E117F-6193-4C37-BCC8-5D3C58EDABC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A687787-E2D3-41C1-B571-89D1F82A28A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72252FB-9836-4F11-B76C-CF901E95E09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DBBBB27-A7CD-415C-95B8-83A1B9085F11}"/>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6" name="Footer Placeholder 5">
            <a:extLst>
              <a:ext uri="{FF2B5EF4-FFF2-40B4-BE49-F238E27FC236}">
                <a16:creationId xmlns:a16="http://schemas.microsoft.com/office/drawing/2014/main" id="{9B649184-75D0-4C2F-87FD-1B34F83A7D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2AC9D9-E0A7-4440-AC1B-F1C6DC0572B3}"/>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26195414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76216-1872-4D2F-8C10-EE7F739D39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A68CE7-7A0F-4EE0-B8F2-7C19C7B5F5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72E7A5-4376-4960-8077-1652A7E9F0B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4136678-C4A0-4A57-A96C-6AD75FF992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75F4EC3-7423-40D2-95D2-351E3127CC8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DFD06E6-66CC-44D5-B8E0-D2ADF2F656C8}"/>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8" name="Footer Placeholder 7">
            <a:extLst>
              <a:ext uri="{FF2B5EF4-FFF2-40B4-BE49-F238E27FC236}">
                <a16:creationId xmlns:a16="http://schemas.microsoft.com/office/drawing/2014/main" id="{027D1CFB-B0F3-4CF1-8F87-D8CD185120F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7DD0399-16EB-4EE5-96AE-6C59475F8935}"/>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364501645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99BAE-DE00-4373-8D98-1C69088D55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7948E83-D652-433A-8C39-99DBA2151565}"/>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4" name="Footer Placeholder 3">
            <a:extLst>
              <a:ext uri="{FF2B5EF4-FFF2-40B4-BE49-F238E27FC236}">
                <a16:creationId xmlns:a16="http://schemas.microsoft.com/office/drawing/2014/main" id="{2820D4E6-CFCE-4089-AF4F-1C80392EF6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AA04874-E89A-4A2D-A3F9-FA5C79FBDFE0}"/>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411890429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A1095B-4FF9-46E0-B077-24BD99CE78D4}"/>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3" name="Footer Placeholder 2">
            <a:extLst>
              <a:ext uri="{FF2B5EF4-FFF2-40B4-BE49-F238E27FC236}">
                <a16:creationId xmlns:a16="http://schemas.microsoft.com/office/drawing/2014/main" id="{3AD1EABB-659F-43A7-9026-9DCEF16714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6FDB9D4-720B-4052-927C-5AF99ADC2343}"/>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343176089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35FA1-70C9-484F-B91A-3591562AE1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5CAA28B-3FF0-4FE8-8D92-7821BA3354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D12871A-E793-47B0-9E79-7C56F2DA47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94CC89-23C4-4ED5-AC25-B86D9C31D321}"/>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6" name="Footer Placeholder 5">
            <a:extLst>
              <a:ext uri="{FF2B5EF4-FFF2-40B4-BE49-F238E27FC236}">
                <a16:creationId xmlns:a16="http://schemas.microsoft.com/office/drawing/2014/main" id="{7761384D-484B-4A29-AC31-C152676618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37023C-BC9D-45BA-9971-22C495623031}"/>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10393987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79839-2786-40AE-8091-3E11816DE1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B34E74-69D5-43A0-9323-8B64CFA2E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D90E8B4-9339-4B21-BA58-DC398C853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FC07B7-8666-4E88-AC19-39C755185361}"/>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6" name="Footer Placeholder 5">
            <a:extLst>
              <a:ext uri="{FF2B5EF4-FFF2-40B4-BE49-F238E27FC236}">
                <a16:creationId xmlns:a16="http://schemas.microsoft.com/office/drawing/2014/main" id="{4D9E0B6D-DACC-4869-9878-5D4621E42A1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F6DD05C-EC55-482B-888A-89504B86CE76}"/>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39562018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9FE78-4850-4F89-B60D-FC4DB4063BE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687014C-8CDC-4025-8A14-8B7D7A1FB91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5D1E57-197D-408C-ABB7-3B999D6B031B}"/>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5" name="Footer Placeholder 4">
            <a:extLst>
              <a:ext uri="{FF2B5EF4-FFF2-40B4-BE49-F238E27FC236}">
                <a16:creationId xmlns:a16="http://schemas.microsoft.com/office/drawing/2014/main" id="{49CC9EB8-28A0-4142-BE89-661030FE5A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13AE26-FF9B-43D6-80EC-96829C6DAF4C}"/>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2484906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C93197-BA6D-4E12-8FF8-851B5FA50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05754B-9F0F-4D37-809E-87FCB819E3E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FFF007-376B-48FE-A764-501B9B3A2923}"/>
              </a:ext>
            </a:extLst>
          </p:cNvPr>
          <p:cNvSpPr>
            <a:spLocks noGrp="1"/>
          </p:cNvSpPr>
          <p:nvPr>
            <p:ph type="dt" sz="half" idx="10"/>
          </p:nvPr>
        </p:nvSpPr>
        <p:spPr/>
        <p:txBody>
          <a:bodyPr/>
          <a:lstStyle/>
          <a:p>
            <a:fld id="{6872A76E-C1E9-4FB9-9402-F5FD72F293A2}" type="datetimeFigureOut">
              <a:rPr lang="en-GB" smtClean="0"/>
              <a:t>11/10/2024</a:t>
            </a:fld>
            <a:endParaRPr lang="en-GB"/>
          </a:p>
        </p:txBody>
      </p:sp>
      <p:sp>
        <p:nvSpPr>
          <p:cNvPr id="5" name="Footer Placeholder 4">
            <a:extLst>
              <a:ext uri="{FF2B5EF4-FFF2-40B4-BE49-F238E27FC236}">
                <a16:creationId xmlns:a16="http://schemas.microsoft.com/office/drawing/2014/main" id="{4B246B0C-A4C1-46B1-9E2A-87FA72ECF2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A36B20-DFBF-455C-B2E3-8A4FC2F8B097}"/>
              </a:ext>
            </a:extLst>
          </p:cNvPr>
          <p:cNvSpPr>
            <a:spLocks noGrp="1"/>
          </p:cNvSpPr>
          <p:nvPr>
            <p:ph type="sldNum" sz="quarter" idx="12"/>
          </p:nvPr>
        </p:nvSpPr>
        <p:spPr/>
        <p:txBody>
          <a:bodyPr/>
          <a:lstStyle/>
          <a:p>
            <a:fld id="{3DB77C79-BB62-4164-BDC3-13559C88E2D9}" type="slidenum">
              <a:rPr lang="en-GB" smtClean="0"/>
              <a:t>‹#›</a:t>
            </a:fld>
            <a:endParaRPr lang="en-GB"/>
          </a:p>
        </p:txBody>
      </p:sp>
    </p:spTree>
    <p:extLst>
      <p:ext uri="{BB962C8B-B14F-4D97-AF65-F5344CB8AC3E}">
        <p14:creationId xmlns:p14="http://schemas.microsoft.com/office/powerpoint/2010/main" val="12478778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Half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B714325-A8EA-4F57-A958-FBA2822F0AED}"/>
              </a:ext>
            </a:extLst>
          </p:cNvPr>
          <p:cNvSpPr txBox="1">
            <a:spLocks noGrp="1"/>
          </p:cNvSpPr>
          <p:nvPr>
            <p:ph idx="4294967295"/>
          </p:nvPr>
        </p:nvSpPr>
        <p:spPr>
          <a:xfrm>
            <a:off x="527047" y="1701795"/>
            <a:ext cx="5473695" cy="4607991"/>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7">
            <a:extLst>
              <a:ext uri="{FF2B5EF4-FFF2-40B4-BE49-F238E27FC236}">
                <a16:creationId xmlns:a16="http://schemas.microsoft.com/office/drawing/2014/main" id="{F27864AB-05F8-4257-B33B-E1C7F0900DE7}"/>
              </a:ext>
            </a:extLst>
          </p:cNvPr>
          <p:cNvSpPr txBox="1">
            <a:spLocks noGrp="1"/>
          </p:cNvSpPr>
          <p:nvPr>
            <p:ph type="dt" sz="half" idx="7"/>
          </p:nvPr>
        </p:nvSpPr>
        <p:spPr/>
        <p:txBody>
          <a:bodyPr/>
          <a:lstStyle>
            <a:lvl1pPr>
              <a:defRPr/>
            </a:lvl1pPr>
          </a:lstStyle>
          <a:p>
            <a:pPr lvl="0"/>
            <a:fld id="{75344698-47AB-4BD8-8A36-2553DB07FF10}" type="datetime4">
              <a:rPr lang="en-GB"/>
              <a:pPr lvl="0"/>
              <a:t>11 October 2024</a:t>
            </a:fld>
            <a:endParaRPr lang="en-GB"/>
          </a:p>
        </p:txBody>
      </p:sp>
      <p:sp>
        <p:nvSpPr>
          <p:cNvPr id="4" name="Footer Placeholder 8">
            <a:extLst>
              <a:ext uri="{FF2B5EF4-FFF2-40B4-BE49-F238E27FC236}">
                <a16:creationId xmlns:a16="http://schemas.microsoft.com/office/drawing/2014/main" id="{868A9A55-8906-4DF1-81AC-C099C9255E7D}"/>
              </a:ext>
            </a:extLst>
          </p:cNvPr>
          <p:cNvSpPr txBox="1">
            <a:spLocks noGrp="1"/>
          </p:cNvSpPr>
          <p:nvPr>
            <p:ph type="ftr" sz="quarter" idx="9"/>
          </p:nvPr>
        </p:nvSpPr>
        <p:spPr/>
        <p:txBody>
          <a:bodyPr/>
          <a:lstStyle>
            <a:lvl1pPr>
              <a:defRPr/>
            </a:lvl1pPr>
          </a:lstStyle>
          <a:p>
            <a:pPr lvl="0"/>
            <a:r>
              <a:rPr lang="en-GB"/>
              <a:t>Mott MacDonald | Presentation</a:t>
            </a:r>
          </a:p>
        </p:txBody>
      </p:sp>
      <p:sp>
        <p:nvSpPr>
          <p:cNvPr id="5" name="Slide Number Placeholder 9">
            <a:extLst>
              <a:ext uri="{FF2B5EF4-FFF2-40B4-BE49-F238E27FC236}">
                <a16:creationId xmlns:a16="http://schemas.microsoft.com/office/drawing/2014/main" id="{4939E6B2-903C-4349-BC2E-62ACA8022A37}"/>
              </a:ext>
            </a:extLst>
          </p:cNvPr>
          <p:cNvSpPr txBox="1">
            <a:spLocks noGrp="1"/>
          </p:cNvSpPr>
          <p:nvPr>
            <p:ph type="sldNum" sz="quarter" idx="8"/>
          </p:nvPr>
        </p:nvSpPr>
        <p:spPr/>
        <p:txBody>
          <a:bodyPr/>
          <a:lstStyle>
            <a:lvl1pPr>
              <a:defRPr/>
            </a:lvl1pPr>
          </a:lstStyle>
          <a:p>
            <a:pPr lvl="0"/>
            <a:fld id="{2AD6AE53-8819-46B1-9024-1A88C96F2B26}" type="slidenum">
              <a:t>‹#›</a:t>
            </a:fld>
            <a:endParaRPr lang="en-GB"/>
          </a:p>
        </p:txBody>
      </p:sp>
      <p:sp>
        <p:nvSpPr>
          <p:cNvPr id="6" name="Title 3">
            <a:extLst>
              <a:ext uri="{FF2B5EF4-FFF2-40B4-BE49-F238E27FC236}">
                <a16:creationId xmlns:a16="http://schemas.microsoft.com/office/drawing/2014/main" id="{CE72EBE4-3F43-4B1C-AEB3-A68F41D60A1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7" name="Text Placeholder 4">
            <a:extLst>
              <a:ext uri="{FF2B5EF4-FFF2-40B4-BE49-F238E27FC236}">
                <a16:creationId xmlns:a16="http://schemas.microsoft.com/office/drawing/2014/main" id="{5BB89EAD-23D8-437B-8E97-7DBB998F9388}"/>
              </a:ext>
            </a:extLst>
          </p:cNvPr>
          <p:cNvSpPr txBox="1">
            <a:spLocks noGrp="1"/>
          </p:cNvSpPr>
          <p:nvPr>
            <p:ph type="body" idx="4294967295"/>
          </p:nvPr>
        </p:nvSpPr>
        <p:spPr>
          <a:xfrm>
            <a:off x="527047" y="1041405"/>
            <a:ext cx="11137904" cy="306921"/>
          </a:xfrm>
        </p:spPr>
        <p:txBody>
          <a:bodyPr/>
          <a:lstStyle>
            <a:lvl1pPr>
              <a:lnSpc>
                <a:spcPct val="100000"/>
              </a:lnSpc>
              <a:spcBef>
                <a:spcPts val="0"/>
              </a:spcBef>
              <a:defRPr>
                <a:solidFill>
                  <a:srgbClr val="455F51"/>
                </a:solidFill>
              </a:defRPr>
            </a:lvl1pPr>
          </a:lstStyle>
          <a:p>
            <a:pPr lvl="0"/>
            <a:r>
              <a:rPr lang="en-US"/>
              <a:t>Click to edit subtitle style – 1 line only</a:t>
            </a:r>
          </a:p>
        </p:txBody>
      </p:sp>
    </p:spTree>
    <p:extLst>
      <p:ext uri="{BB962C8B-B14F-4D97-AF65-F5344CB8AC3E}">
        <p14:creationId xmlns:p14="http://schemas.microsoft.com/office/powerpoint/2010/main" val="3954953235"/>
      </p:ext>
    </p:extLst>
  </p:cSld>
  <p:clrMapOvr>
    <a:masterClrMapping/>
  </p:clrMapOvr>
  <p:transition>
    <p:fade/>
  </p:transition>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2A76E-C1E9-4FB9-9402-F5FD72F293A2}" type="datetimeFigureOut">
              <a:rPr lang="en-GB" smtClean="0"/>
              <a:t>11/10/2024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3DB77C79-BB62-4164-BDC3-13559C88E2D9}" type="slidenum">
              <a:rPr lang="en-GB" smtClean="0"/>
              <a:t>‹#›</a:t>
            </a:fld>
            <a:endParaRPr lang="en-GB" dirty="0"/>
          </a:p>
        </p:txBody>
      </p:sp>
    </p:spTree>
    <p:extLst>
      <p:ext uri="{BB962C8B-B14F-4D97-AF65-F5344CB8AC3E}">
        <p14:creationId xmlns:p14="http://schemas.microsoft.com/office/powerpoint/2010/main" val="728855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8.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image" Target="../media/image7.emf"/><Relationship Id="rId5" Type="http://schemas.openxmlformats.org/officeDocument/2006/relationships/slideLayout" Target="../slideLayouts/slideLayout36.xml"/><Relationship Id="rId10" Type="http://schemas.openxmlformats.org/officeDocument/2006/relationships/oleObject" Target="../embeddings/oleObject1.bin"/><Relationship Id="rId4" Type="http://schemas.openxmlformats.org/officeDocument/2006/relationships/slideLayout" Target="../slideLayouts/slideLayout35.xml"/><Relationship Id="rId9" Type="http://schemas.openxmlformats.org/officeDocument/2006/relationships/tags" Target="../tags/tag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theme" Target="../theme/theme5.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theme" Target="../theme/theme7.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72A76E-C1E9-4FB9-9402-F5FD72F293A2}" type="datetimeFigureOut">
              <a:rPr lang="en-GB" smtClean="0"/>
              <a:t>11/10/2024</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DB77C79-BB62-4164-BDC3-13559C88E2D9}" type="slidenum">
              <a:rPr lang="en-GB" smtClean="0"/>
              <a:t>‹#›</a:t>
            </a:fld>
            <a:endParaRPr lang="en-GB" dirty="0"/>
          </a:p>
        </p:txBody>
      </p:sp>
    </p:spTree>
    <p:extLst>
      <p:ext uri="{BB962C8B-B14F-4D97-AF65-F5344CB8AC3E}">
        <p14:creationId xmlns:p14="http://schemas.microsoft.com/office/powerpoint/2010/main" val="2705448088"/>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 id="2147483853" r:id="rId15"/>
    <p:sldLayoutId id="2147483854" r:id="rId16"/>
    <p:sldLayoutId id="2147483934"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10047892" y="6494402"/>
            <a:ext cx="1617061" cy="131119"/>
          </a:xfrm>
          <a:prstGeom prst="rect">
            <a:avLst/>
          </a:prstGeom>
        </p:spPr>
        <p:txBody>
          <a:bodyPr vert="horz" lIns="0" tIns="0" rIns="0" bIns="0" rtlCol="0" anchor="t" anchorCtr="0"/>
          <a:lstStyle>
            <a:lvl1pPr algn="r">
              <a:defRPr sz="933">
                <a:solidFill>
                  <a:schemeClr val="tx1"/>
                </a:solidFill>
              </a:defRPr>
            </a:lvl1pPr>
          </a:lstStyle>
          <a:p>
            <a:pPr defTabSz="1219140"/>
            <a:fld id="{0B9FDCF3-AB72-465F-9CED-251842B8EC77}" type="datetime4">
              <a:rPr lang="en-GB" smtClean="0">
                <a:solidFill>
                  <a:prstClr val="black"/>
                </a:solidFill>
              </a:rPr>
              <a:pPr defTabSz="1219140"/>
              <a:t>11 October 2024</a:t>
            </a:fld>
            <a:endParaRPr lang="en-GB" dirty="0">
              <a:solidFill>
                <a:prstClr val="black"/>
              </a:solidFill>
            </a:endParaRPr>
          </a:p>
        </p:txBody>
      </p:sp>
      <p:sp>
        <p:nvSpPr>
          <p:cNvPr id="8" name="Footer Placeholder 4"/>
          <p:cNvSpPr>
            <a:spLocks noGrp="1"/>
          </p:cNvSpPr>
          <p:nvPr>
            <p:ph type="ftr" sz="quarter" idx="3"/>
          </p:nvPr>
        </p:nvSpPr>
        <p:spPr>
          <a:xfrm>
            <a:off x="527052" y="6494285"/>
            <a:ext cx="5285075" cy="131236"/>
          </a:xfrm>
          <a:prstGeom prst="rect">
            <a:avLst/>
          </a:prstGeom>
        </p:spPr>
        <p:txBody>
          <a:bodyPr vert="horz" lIns="0" tIns="0" rIns="0" bIns="0" rtlCol="0" anchor="t"/>
          <a:lstStyle>
            <a:lvl1pPr algn="l">
              <a:defRPr sz="933">
                <a:solidFill>
                  <a:schemeClr val="tx1"/>
                </a:solidFill>
              </a:defRPr>
            </a:lvl1pPr>
          </a:lstStyle>
          <a:p>
            <a:pPr defTabSz="1219140"/>
            <a:r>
              <a:rPr lang="en-GB" dirty="0">
                <a:solidFill>
                  <a:prstClr val="black"/>
                </a:solidFill>
              </a:rPr>
              <a:t>Mott MacDonald | Presentation</a:t>
            </a:r>
          </a:p>
        </p:txBody>
      </p:sp>
      <p:sp>
        <p:nvSpPr>
          <p:cNvPr id="9" name="Slide Number Placeholder 5"/>
          <p:cNvSpPr>
            <a:spLocks noGrp="1"/>
          </p:cNvSpPr>
          <p:nvPr>
            <p:ph type="sldNum" sz="quarter" idx="4"/>
          </p:nvPr>
        </p:nvSpPr>
        <p:spPr>
          <a:xfrm>
            <a:off x="5812127" y="6498169"/>
            <a:ext cx="567743" cy="131235"/>
          </a:xfrm>
          <a:prstGeom prst="rect">
            <a:avLst/>
          </a:prstGeom>
        </p:spPr>
        <p:txBody>
          <a:bodyPr vert="horz" lIns="0" tIns="0" rIns="0" bIns="0" rtlCol="0" anchor="t" anchorCtr="0"/>
          <a:lstStyle>
            <a:lvl1pPr algn="ctr">
              <a:defRPr sz="933">
                <a:solidFill>
                  <a:schemeClr val="tx1"/>
                </a:solidFill>
              </a:defRPr>
            </a:lvl1pPr>
          </a:lstStyle>
          <a:p>
            <a:pPr defTabSz="1219140"/>
            <a:fld id="{2490C926-4C7A-4456-B603-8FB00524CD8E}" type="slidenum">
              <a:rPr lang="en-GB" smtClean="0">
                <a:solidFill>
                  <a:prstClr val="black"/>
                </a:solidFill>
              </a:rPr>
              <a:pPr defTabSz="1219140"/>
              <a:t>‹#›</a:t>
            </a:fld>
            <a:endParaRPr lang="en-GB" dirty="0">
              <a:solidFill>
                <a:prstClr val="black"/>
              </a:solidFill>
            </a:endParaRPr>
          </a:p>
        </p:txBody>
      </p:sp>
      <p:sp>
        <p:nvSpPr>
          <p:cNvPr id="2" name="Title Placeholder 1">
            <a:extLst>
              <a:ext uri="{FF2B5EF4-FFF2-40B4-BE49-F238E27FC236}">
                <a16:creationId xmlns:a16="http://schemas.microsoft.com/office/drawing/2014/main" id="{B764A7DE-EC20-4A3F-AEE1-3157CE624570}"/>
              </a:ext>
            </a:extLst>
          </p:cNvPr>
          <p:cNvSpPr>
            <a:spLocks noGrp="1"/>
          </p:cNvSpPr>
          <p:nvPr>
            <p:ph type="title"/>
          </p:nvPr>
        </p:nvSpPr>
        <p:spPr>
          <a:xfrm>
            <a:off x="527052" y="548218"/>
            <a:ext cx="11137899" cy="378884"/>
          </a:xfrm>
          <a:prstGeom prst="rect">
            <a:avLst/>
          </a:prstGeom>
        </p:spPr>
        <p:txBody>
          <a:bodyPr lIns="0" tIns="0" rIns="0" bIns="0" anchor="t">
            <a:noAutofit/>
          </a:bodyPr>
          <a:lstStyle/>
          <a:p>
            <a:pPr marL="0" lvl="0"/>
            <a:r>
              <a:rPr lang="en-US" dirty="0"/>
              <a:t>Title style – 1 line only</a:t>
            </a:r>
            <a:endParaRPr lang="en-GB" dirty="0"/>
          </a:p>
        </p:txBody>
      </p:sp>
      <p:sp>
        <p:nvSpPr>
          <p:cNvPr id="3" name="Text Placeholder 2">
            <a:extLst>
              <a:ext uri="{FF2B5EF4-FFF2-40B4-BE49-F238E27FC236}">
                <a16:creationId xmlns:a16="http://schemas.microsoft.com/office/drawing/2014/main" id="{40A01183-74E1-4692-9DAB-EB4B6A6CC7C1}"/>
              </a:ext>
            </a:extLst>
          </p:cNvPr>
          <p:cNvSpPr>
            <a:spLocks noGrp="1"/>
          </p:cNvSpPr>
          <p:nvPr>
            <p:ph type="body" idx="1"/>
          </p:nvPr>
        </p:nvSpPr>
        <p:spPr>
          <a:xfrm>
            <a:off x="527052" y="1709531"/>
            <a:ext cx="11137899" cy="4600253"/>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5176220"/>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 id="2147483868" r:id="rId12"/>
    <p:sldLayoutId id="2147483869" r:id="rId13"/>
    <p:sldLayoutId id="2147483870" r:id="rId14"/>
  </p:sldLayoutIdLst>
  <p:transition>
    <p:fade/>
  </p:transition>
  <p:hf hdr="0"/>
  <p:txStyles>
    <p:titleStyle>
      <a:lvl1pPr algn="l" defTabSz="914377" rtl="0" eaLnBrk="1" latinLnBrk="0" hangingPunct="1">
        <a:lnSpc>
          <a:spcPct val="80000"/>
        </a:lnSpc>
        <a:spcBef>
          <a:spcPct val="0"/>
        </a:spcBef>
        <a:buNone/>
        <a:defRPr lang="en-GB" sz="2933" kern="1200" dirty="0" smtClean="0">
          <a:solidFill>
            <a:schemeClr val="tx1"/>
          </a:solidFill>
          <a:latin typeface="+mj-lt"/>
          <a:ea typeface="+mj-ea"/>
          <a:cs typeface="+mj-cs"/>
        </a:defRPr>
      </a:lvl1pPr>
    </p:titleStyle>
    <p:bodyStyle>
      <a:lvl1pPr marL="0" indent="0" algn="l" defTabSz="914377" rtl="0" eaLnBrk="1" latinLnBrk="0" hangingPunct="1">
        <a:lnSpc>
          <a:spcPct val="90000"/>
        </a:lnSpc>
        <a:spcBef>
          <a:spcPts val="1600"/>
        </a:spcBef>
        <a:spcAft>
          <a:spcPts val="1600"/>
        </a:spcAft>
        <a:buClr>
          <a:schemeClr val="accent1"/>
        </a:buClr>
        <a:buFont typeface="Arial" panose="020B0604020202020204" pitchFamily="34" charset="0"/>
        <a:buNone/>
        <a:defRPr sz="2133" kern="1200">
          <a:solidFill>
            <a:schemeClr val="accent1"/>
          </a:solidFill>
          <a:latin typeface="+mn-lt"/>
          <a:ea typeface="+mn-ea"/>
          <a:cs typeface="+mn-cs"/>
        </a:defRPr>
      </a:lvl1pPr>
      <a:lvl2pPr marL="0" indent="0" algn="l" defTabSz="914377" rtl="0" eaLnBrk="1" latinLnBrk="0" hangingPunct="1">
        <a:lnSpc>
          <a:spcPct val="90000"/>
        </a:lnSpc>
        <a:spcBef>
          <a:spcPts val="0"/>
        </a:spcBef>
        <a:spcAft>
          <a:spcPts val="800"/>
        </a:spcAft>
        <a:buClr>
          <a:schemeClr val="accent1"/>
        </a:buClr>
        <a:buFont typeface="Arial" panose="020B0604020202020204" pitchFamily="34" charset="0"/>
        <a:buNone/>
        <a:defRPr sz="1867" kern="1200">
          <a:solidFill>
            <a:schemeClr val="tx1"/>
          </a:solidFill>
          <a:latin typeface="+mn-lt"/>
          <a:ea typeface="+mn-ea"/>
          <a:cs typeface="+mn-cs"/>
        </a:defRPr>
      </a:lvl2pPr>
      <a:lvl3pPr marL="220128" indent="-220128" algn="l" defTabSz="914377"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3pPr>
      <a:lvl4pPr marL="484705" indent="-222245" algn="l" defTabSz="914377"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4pPr>
      <a:lvl5pPr marL="719649" indent="-222245" algn="l" defTabSz="914377"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5pPr>
      <a:lvl6pPr marL="721766" indent="-228594" algn="l" defTabSz="914377"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6pPr>
      <a:lvl7pPr marL="721766" indent="-228594" algn="l" defTabSz="914377"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7pPr>
      <a:lvl8pPr marL="721766" indent="-228594" algn="l" defTabSz="914377"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8pPr>
      <a:lvl9pPr marL="721766" indent="-228594" algn="l" defTabSz="914377" rtl="0" eaLnBrk="1" latinLnBrk="0" hangingPunct="1">
        <a:lnSpc>
          <a:spcPct val="90000"/>
        </a:lnSpc>
        <a:spcBef>
          <a:spcPts val="0"/>
        </a:spcBef>
        <a:spcAft>
          <a:spcPts val="800"/>
        </a:spcAft>
        <a:buClr>
          <a:schemeClr val="accent1"/>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04">
          <p15:clr>
            <a:srgbClr val="F26B43"/>
          </p15:clr>
        </p15:guide>
        <p15:guide id="2" pos="2880">
          <p15:clr>
            <a:srgbClr val="F26B43"/>
          </p15:clr>
        </p15:guide>
        <p15:guide id="3" pos="249">
          <p15:clr>
            <a:srgbClr val="F26B43"/>
          </p15:clr>
        </p15:guide>
        <p15:guide id="4" pos="5511">
          <p15:clr>
            <a:srgbClr val="F26B43"/>
          </p15:clr>
        </p15:guide>
        <p15:guide id="5" pos="2835">
          <p15:clr>
            <a:srgbClr val="F26B43"/>
          </p15:clr>
        </p15:guide>
        <p15:guide id="6" pos="2925">
          <p15:clr>
            <a:srgbClr val="F26B43"/>
          </p15:clr>
        </p15:guide>
        <p15:guide id="7" orient="horz" pos="2981">
          <p15:clr>
            <a:srgbClr val="F26B43"/>
          </p15:clr>
        </p15:guide>
        <p15:guide id="9" orient="horz" pos="25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9"/>
            </p:custDataLst>
            <p:extLst>
              <p:ext uri="{D42A27DB-BD31-4B8C-83A1-F6EECF244321}">
                <p14:modId xmlns:p14="http://schemas.microsoft.com/office/powerpoint/2010/main" val="1942339409"/>
              </p:ext>
            </p:extLst>
          </p:nvPr>
        </p:nvGraphicFramePr>
        <p:xfrm>
          <a:off x="0" y="0"/>
          <a:ext cx="211667" cy="158750"/>
        </p:xfrm>
        <a:graphic>
          <a:graphicData uri="http://schemas.openxmlformats.org/presentationml/2006/ole">
            <mc:AlternateContent xmlns:mc="http://schemas.openxmlformats.org/markup-compatibility/2006">
              <mc:Choice xmlns:v="urn:schemas-microsoft-com:vml" Requires="v">
                <p:oleObj name="think-cell Slide" r:id="rId10" imgW="270" imgH="270" progId="TCLayout.ActiveDocument.1">
                  <p:embed/>
                </p:oleObj>
              </mc:Choice>
              <mc:Fallback>
                <p:oleObj name="think-cell Slide" r:id="rId10" imgW="270" imgH="270" progId="TCLayout.ActiveDocument.1">
                  <p:embed/>
                  <p:pic>
                    <p:nvPicPr>
                      <p:cNvPr id="17" name="Object 16"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211667" cy="158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Rectangle 4"/>
          <p:cNvSpPr/>
          <p:nvPr userDrawn="1"/>
        </p:nvSpPr>
        <p:spPr>
          <a:xfrm>
            <a:off x="-15833" y="-15762"/>
            <a:ext cx="12206397" cy="848661"/>
          </a:xfrm>
          <a:prstGeom prst="rect">
            <a:avLst/>
          </a:prstGeom>
          <a:solidFill>
            <a:srgbClr val="00988D"/>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Bef>
                <a:spcPts val="400"/>
              </a:spcBef>
            </a:pPr>
            <a:endParaRPr lang="en-US" sz="1200" b="1" dirty="0">
              <a:solidFill>
                <a:schemeClr val="tx1"/>
              </a:solidFill>
              <a:latin typeface="Arial" pitchFamily="34" charset="0"/>
              <a:cs typeface="Arial" pitchFamily="34" charset="0"/>
            </a:endParaRPr>
          </a:p>
        </p:txBody>
      </p:sp>
      <p:sp>
        <p:nvSpPr>
          <p:cNvPr id="3" name="Text Placeholder 2"/>
          <p:cNvSpPr>
            <a:spLocks noGrp="1"/>
          </p:cNvSpPr>
          <p:nvPr>
            <p:ph type="body" idx="1"/>
          </p:nvPr>
        </p:nvSpPr>
        <p:spPr>
          <a:xfrm>
            <a:off x="337790" y="1421692"/>
            <a:ext cx="11489513" cy="4814008"/>
          </a:xfrm>
          <a:prstGeom prst="rect">
            <a:avLst/>
          </a:prstGeom>
        </p:spPr>
        <p:txBody>
          <a:bodyPr vert="horz" lIns="45720" tIns="45720" rIns="45720" bIns="45720" rtlCol="0">
            <a:noAutofit/>
          </a:bodyPr>
          <a:lstStyle/>
          <a:p>
            <a:pPr lvl="0"/>
            <a:r>
              <a:rPr lang="en-GB"/>
              <a:t>A-point</a:t>
            </a:r>
          </a:p>
          <a:p>
            <a:pPr lvl="1"/>
            <a:r>
              <a:rPr lang="en-GB"/>
              <a:t>B-point</a:t>
            </a:r>
          </a:p>
          <a:p>
            <a:pPr lvl="2"/>
            <a:r>
              <a:rPr lang="en-GB"/>
              <a:t>C-point</a:t>
            </a:r>
          </a:p>
          <a:p>
            <a:pPr lvl="3"/>
            <a:r>
              <a:rPr lang="en-GB"/>
              <a:t>D-point</a:t>
            </a:r>
          </a:p>
          <a:p>
            <a:pPr lvl="4"/>
            <a:r>
              <a:rPr lang="en-GB"/>
              <a:t>E-point</a:t>
            </a:r>
          </a:p>
        </p:txBody>
      </p:sp>
      <p:sp>
        <p:nvSpPr>
          <p:cNvPr id="2" name="Title Placeholder 1"/>
          <p:cNvSpPr>
            <a:spLocks noGrp="1"/>
          </p:cNvSpPr>
          <p:nvPr>
            <p:ph type="title"/>
          </p:nvPr>
        </p:nvSpPr>
        <p:spPr>
          <a:xfrm>
            <a:off x="346676" y="21801"/>
            <a:ext cx="10065955" cy="786384"/>
          </a:xfrm>
          <a:prstGeom prst="rect">
            <a:avLst/>
          </a:prstGeom>
        </p:spPr>
        <p:txBody>
          <a:bodyPr vert="horz" lIns="45720" tIns="0" rIns="45720" bIns="0" rtlCol="0" anchor="ctr">
            <a:noAutofit/>
          </a:bodyPr>
          <a:lstStyle/>
          <a:p>
            <a:r>
              <a:rPr kumimoji="0" lang="en-GB" sz="1800" b="0" i="1" u="none" strike="noStrike" kern="1200" cap="none" spc="0" normalizeH="0" baseline="0" noProof="0">
                <a:ln>
                  <a:noFill/>
                </a:ln>
                <a:solidFill>
                  <a:srgbClr val="FFFFFF"/>
                </a:solidFill>
                <a:effectLst/>
                <a:uLnTx/>
                <a:uFillTx/>
                <a:latin typeface="+mj-lt"/>
                <a:cs typeface="Arial" charset="0"/>
              </a:rPr>
              <a:t>Title 1 </a:t>
            </a:r>
            <a:br>
              <a:rPr kumimoji="0" lang="en-GB" sz="1800" b="0" i="1" u="none" strike="noStrike" kern="1200" cap="none" spc="0" normalizeH="0" baseline="0" noProof="0">
                <a:ln>
                  <a:noFill/>
                </a:ln>
                <a:solidFill>
                  <a:srgbClr val="FFFFFF"/>
                </a:solidFill>
                <a:effectLst/>
                <a:uLnTx/>
                <a:uFillTx/>
                <a:latin typeface="+mj-lt"/>
                <a:cs typeface="Arial" charset="0"/>
              </a:rPr>
            </a:br>
            <a:r>
              <a:rPr kumimoji="0" lang="en-GB" sz="2200" b="1" i="0" u="none" strike="noStrike" kern="1200" cap="none" spc="0" normalizeH="0" baseline="0" noProof="0">
                <a:ln>
                  <a:noFill/>
                </a:ln>
                <a:solidFill>
                  <a:srgbClr val="FFFFFF"/>
                </a:solidFill>
                <a:effectLst/>
                <a:uLnTx/>
                <a:uFillTx/>
                <a:latin typeface="+mj-lt"/>
                <a:cs typeface="Arial" charset="0"/>
              </a:rPr>
              <a:t>Title 2</a:t>
            </a:r>
            <a:endParaRPr lang="en-GB"/>
          </a:p>
        </p:txBody>
      </p:sp>
      <p:sp>
        <p:nvSpPr>
          <p:cNvPr id="19" name="Rectangle 18"/>
          <p:cNvSpPr/>
          <p:nvPr/>
        </p:nvSpPr>
        <p:spPr>
          <a:xfrm>
            <a:off x="337792" y="-299542"/>
            <a:ext cx="861849" cy="2837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Bef>
                <a:spcPts val="400"/>
              </a:spcBef>
            </a:pPr>
            <a:r>
              <a:rPr lang="en-ZA" sz="900" b="1" dirty="0">
                <a:solidFill>
                  <a:schemeClr val="bg1"/>
                </a:solidFill>
                <a:latin typeface="Arial" pitchFamily="34" charset="0"/>
                <a:cs typeface="Arial" pitchFamily="34" charset="0"/>
              </a:rPr>
              <a:t>12.02</a:t>
            </a:r>
          </a:p>
        </p:txBody>
      </p:sp>
      <p:cxnSp>
        <p:nvCxnSpPr>
          <p:cNvPr id="20" name="Straight Connector 19"/>
          <p:cNvCxnSpPr/>
          <p:nvPr/>
        </p:nvCxnSpPr>
        <p:spPr>
          <a:xfrm>
            <a:off x="316769" y="-504491"/>
            <a:ext cx="0" cy="4099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0978421" y="-320554"/>
            <a:ext cx="861849" cy="2837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Bef>
                <a:spcPts val="400"/>
              </a:spcBef>
            </a:pPr>
            <a:r>
              <a:rPr lang="en-ZA" sz="900" b="1" dirty="0">
                <a:solidFill>
                  <a:schemeClr val="bg1"/>
                </a:solidFill>
                <a:latin typeface="Arial" pitchFamily="34" charset="0"/>
                <a:cs typeface="Arial" pitchFamily="34" charset="0"/>
              </a:rPr>
              <a:t>12.02</a:t>
            </a:r>
          </a:p>
        </p:txBody>
      </p:sp>
      <p:cxnSp>
        <p:nvCxnSpPr>
          <p:cNvPr id="22" name="Straight Connector 21"/>
          <p:cNvCxnSpPr/>
          <p:nvPr/>
        </p:nvCxnSpPr>
        <p:spPr>
          <a:xfrm>
            <a:off x="11845483" y="-525503"/>
            <a:ext cx="0" cy="40990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877681" y="1508763"/>
            <a:ext cx="861849" cy="2837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spcBef>
                <a:spcPts val="400"/>
              </a:spcBef>
            </a:pPr>
            <a:r>
              <a:rPr lang="en-ZA" sz="900" b="1" dirty="0">
                <a:solidFill>
                  <a:schemeClr val="bg1"/>
                </a:solidFill>
                <a:latin typeface="Arial" pitchFamily="34" charset="0"/>
                <a:cs typeface="Arial" pitchFamily="34" charset="0"/>
              </a:rPr>
              <a:t>5.33</a:t>
            </a:r>
          </a:p>
        </p:txBody>
      </p:sp>
      <p:cxnSp>
        <p:nvCxnSpPr>
          <p:cNvPr id="24" name="Straight Connector 23"/>
          <p:cNvCxnSpPr/>
          <p:nvPr/>
        </p:nvCxnSpPr>
        <p:spPr>
          <a:xfrm flipH="1">
            <a:off x="-687681" y="1511300"/>
            <a:ext cx="5850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78861" y="1421692"/>
            <a:ext cx="5850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88489" y="1143979"/>
            <a:ext cx="861849" cy="26733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r">
              <a:spcBef>
                <a:spcPts val="400"/>
              </a:spcBef>
            </a:pPr>
            <a:r>
              <a:rPr lang="en-ZA" sz="900" b="1" dirty="0">
                <a:solidFill>
                  <a:schemeClr val="bg1"/>
                </a:solidFill>
                <a:latin typeface="Arial" pitchFamily="34" charset="0"/>
                <a:cs typeface="Arial" pitchFamily="34" charset="0"/>
              </a:rPr>
              <a:t>5.53</a:t>
            </a:r>
          </a:p>
        </p:txBody>
      </p:sp>
      <p:cxnSp>
        <p:nvCxnSpPr>
          <p:cNvPr id="28" name="Straight Connector 27"/>
          <p:cNvCxnSpPr/>
          <p:nvPr/>
        </p:nvCxnSpPr>
        <p:spPr>
          <a:xfrm flipH="1">
            <a:off x="-696757" y="1862512"/>
            <a:ext cx="5850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12218642" y="1510592"/>
            <a:ext cx="861849" cy="2837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l">
              <a:spcBef>
                <a:spcPts val="400"/>
              </a:spcBef>
            </a:pPr>
            <a:r>
              <a:rPr lang="en-ZA" sz="900" b="1" dirty="0">
                <a:solidFill>
                  <a:schemeClr val="bg1"/>
                </a:solidFill>
                <a:latin typeface="Arial" pitchFamily="34" charset="0"/>
                <a:cs typeface="Arial" pitchFamily="34" charset="0"/>
              </a:rPr>
              <a:t>5.33</a:t>
            </a:r>
          </a:p>
        </p:txBody>
      </p:sp>
      <p:cxnSp>
        <p:nvCxnSpPr>
          <p:cNvPr id="37" name="Straight Connector 36"/>
          <p:cNvCxnSpPr/>
          <p:nvPr/>
        </p:nvCxnSpPr>
        <p:spPr>
          <a:xfrm flipH="1">
            <a:off x="12234476" y="1495534"/>
            <a:ext cx="5850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12243296" y="1407755"/>
            <a:ext cx="5850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2192001" y="1177356"/>
            <a:ext cx="861849" cy="22798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l">
              <a:spcBef>
                <a:spcPts val="400"/>
              </a:spcBef>
            </a:pPr>
            <a:r>
              <a:rPr lang="en-ZA" sz="900" b="1" dirty="0">
                <a:solidFill>
                  <a:schemeClr val="bg1"/>
                </a:solidFill>
                <a:latin typeface="Arial" pitchFamily="34" charset="0"/>
                <a:cs typeface="Arial" pitchFamily="34" charset="0"/>
              </a:rPr>
              <a:t>5.53</a:t>
            </a:r>
          </a:p>
        </p:txBody>
      </p:sp>
      <p:sp>
        <p:nvSpPr>
          <p:cNvPr id="40" name="Rectangle 39"/>
          <p:cNvSpPr/>
          <p:nvPr/>
        </p:nvSpPr>
        <p:spPr>
          <a:xfrm>
            <a:off x="12219329" y="1888298"/>
            <a:ext cx="861849" cy="2837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l">
              <a:spcBef>
                <a:spcPts val="400"/>
              </a:spcBef>
            </a:pPr>
            <a:r>
              <a:rPr lang="en-ZA" sz="900" b="1" dirty="0">
                <a:solidFill>
                  <a:schemeClr val="bg1"/>
                </a:solidFill>
                <a:latin typeface="Arial" pitchFamily="34" charset="0"/>
                <a:cs typeface="Arial" pitchFamily="34" charset="0"/>
              </a:rPr>
              <a:t>4.33</a:t>
            </a:r>
          </a:p>
        </p:txBody>
      </p:sp>
      <p:cxnSp>
        <p:nvCxnSpPr>
          <p:cNvPr id="41" name="Straight Connector 40"/>
          <p:cNvCxnSpPr/>
          <p:nvPr/>
        </p:nvCxnSpPr>
        <p:spPr>
          <a:xfrm flipH="1">
            <a:off x="12240733" y="1873022"/>
            <a:ext cx="58504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15831" y="824598"/>
            <a:ext cx="12207832" cy="87413"/>
          </a:xfrm>
          <a:prstGeom prst="rect">
            <a:avLst/>
          </a:prstGeom>
          <a:solidFill>
            <a:srgbClr val="90BBBA"/>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spcBef>
                <a:spcPts val="400"/>
              </a:spcBef>
            </a:pPr>
            <a:endParaRPr lang="en-ZA" sz="1200" b="1" dirty="0">
              <a:solidFill>
                <a:schemeClr val="tx1"/>
              </a:solidFill>
              <a:latin typeface="Arial" pitchFamily="34" charset="0"/>
              <a:cs typeface="Arial" pitchFamily="34" charset="0"/>
            </a:endParaRPr>
          </a:p>
        </p:txBody>
      </p:sp>
      <p:pic>
        <p:nvPicPr>
          <p:cNvPr id="30" name="Picture 6">
            <a:extLst>
              <a:ext uri="{FF2B5EF4-FFF2-40B4-BE49-F238E27FC236}">
                <a16:creationId xmlns:a16="http://schemas.microsoft.com/office/drawing/2014/main" id="{65E125CD-CFE9-457D-A3E5-6C05AFDD80DB}"/>
              </a:ext>
            </a:extLst>
          </p:cNvPr>
          <p:cNvPicPr>
            <a:picLocks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459793" y="247006"/>
            <a:ext cx="1367510" cy="367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round/>
                <a:headEnd/>
                <a:tailEnd/>
              </a14:hiddenLine>
            </a:ext>
          </a:extLst>
        </p:spPr>
      </p:pic>
    </p:spTree>
    <p:extLst>
      <p:ext uri="{BB962C8B-B14F-4D97-AF65-F5344CB8AC3E}">
        <p14:creationId xmlns:p14="http://schemas.microsoft.com/office/powerpoint/2010/main" val="2707081218"/>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Lst>
  <p:hf sldNum="0" hdr="0" dt="0"/>
  <p:txStyles>
    <p:titleStyle>
      <a:lvl1pPr algn="l" defTabSz="914400" rtl="0" eaLnBrk="1" latinLnBrk="0" hangingPunct="1">
        <a:lnSpc>
          <a:spcPct val="110000"/>
        </a:lnSpc>
        <a:spcBef>
          <a:spcPct val="0"/>
        </a:spcBef>
        <a:buNone/>
        <a:defRPr sz="2400" b="1" i="1" kern="1200" baseline="0">
          <a:solidFill>
            <a:srgbClr val="000000"/>
          </a:solidFill>
          <a:effectLst/>
          <a:latin typeface="+mj-lt"/>
          <a:ea typeface="+mj-ea"/>
          <a:cs typeface="Arial" pitchFamily="34" charset="0"/>
        </a:defRPr>
      </a:lvl1pPr>
    </p:titleStyle>
    <p:bodyStyle>
      <a:lvl1pPr marL="0" indent="0" algn="l" defTabSz="914400" rtl="0" eaLnBrk="1" latinLnBrk="0" hangingPunct="1">
        <a:spcBef>
          <a:spcPts val="400"/>
        </a:spcBef>
        <a:buSzPct val="25000"/>
        <a:buFont typeface="Arial" pitchFamily="34" charset="0"/>
        <a:buChar char="‏"/>
        <a:defRPr sz="1800" kern="1200">
          <a:solidFill>
            <a:srgbClr val="000000"/>
          </a:solidFill>
          <a:latin typeface="+mn-lt"/>
          <a:ea typeface="+mn-ea"/>
          <a:cs typeface="Arial" pitchFamily="34" charset="0"/>
        </a:defRPr>
      </a:lvl1pPr>
      <a:lvl2pPr marL="342900" indent="-228600" algn="l" defTabSz="914400" rtl="0" eaLnBrk="1" latinLnBrk="0" hangingPunct="1">
        <a:spcBef>
          <a:spcPts val="400"/>
        </a:spcBef>
        <a:buSzPct val="65000"/>
        <a:buFont typeface="Wingdings" pitchFamily="2" charset="2"/>
        <a:buChar char="l"/>
        <a:defRPr sz="1800" kern="1200">
          <a:solidFill>
            <a:srgbClr val="000000"/>
          </a:solidFill>
          <a:latin typeface="+mn-lt"/>
          <a:ea typeface="+mn-ea"/>
          <a:cs typeface="Arial" pitchFamily="34" charset="0"/>
        </a:defRPr>
      </a:lvl2pPr>
      <a:lvl3pPr marL="685800" indent="-228600" algn="l" defTabSz="914400" rtl="0" eaLnBrk="1" latinLnBrk="0" hangingPunct="1">
        <a:spcBef>
          <a:spcPts val="400"/>
        </a:spcBef>
        <a:buFont typeface="Arial" pitchFamily="34" charset="0"/>
        <a:buChar char="–"/>
        <a:defRPr sz="1800" kern="1200">
          <a:solidFill>
            <a:srgbClr val="000000"/>
          </a:solidFill>
          <a:latin typeface="+mn-lt"/>
          <a:ea typeface="+mn-ea"/>
          <a:cs typeface="Arial" pitchFamily="34" charset="0"/>
        </a:defRPr>
      </a:lvl3pPr>
      <a:lvl4pPr marL="1028700" indent="-228600" algn="l" defTabSz="914400" rtl="0" eaLnBrk="1" latinLnBrk="0" hangingPunct="1">
        <a:spcBef>
          <a:spcPts val="400"/>
        </a:spcBef>
        <a:buSzPct val="55000"/>
        <a:buFont typeface="Wingdings" pitchFamily="2" charset="2"/>
        <a:buChar char="¡"/>
        <a:defRPr sz="1600" kern="1200">
          <a:solidFill>
            <a:srgbClr val="000000"/>
          </a:solidFill>
          <a:latin typeface="+mn-lt"/>
          <a:ea typeface="+mn-ea"/>
          <a:cs typeface="Arial" pitchFamily="34" charset="0"/>
        </a:defRPr>
      </a:lvl4pPr>
      <a:lvl5pPr marL="1371600" indent="-228600" algn="l" defTabSz="914400" rtl="0" eaLnBrk="1" latinLnBrk="0" hangingPunct="1">
        <a:spcBef>
          <a:spcPts val="400"/>
        </a:spcBef>
        <a:buFont typeface="Arial" pitchFamily="34" charset="0"/>
        <a:buChar char="–"/>
        <a:defRPr sz="1600" kern="1200">
          <a:solidFill>
            <a:srgbClr val="000000"/>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E42A22-6C68-48A8-9106-78775A2B58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BDC3BB-BEB4-4AE5-AEE4-40C96424B0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B3E1FB3-15F0-483A-9512-AEF25BCA2E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C0A823-2FCA-42B0-9E18-9FFBBC230C1A}" type="datetimeFigureOut">
              <a:rPr lang="en-GB" smtClean="0"/>
              <a:t>11/10/2024</a:t>
            </a:fld>
            <a:endParaRPr lang="en-GB"/>
          </a:p>
        </p:txBody>
      </p:sp>
      <p:sp>
        <p:nvSpPr>
          <p:cNvPr id="5" name="Footer Placeholder 4">
            <a:extLst>
              <a:ext uri="{FF2B5EF4-FFF2-40B4-BE49-F238E27FC236}">
                <a16:creationId xmlns:a16="http://schemas.microsoft.com/office/drawing/2014/main" id="{B35935EA-6B84-4C8E-8527-C620C459C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E6DEB1-1B91-42BF-B18D-E417F2ED87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E8A25-174F-458F-8480-ADF703895D63}" type="slidenum">
              <a:rPr lang="en-GB" smtClean="0"/>
              <a:t>‹#›</a:t>
            </a:fld>
            <a:endParaRPr lang="en-GB"/>
          </a:p>
        </p:txBody>
      </p:sp>
    </p:spTree>
    <p:extLst>
      <p:ext uri="{BB962C8B-B14F-4D97-AF65-F5344CB8AC3E}">
        <p14:creationId xmlns:p14="http://schemas.microsoft.com/office/powerpoint/2010/main" val="729783427"/>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72A76E-C1E9-4FB9-9402-F5FD72F293A2}" type="datetimeFigureOut">
              <a:rPr lang="en-GB" smtClean="0"/>
              <a:t>11/10/2024</a:t>
            </a:fld>
            <a:endParaRPr lang="en-GB"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3DB77C79-BB62-4164-BDC3-13559C88E2D9}" type="slidenum">
              <a:rPr lang="en-GB" smtClean="0"/>
              <a:t>‹#›</a:t>
            </a:fld>
            <a:endParaRPr lang="en-GB" dirty="0"/>
          </a:p>
        </p:txBody>
      </p:sp>
    </p:spTree>
    <p:extLst>
      <p:ext uri="{BB962C8B-B14F-4D97-AF65-F5344CB8AC3E}">
        <p14:creationId xmlns:p14="http://schemas.microsoft.com/office/powerpoint/2010/main" val="134291664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5803EE-8820-40DF-4A55-837B1529DC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B7B0B9-630C-0E05-6493-FB98DC2D0D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0C0062-EEEF-4EE9-FE4A-D902BDE5320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D78507-ACEE-47A0-AB3E-038E3CCBC3ED}" type="datetimeFigureOut">
              <a:rPr lang="en-GB" smtClean="0"/>
              <a:t>11/10/2024</a:t>
            </a:fld>
            <a:endParaRPr lang="en-GB"/>
          </a:p>
        </p:txBody>
      </p:sp>
      <p:sp>
        <p:nvSpPr>
          <p:cNvPr id="5" name="Footer Placeholder 4">
            <a:extLst>
              <a:ext uri="{FF2B5EF4-FFF2-40B4-BE49-F238E27FC236}">
                <a16:creationId xmlns:a16="http://schemas.microsoft.com/office/drawing/2014/main" id="{325E6964-4B93-C26B-CA8D-88EA572D0B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5AB76432-AA18-BD65-E028-A48F92C3C3A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FFF96E6-7EF7-41D2-ACEB-095E8DDB4E30}" type="slidenum">
              <a:rPr lang="en-GB" smtClean="0"/>
              <a:t>‹#›</a:t>
            </a:fld>
            <a:endParaRPr lang="en-GB"/>
          </a:p>
        </p:txBody>
      </p:sp>
    </p:spTree>
    <p:extLst>
      <p:ext uri="{BB962C8B-B14F-4D97-AF65-F5344CB8AC3E}">
        <p14:creationId xmlns:p14="http://schemas.microsoft.com/office/powerpoint/2010/main" val="2065945852"/>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A1F138-8FFD-4156-9518-81B11C5E5E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0EB5EC-986F-41F2-8693-94275AC2CD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2D878F-3143-4E69-9B15-1E2B5281C3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2A76E-C1E9-4FB9-9402-F5FD72F293A2}" type="datetimeFigureOut">
              <a:rPr lang="en-GB" smtClean="0"/>
              <a:t>11/10/2024</a:t>
            </a:fld>
            <a:endParaRPr lang="en-GB"/>
          </a:p>
        </p:txBody>
      </p:sp>
      <p:sp>
        <p:nvSpPr>
          <p:cNvPr id="5" name="Footer Placeholder 4">
            <a:extLst>
              <a:ext uri="{FF2B5EF4-FFF2-40B4-BE49-F238E27FC236}">
                <a16:creationId xmlns:a16="http://schemas.microsoft.com/office/drawing/2014/main" id="{2BFCD922-0163-43C3-B6C2-59DD1487F2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D072279-9318-42F8-A72C-B8DFDD1A2B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B77C79-BB62-4164-BDC3-13559C88E2D9}" type="slidenum">
              <a:rPr lang="en-GB" smtClean="0"/>
              <a:t>‹#›</a:t>
            </a:fld>
            <a:endParaRPr lang="en-GB"/>
          </a:p>
        </p:txBody>
      </p:sp>
    </p:spTree>
    <p:extLst>
      <p:ext uri="{BB962C8B-B14F-4D97-AF65-F5344CB8AC3E}">
        <p14:creationId xmlns:p14="http://schemas.microsoft.com/office/powerpoint/2010/main" val="215626786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38.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slides/_rels/slide13.xml.rels><?xml version="1.0" encoding="UTF-8" standalone="yes"?>
<Relationships xmlns="http://schemas.openxmlformats.org/package/2006/relationships"><Relationship Id="rId3" Type="http://schemas.openxmlformats.org/officeDocument/2006/relationships/hyperlink" Target="http://www.legislation.gov.uk/uksi/2015/310/contents/made" TargetMode="External"/><Relationship Id="rId2" Type="http://schemas.openxmlformats.org/officeDocument/2006/relationships/notesSlide" Target="../notesSlides/notesSlide5.xml"/><Relationship Id="rId1" Type="http://schemas.openxmlformats.org/officeDocument/2006/relationships/slideLayout" Target="../slideLayouts/slideLayout33.xml"/><Relationship Id="rId5" Type="http://schemas.openxmlformats.org/officeDocument/2006/relationships/hyperlink" Target="http://www.legislation.gov.uk/uksi/1998/2451/contents/made" TargetMode="External"/><Relationship Id="rId4" Type="http://schemas.openxmlformats.org/officeDocument/2006/relationships/hyperlink" Target="https://www.hse.gov.uk/asbesto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legislation.gov.uk/uksi/2005/1541/contents/made"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hyperlink" Target="http://www.hse.gov.uk/work-equipment-machinery/thorough-examinations-lifting-equipment.htm" TargetMode="External"/><Relationship Id="rId5" Type="http://schemas.openxmlformats.org/officeDocument/2006/relationships/hyperlink" Target="https://www.gov.uk/workplace-fire-safety-your-responsibilities" TargetMode="External"/><Relationship Id="rId4" Type="http://schemas.openxmlformats.org/officeDocument/2006/relationships/hyperlink" Target="https://www.gov.uk/government/publications/fire-safety-risk-assessment-5-step-checklist"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hyperlink" Target="mailto:SchoolComplianceDesk@Barnet.gov.uk" TargetMode="Externa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3" Type="http://schemas.openxmlformats.org/officeDocument/2006/relationships/hyperlink" Target="https://gbr01.safelinks.protection.outlook.com/?url=https%3A%2F%2Fcarers-mail.org%2Fc%2FAQiQtwEQ1Pr_Bhihj8FaIJ7l7KABfagSd4m1bSjmo1Xxg5-ij_gYfOit9frO-9zenpT1oLc&amp;data=05%7C02%7CJoanna.Rider%40Barnet.gov.uk%7Ccce9c22678cc40356e9508dce1333cc3%7C1ba468b914144675be4f53c478ad47bb%7C0%7C0%7C638632857411705579%7CUnknown%7CTWFpbGZsb3d8eyJWIjoiMC4wLjAwMDAiLCJQIjoiV2luMzIiLCJBTiI6Ik1haWwiLCJXVCI6Mn0%3D%7C0%7C%7C%7C&amp;sdata=3iGtvhZCOu5LUKQDAwfjuRKfLJG1kHaqV68yKzZxqYE%3D&amp;reserved=0" TargetMode="External"/><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hyperlink" Target="https://www.surveymonkey.com/r/QLR3ZQP"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8.xml.rels><?xml version="1.0" encoding="UTF-8" standalone="yes"?>
<Relationships xmlns="http://schemas.openxmlformats.org/package/2006/relationships"><Relationship Id="rId3" Type="http://schemas.openxmlformats.org/officeDocument/2006/relationships/image" Target="cid:image001.png@01DAF21B.1679C9D0" TargetMode="External"/><Relationship Id="rId2" Type="http://schemas.openxmlformats.org/officeDocument/2006/relationships/image" Target="../media/image52.png"/><Relationship Id="rId1" Type="http://schemas.openxmlformats.org/officeDocument/2006/relationships/slideLayout" Target="../slideLayouts/slideLayout6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51.xml"/></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1.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51.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89.xml"/><Relationship Id="rId4" Type="http://schemas.openxmlformats.org/officeDocument/2006/relationships/image" Target="cid:image001.png@01D6770D.18B65110"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9.xml"/></Relationships>
</file>

<file path=ppt/slides/_rels/slide5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9.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9.xml"/></Relationships>
</file>

<file path=ppt/slides/_rels/slide6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7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9.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9.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9.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9.xml"/></Relationships>
</file>

<file path=ppt/slides/_rels/slide78.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33.xml"/><Relationship Id="rId1" Type="http://schemas.openxmlformats.org/officeDocument/2006/relationships/slideLayout" Target="../slideLayouts/slideLayout81.xml"/><Relationship Id="rId4" Type="http://schemas.openxmlformats.org/officeDocument/2006/relationships/image" Target="../media/image63.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8" Type="http://schemas.openxmlformats.org/officeDocument/2006/relationships/hyperlink" Target="https://www.belstradedservices.uk/Event/231872" TargetMode="External"/><Relationship Id="rId13" Type="http://schemas.openxmlformats.org/officeDocument/2006/relationships/hyperlink" Target="https://www.belstradedservices.uk/Event/238731" TargetMode="External"/><Relationship Id="rId3" Type="http://schemas.openxmlformats.org/officeDocument/2006/relationships/hyperlink" Target="https://www.belstradedservices.uk/Event/231849" TargetMode="External"/><Relationship Id="rId7" Type="http://schemas.openxmlformats.org/officeDocument/2006/relationships/hyperlink" Target="https://www.belstradedservices.uk/Event/231850" TargetMode="External"/><Relationship Id="rId12" Type="http://schemas.openxmlformats.org/officeDocument/2006/relationships/hyperlink" Target="https://www.belstradedservices.uk/Event/233885" TargetMode="External"/><Relationship Id="rId2" Type="http://schemas.openxmlformats.org/officeDocument/2006/relationships/hyperlink" Target="https://www.belstradedservices.uk/Event/232378" TargetMode="External"/><Relationship Id="rId16" Type="http://schemas.openxmlformats.org/officeDocument/2006/relationships/hyperlink" Target="https://www.belstradedservices.uk/Event/231851" TargetMode="External"/><Relationship Id="rId1" Type="http://schemas.openxmlformats.org/officeDocument/2006/relationships/slideLayout" Target="../slideLayouts/slideLayout7.xml"/><Relationship Id="rId6" Type="http://schemas.openxmlformats.org/officeDocument/2006/relationships/hyperlink" Target="https://www.belstradedservices.uk/Event/231846" TargetMode="External"/><Relationship Id="rId11" Type="http://schemas.openxmlformats.org/officeDocument/2006/relationships/hyperlink" Target="https://www.belstradedservices.uk/Event/231839" TargetMode="External"/><Relationship Id="rId5" Type="http://schemas.openxmlformats.org/officeDocument/2006/relationships/hyperlink" Target="https://www.belstradedservices.uk/Event/231848" TargetMode="External"/><Relationship Id="rId15" Type="http://schemas.openxmlformats.org/officeDocument/2006/relationships/hyperlink" Target="https://www.belstradedservices.uk/Event/223750" TargetMode="External"/><Relationship Id="rId10" Type="http://schemas.openxmlformats.org/officeDocument/2006/relationships/hyperlink" Target="https://www.belstradedservices.uk/Event/237668" TargetMode="External"/><Relationship Id="rId4" Type="http://schemas.openxmlformats.org/officeDocument/2006/relationships/hyperlink" Target="https://www.belstradedservices.uk/Event/231844" TargetMode="External"/><Relationship Id="rId9" Type="http://schemas.openxmlformats.org/officeDocument/2006/relationships/hyperlink" Target="https://www.belstradedservices.uk/Event/231834" TargetMode="External"/><Relationship Id="rId14" Type="http://schemas.openxmlformats.org/officeDocument/2006/relationships/hyperlink" Target="https://www.belstradedservices.uk/Event/234677"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90.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2.xml.rels><?xml version="1.0" encoding="UTF-8" standalone="yes"?>
<Relationships xmlns="http://schemas.openxmlformats.org/package/2006/relationships"><Relationship Id="rId3" Type="http://schemas.openxmlformats.org/officeDocument/2006/relationships/hyperlink" Target="https://www.gov.uk/guidance/using-ofsted-logos-and-copyright" TargetMode="External"/><Relationship Id="rId2" Type="http://schemas.openxmlformats.org/officeDocument/2006/relationships/hyperlink" Target="https://logos.ofsted.gov.uk/using-and-downloading"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www.gov.uk/government/publications/pupil-premium" TargetMode="External"/><Relationship Id="rId2" Type="http://schemas.openxmlformats.org/officeDocument/2006/relationships/hyperlink" Target="https://www.gov.uk/government/publications/children-in-need-of-help-and-protection-data-and-analysi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www.gov.uk/government/publications/school-inspection-handbook-eif/school-inspection-handbook-for-september-2023#informing-a-school-deemed-to-be-causing-concern"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CA531A-A805-4F08-9BDA-BBA077D575B8}"/>
              </a:ext>
            </a:extLst>
          </p:cNvPr>
          <p:cNvSpPr>
            <a:spLocks noGrp="1"/>
          </p:cNvSpPr>
          <p:nvPr>
            <p:ph type="ctrTitle"/>
          </p:nvPr>
        </p:nvSpPr>
        <p:spPr/>
        <p:txBody>
          <a:bodyPr/>
          <a:lstStyle/>
          <a:p>
            <a:r>
              <a:rPr lang="en-GB" dirty="0"/>
              <a:t>Governance Audit Emerging Themes </a:t>
            </a:r>
            <a:br>
              <a:rPr lang="en-GB" dirty="0"/>
            </a:br>
            <a:r>
              <a:rPr lang="en-GB" dirty="0"/>
              <a:t>October 2024</a:t>
            </a:r>
          </a:p>
        </p:txBody>
      </p:sp>
    </p:spTree>
    <p:extLst>
      <p:ext uri="{BB962C8B-B14F-4D97-AF65-F5344CB8AC3E}">
        <p14:creationId xmlns:p14="http://schemas.microsoft.com/office/powerpoint/2010/main" val="404903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34DE65-0764-4F4C-BC7C-56BEF47E83E9}"/>
              </a:ext>
            </a:extLst>
          </p:cNvPr>
          <p:cNvSpPr txBox="1"/>
          <p:nvPr/>
        </p:nvSpPr>
        <p:spPr>
          <a:xfrm>
            <a:off x="617584" y="1479763"/>
            <a:ext cx="11258027" cy="21390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Compliance within Estate Management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There is a range of legislation which governs the use, occupation and maintenance of land and buildings.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You should make sure that you comply with the legislative requirements to protect the building fabric, systems and users. This is often referred to as statutory compliance in buildings.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1591298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0079-4A6C-A2CD-D014-E186527BE6E3}"/>
              </a:ext>
            </a:extLst>
          </p:cNvPr>
          <p:cNvSpPr>
            <a:spLocks noGrp="1"/>
          </p:cNvSpPr>
          <p:nvPr>
            <p:ph type="title"/>
          </p:nvPr>
        </p:nvSpPr>
        <p:spPr>
          <a:xfrm>
            <a:off x="652481" y="1382486"/>
            <a:ext cx="3547581" cy="4093028"/>
          </a:xfrm>
        </p:spPr>
        <p:txBody>
          <a:bodyPr anchor="ctr">
            <a:normAutofit/>
          </a:bodyPr>
          <a:lstStyle/>
          <a:p>
            <a:r>
              <a:rPr lang="en-GB" sz="4400" dirty="0"/>
              <a:t>What is changing for ungraded inspections?</a:t>
            </a:r>
          </a:p>
        </p:txBody>
      </p:sp>
      <p:graphicFrame>
        <p:nvGraphicFramePr>
          <p:cNvPr id="5" name="Content Placeholder 2">
            <a:extLst>
              <a:ext uri="{FF2B5EF4-FFF2-40B4-BE49-F238E27FC236}">
                <a16:creationId xmlns:a16="http://schemas.microsoft.com/office/drawing/2014/main" id="{4F32E278-A895-1C00-43F8-59F5A47A58FF}"/>
              </a:ext>
            </a:extLst>
          </p:cNvPr>
          <p:cNvGraphicFramePr>
            <a:graphicFrameLocks noGrp="1"/>
          </p:cNvGraphicFramePr>
          <p:nvPr>
            <p:ph idx="1"/>
          </p:nvPr>
        </p:nvGraphicFramePr>
        <p:xfrm>
          <a:off x="4852543" y="944564"/>
          <a:ext cx="6692814" cy="4823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52058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53E0A-CA21-CC1F-00DA-F44AA7BB1993}"/>
              </a:ext>
            </a:extLst>
          </p:cNvPr>
          <p:cNvSpPr>
            <a:spLocks noGrp="1"/>
          </p:cNvSpPr>
          <p:nvPr>
            <p:ph type="title"/>
          </p:nvPr>
        </p:nvSpPr>
        <p:spPr/>
        <p:txBody>
          <a:bodyPr/>
          <a:lstStyle/>
          <a:p>
            <a:r>
              <a:rPr lang="en-GB" dirty="0"/>
              <a:t>Ungraded Inspections – what is evaluated</a:t>
            </a:r>
          </a:p>
        </p:txBody>
      </p:sp>
      <p:sp>
        <p:nvSpPr>
          <p:cNvPr id="3" name="Content Placeholder 2">
            <a:extLst>
              <a:ext uri="{FF2B5EF4-FFF2-40B4-BE49-F238E27FC236}">
                <a16:creationId xmlns:a16="http://schemas.microsoft.com/office/drawing/2014/main" id="{346148A0-025F-485B-2AC1-D2984C2613E3}"/>
              </a:ext>
            </a:extLst>
          </p:cNvPr>
          <p:cNvSpPr>
            <a:spLocks noGrp="1"/>
          </p:cNvSpPr>
          <p:nvPr>
            <p:ph idx="1"/>
          </p:nvPr>
        </p:nvSpPr>
        <p:spPr/>
        <p:txBody>
          <a:bodyPr>
            <a:normAutofit fontScale="85000" lnSpcReduction="10000"/>
          </a:bodyPr>
          <a:lstStyle/>
          <a:p>
            <a:pPr marL="0" indent="0" algn="l">
              <a:buNone/>
            </a:pPr>
            <a:r>
              <a:rPr lang="en-GB" b="0" i="0" dirty="0">
                <a:solidFill>
                  <a:srgbClr val="0B0C0C"/>
                </a:solidFill>
                <a:effectLst/>
                <a:highlight>
                  <a:srgbClr val="FFFFFF"/>
                </a:highlight>
                <a:latin typeface="GDS Transport"/>
              </a:rPr>
              <a:t>Inspectors can focus on any areas of the evaluation schedule but will usually consider: </a:t>
            </a:r>
          </a:p>
          <a:p>
            <a:pPr algn="l">
              <a:buFont typeface="Arial" panose="020B0604020202020204" pitchFamily="34" charset="0"/>
              <a:buChar char="•"/>
            </a:pPr>
            <a:r>
              <a:rPr lang="en-GB" b="1" i="0" dirty="0">
                <a:solidFill>
                  <a:srgbClr val="0B0C0C"/>
                </a:solidFill>
                <a:effectLst/>
                <a:highlight>
                  <a:srgbClr val="FFFFFF"/>
                </a:highlight>
                <a:latin typeface="GDS Transport"/>
              </a:rPr>
              <a:t>leadership and management </a:t>
            </a:r>
            <a:r>
              <a:rPr lang="en-GB" b="0" i="0" dirty="0">
                <a:solidFill>
                  <a:srgbClr val="0B0C0C"/>
                </a:solidFill>
                <a:effectLst/>
                <a:highlight>
                  <a:srgbClr val="FFFFFF"/>
                </a:highlight>
                <a:latin typeface="GDS Transport"/>
              </a:rPr>
              <a:t>– </a:t>
            </a:r>
            <a:r>
              <a:rPr lang="en-GB" b="0" dirty="0">
                <a:solidFill>
                  <a:srgbClr val="0B0C0C"/>
                </a:solidFill>
                <a:effectLst/>
                <a:highlight>
                  <a:srgbClr val="FFFF00"/>
                </a:highlight>
                <a:latin typeface="GDS Transport"/>
              </a:rPr>
              <a:t>whether leaders take effective action to sustain and/or improve performance across all areas of the school’s work, and whether they make decisions in the best interests of children</a:t>
            </a:r>
          </a:p>
          <a:p>
            <a:pPr algn="l">
              <a:buFont typeface="Arial" panose="020B0604020202020204" pitchFamily="34" charset="0"/>
              <a:buChar char="•"/>
            </a:pPr>
            <a:r>
              <a:rPr lang="en-GB" b="1" i="0" dirty="0">
                <a:solidFill>
                  <a:srgbClr val="0B0C0C"/>
                </a:solidFill>
                <a:effectLst/>
                <a:highlight>
                  <a:srgbClr val="FFFFFF"/>
                </a:highlight>
                <a:latin typeface="GDS Transport"/>
              </a:rPr>
              <a:t>quality of education </a:t>
            </a:r>
            <a:r>
              <a:rPr lang="en-GB" b="0" i="0" dirty="0">
                <a:solidFill>
                  <a:srgbClr val="0B0C0C"/>
                </a:solidFill>
                <a:effectLst/>
                <a:highlight>
                  <a:srgbClr val="FFFFFF"/>
                </a:highlight>
                <a:latin typeface="GDS Transport"/>
              </a:rPr>
              <a:t>– the extent to which pupils achieve well and are well prepared for their next steps</a:t>
            </a:r>
          </a:p>
          <a:p>
            <a:pPr algn="l">
              <a:buFont typeface="Arial" panose="020B0604020202020204" pitchFamily="34" charset="0"/>
              <a:buChar char="•"/>
            </a:pPr>
            <a:r>
              <a:rPr lang="en-GB" b="1" i="0" dirty="0">
                <a:solidFill>
                  <a:srgbClr val="0B0C0C"/>
                </a:solidFill>
                <a:effectLst/>
                <a:highlight>
                  <a:srgbClr val="FFFFFF"/>
                </a:highlight>
                <a:latin typeface="GDS Transport"/>
              </a:rPr>
              <a:t>behaviour</a:t>
            </a:r>
            <a:r>
              <a:rPr lang="en-GB" b="0" i="0" dirty="0">
                <a:solidFill>
                  <a:srgbClr val="0B0C0C"/>
                </a:solidFill>
                <a:effectLst/>
                <a:highlight>
                  <a:srgbClr val="FFFFFF"/>
                </a:highlight>
                <a:latin typeface="GDS Transport"/>
              </a:rPr>
              <a:t> – whether the school is a safe and positive environment for pupils and whether pupils get the support they need</a:t>
            </a:r>
          </a:p>
          <a:p>
            <a:pPr algn="l">
              <a:buFont typeface="Arial" panose="020B0604020202020204" pitchFamily="34" charset="0"/>
              <a:buChar char="•"/>
            </a:pPr>
            <a:r>
              <a:rPr lang="en-GB" b="1" i="0" dirty="0">
                <a:solidFill>
                  <a:srgbClr val="0B0C0C"/>
                </a:solidFill>
                <a:effectLst/>
                <a:highlight>
                  <a:srgbClr val="FFFFFF"/>
                </a:highlight>
                <a:latin typeface="GDS Transport"/>
              </a:rPr>
              <a:t>attendance</a:t>
            </a:r>
            <a:r>
              <a:rPr lang="en-GB" b="0" i="0" dirty="0">
                <a:solidFill>
                  <a:srgbClr val="0B0C0C"/>
                </a:solidFill>
                <a:effectLst/>
                <a:highlight>
                  <a:srgbClr val="FFFFFF"/>
                </a:highlight>
                <a:latin typeface="GDS Transport"/>
              </a:rPr>
              <a:t> – whether school staff are doing all they reasonably can to achieve the highest possible attendance</a:t>
            </a:r>
          </a:p>
          <a:p>
            <a:pPr algn="l">
              <a:buFont typeface="Arial" panose="020B0604020202020204" pitchFamily="34" charset="0"/>
              <a:buChar char="•"/>
            </a:pPr>
            <a:r>
              <a:rPr lang="en-GB" b="1" i="0" dirty="0">
                <a:solidFill>
                  <a:srgbClr val="0B0C0C"/>
                </a:solidFill>
                <a:effectLst/>
                <a:highlight>
                  <a:srgbClr val="FFFFFF"/>
                </a:highlight>
                <a:latin typeface="GDS Transport"/>
              </a:rPr>
              <a:t>pupils’ personal development </a:t>
            </a:r>
            <a:r>
              <a:rPr lang="en-GB" b="0" i="0" dirty="0">
                <a:solidFill>
                  <a:srgbClr val="0B0C0C"/>
                </a:solidFill>
                <a:effectLst/>
                <a:highlight>
                  <a:srgbClr val="FFFFFF"/>
                </a:highlight>
                <a:latin typeface="GDS Transport"/>
              </a:rPr>
              <a:t>– the extent to which pupils are well prepared for life beyond the school</a:t>
            </a:r>
          </a:p>
          <a:p>
            <a:pPr algn="l">
              <a:buFont typeface="Arial" panose="020B0604020202020204" pitchFamily="34" charset="0"/>
              <a:buChar char="•"/>
            </a:pPr>
            <a:r>
              <a:rPr lang="en-GB" b="1" dirty="0">
                <a:solidFill>
                  <a:srgbClr val="0B0C0C"/>
                </a:solidFill>
                <a:highlight>
                  <a:srgbClr val="FFFFFF"/>
                </a:highlight>
                <a:latin typeface="GDS Transport"/>
              </a:rPr>
              <a:t>S</a:t>
            </a:r>
            <a:r>
              <a:rPr lang="en-GB" b="1" i="0" dirty="0">
                <a:solidFill>
                  <a:srgbClr val="0B0C0C"/>
                </a:solidFill>
                <a:effectLst/>
                <a:highlight>
                  <a:srgbClr val="FFFFFF"/>
                </a:highlight>
                <a:latin typeface="GDS Transport"/>
              </a:rPr>
              <a:t>taff’s well-being -  </a:t>
            </a:r>
            <a:r>
              <a:rPr lang="en-GB" b="0" i="0" dirty="0">
                <a:solidFill>
                  <a:srgbClr val="0B0C0C"/>
                </a:solidFill>
                <a:effectLst/>
                <a:highlight>
                  <a:srgbClr val="FFFFFF"/>
                </a:highlight>
                <a:latin typeface="GDS Transport"/>
              </a:rPr>
              <a:t>including workload</a:t>
            </a:r>
          </a:p>
          <a:p>
            <a:pPr algn="l">
              <a:buFont typeface="Arial" panose="020B0604020202020204" pitchFamily="34" charset="0"/>
              <a:buChar char="•"/>
            </a:pPr>
            <a:r>
              <a:rPr lang="en-GB" b="1" i="0" dirty="0">
                <a:solidFill>
                  <a:srgbClr val="0B0C0C"/>
                </a:solidFill>
                <a:effectLst/>
                <a:highlight>
                  <a:srgbClr val="FFFFFF"/>
                </a:highlight>
                <a:latin typeface="GDS Transport"/>
              </a:rPr>
              <a:t>Gaming and off-rolling </a:t>
            </a:r>
            <a:r>
              <a:rPr lang="en-GB" b="0" i="0" dirty="0">
                <a:solidFill>
                  <a:srgbClr val="0B0C0C"/>
                </a:solidFill>
                <a:effectLst/>
                <a:highlight>
                  <a:srgbClr val="FFFFFF"/>
                </a:highlight>
                <a:latin typeface="GDS Transport"/>
              </a:rPr>
              <a:t>– whether </a:t>
            </a:r>
            <a:r>
              <a:rPr lang="en-GB" dirty="0">
                <a:solidFill>
                  <a:srgbClr val="0B0C0C"/>
                </a:solidFill>
                <a:highlight>
                  <a:srgbClr val="FFFFFF"/>
                </a:highlight>
                <a:latin typeface="GDS Transport"/>
              </a:rPr>
              <a:t>there is </a:t>
            </a:r>
            <a:r>
              <a:rPr lang="en-GB" b="0" i="0" dirty="0">
                <a:solidFill>
                  <a:srgbClr val="0B0C0C"/>
                </a:solidFill>
                <a:effectLst/>
                <a:highlight>
                  <a:srgbClr val="FFFFFF"/>
                </a:highlight>
                <a:latin typeface="GDS Transport"/>
              </a:rPr>
              <a:t>any evidence of this. </a:t>
            </a:r>
          </a:p>
          <a:p>
            <a:pPr algn="l">
              <a:buFont typeface="Arial" panose="020B0604020202020204" pitchFamily="34" charset="0"/>
              <a:buChar char="•"/>
            </a:pPr>
            <a:r>
              <a:rPr lang="en-GB" dirty="0">
                <a:solidFill>
                  <a:srgbClr val="0B0C0C"/>
                </a:solidFill>
                <a:highlight>
                  <a:srgbClr val="FFFFFF"/>
                </a:highlight>
                <a:latin typeface="GDS Transport"/>
              </a:rPr>
              <a:t>All aspects of </a:t>
            </a:r>
            <a:r>
              <a:rPr lang="en-GB" b="1" dirty="0">
                <a:solidFill>
                  <a:srgbClr val="0B0C0C"/>
                </a:solidFill>
                <a:highlight>
                  <a:srgbClr val="FFFFFF"/>
                </a:highlight>
                <a:latin typeface="GDS Transport"/>
              </a:rPr>
              <a:t>Safeguarding </a:t>
            </a:r>
            <a:r>
              <a:rPr lang="en-GB" dirty="0">
                <a:solidFill>
                  <a:srgbClr val="0B0C0C"/>
                </a:solidFill>
                <a:highlight>
                  <a:srgbClr val="FFFFFF"/>
                </a:highlight>
                <a:latin typeface="GDS Transport"/>
              </a:rPr>
              <a:t>set out in the inspection handbook. </a:t>
            </a:r>
            <a:endParaRPr lang="en-GB" i="0" dirty="0">
              <a:solidFill>
                <a:srgbClr val="0B0C0C"/>
              </a:solidFill>
              <a:effectLst/>
              <a:highlight>
                <a:srgbClr val="FFFFFF"/>
              </a:highlight>
              <a:latin typeface="GDS Transport"/>
            </a:endParaRPr>
          </a:p>
          <a:p>
            <a:endParaRPr lang="en-GB" dirty="0"/>
          </a:p>
        </p:txBody>
      </p:sp>
    </p:spTree>
    <p:extLst>
      <p:ext uri="{BB962C8B-B14F-4D97-AF65-F5344CB8AC3E}">
        <p14:creationId xmlns:p14="http://schemas.microsoft.com/office/powerpoint/2010/main" val="155141125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03D9B-90D0-7E61-2C64-75F6B29C60BC}"/>
              </a:ext>
            </a:extLst>
          </p:cNvPr>
          <p:cNvSpPr>
            <a:spLocks noGrp="1"/>
          </p:cNvSpPr>
          <p:nvPr>
            <p:ph type="title"/>
          </p:nvPr>
        </p:nvSpPr>
        <p:spPr/>
        <p:txBody>
          <a:bodyPr>
            <a:normAutofit fontScale="90000"/>
          </a:bodyPr>
          <a:lstStyle/>
          <a:p>
            <a:r>
              <a:rPr lang="en-GB" dirty="0">
                <a:latin typeface="CIDFont+F6"/>
              </a:rPr>
              <a:t>Ungraded inspections - A move to focus areas</a:t>
            </a:r>
            <a:br>
              <a:rPr lang="en-GB" dirty="0">
                <a:latin typeface="CIDFont+F6"/>
              </a:rPr>
            </a:br>
            <a:endParaRPr lang="en-GB" dirty="0"/>
          </a:p>
        </p:txBody>
      </p:sp>
      <p:sp>
        <p:nvSpPr>
          <p:cNvPr id="3" name="Content Placeholder 2">
            <a:extLst>
              <a:ext uri="{FF2B5EF4-FFF2-40B4-BE49-F238E27FC236}">
                <a16:creationId xmlns:a16="http://schemas.microsoft.com/office/drawing/2014/main" id="{C375F327-223C-1205-723D-5AD4335CE779}"/>
              </a:ext>
            </a:extLst>
          </p:cNvPr>
          <p:cNvSpPr>
            <a:spLocks noGrp="1"/>
          </p:cNvSpPr>
          <p:nvPr>
            <p:ph idx="1"/>
          </p:nvPr>
        </p:nvSpPr>
        <p:spPr>
          <a:xfrm>
            <a:off x="677334" y="1412777"/>
            <a:ext cx="8596668" cy="4628586"/>
          </a:xfrm>
        </p:spPr>
        <p:txBody>
          <a:bodyPr>
            <a:noAutofit/>
          </a:bodyPr>
          <a:lstStyle/>
          <a:p>
            <a:r>
              <a:rPr lang="en-GB" b="0" i="0" u="none" strike="noStrike" baseline="0" dirty="0">
                <a:latin typeface="CIDFont+F2"/>
              </a:rPr>
              <a:t>Three or focus areas chosen taking into account the school’s context and priorities (success, challenges, areas for improvement from the previous inspection). </a:t>
            </a:r>
          </a:p>
          <a:p>
            <a:pPr algn="l"/>
            <a:r>
              <a:rPr lang="en-GB" b="0" i="0" u="none" strike="noStrike" baseline="0" dirty="0">
                <a:latin typeface="CIDFont+F2"/>
              </a:rPr>
              <a:t>They will stay within the scope of the EIF for ungraded inspection</a:t>
            </a:r>
            <a:r>
              <a:rPr lang="en-GB" dirty="0">
                <a:latin typeface="CIDFont+F2"/>
              </a:rPr>
              <a:t>s (QE and spotlight areas)</a:t>
            </a:r>
            <a:endParaRPr lang="en-GB" b="0" i="0" u="none" strike="noStrike" baseline="0" dirty="0">
              <a:latin typeface="CIDFont+F2"/>
            </a:endParaRPr>
          </a:p>
          <a:p>
            <a:pPr algn="l"/>
            <a:r>
              <a:rPr lang="en-GB" b="0" i="0" u="none" strike="noStrike" baseline="0" dirty="0">
                <a:latin typeface="CIDFont+F2"/>
              </a:rPr>
              <a:t>At least two focus areas </a:t>
            </a:r>
            <a:r>
              <a:rPr lang="en-GB" dirty="0">
                <a:latin typeface="CIDFont+F2"/>
              </a:rPr>
              <a:t>will</a:t>
            </a:r>
            <a:r>
              <a:rPr lang="en-GB" b="0" i="0" u="none" strike="noStrike" baseline="0" dirty="0">
                <a:latin typeface="CIDFont+F2"/>
              </a:rPr>
              <a:t> relate to the </a:t>
            </a:r>
            <a:r>
              <a:rPr lang="en-GB" b="0" i="0" u="none" strike="noStrike" baseline="0" dirty="0">
                <a:latin typeface="CIDFont+F6"/>
              </a:rPr>
              <a:t>quality </a:t>
            </a:r>
            <a:r>
              <a:rPr lang="en-GB" dirty="0">
                <a:latin typeface="CIDFont+F6"/>
              </a:rPr>
              <a:t>of education</a:t>
            </a:r>
            <a:endParaRPr lang="en-GB" b="0" i="0" u="none" strike="noStrike" baseline="0" dirty="0">
              <a:latin typeface="CIDFont+F2"/>
            </a:endParaRPr>
          </a:p>
          <a:p>
            <a:pPr algn="l"/>
            <a:r>
              <a:rPr lang="en-GB" b="0" i="0" u="none" strike="noStrike" baseline="0" dirty="0">
                <a:latin typeface="CIDFont+F2"/>
              </a:rPr>
              <a:t>Others will reflect </a:t>
            </a:r>
            <a:r>
              <a:rPr lang="en-GB" b="0" i="0" u="none" strike="noStrike" baseline="0" dirty="0">
                <a:latin typeface="CIDFont+F6"/>
              </a:rPr>
              <a:t>what leaders have been working on </a:t>
            </a:r>
            <a:r>
              <a:rPr lang="en-GB" b="0" i="0" u="none" strike="noStrike" baseline="0" dirty="0">
                <a:latin typeface="CIDFont+F2"/>
              </a:rPr>
              <a:t>related to other parts of the education inspection framework.</a:t>
            </a:r>
          </a:p>
          <a:p>
            <a:pPr algn="l"/>
            <a:r>
              <a:rPr lang="en-GB" b="0" i="0" u="none" strike="noStrike" baseline="0" dirty="0">
                <a:latin typeface="CIDFont+F2"/>
              </a:rPr>
              <a:t>They will allow inspectors to evaluate whether leaders:</a:t>
            </a:r>
          </a:p>
          <a:p>
            <a:pPr algn="l">
              <a:buFont typeface="Wingdings" panose="05000000000000000000" pitchFamily="2" charset="2"/>
              <a:buChar char="Ø"/>
            </a:pPr>
            <a:r>
              <a:rPr lang="en-GB" b="0" i="0" u="none" strike="noStrike" baseline="0" dirty="0">
                <a:latin typeface="CIDFont+F2"/>
              </a:rPr>
              <a:t>take effective action to maintain or improve performance in all areas of the school’s work</a:t>
            </a:r>
          </a:p>
          <a:p>
            <a:pPr algn="l">
              <a:buFont typeface="Wingdings" panose="05000000000000000000" pitchFamily="2" charset="2"/>
              <a:buChar char="Ø"/>
            </a:pPr>
            <a:r>
              <a:rPr lang="en-GB" b="0" i="0" u="none" strike="noStrike" baseline="0" dirty="0">
                <a:latin typeface="CIDFont+F2"/>
              </a:rPr>
              <a:t>make decisions in the best interests of pupils.</a:t>
            </a:r>
          </a:p>
          <a:p>
            <a:pPr marL="0" indent="0" algn="l">
              <a:buNone/>
            </a:pPr>
            <a:endParaRPr lang="en-GB" b="0" i="0" u="none" strike="noStrike" baseline="0" dirty="0">
              <a:latin typeface="CIDFont+F2"/>
            </a:endParaRPr>
          </a:p>
        </p:txBody>
      </p:sp>
    </p:spTree>
    <p:extLst>
      <p:ext uri="{BB962C8B-B14F-4D97-AF65-F5344CB8AC3E}">
        <p14:creationId xmlns:p14="http://schemas.microsoft.com/office/powerpoint/2010/main" val="401607920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EDFB0-1535-8C47-B525-DE38615C6BB6}"/>
              </a:ext>
            </a:extLst>
          </p:cNvPr>
          <p:cNvSpPr>
            <a:spLocks noGrp="1"/>
          </p:cNvSpPr>
          <p:nvPr>
            <p:ph type="title"/>
          </p:nvPr>
        </p:nvSpPr>
        <p:spPr/>
        <p:txBody>
          <a:bodyPr/>
          <a:lstStyle/>
          <a:p>
            <a:pPr algn="ctr"/>
            <a:r>
              <a:rPr lang="en-GB" dirty="0"/>
              <a:t>Grouping Subjects</a:t>
            </a:r>
          </a:p>
        </p:txBody>
      </p:sp>
      <p:sp>
        <p:nvSpPr>
          <p:cNvPr id="3" name="Content Placeholder 2">
            <a:extLst>
              <a:ext uri="{FF2B5EF4-FFF2-40B4-BE49-F238E27FC236}">
                <a16:creationId xmlns:a16="http://schemas.microsoft.com/office/drawing/2014/main" id="{5FFFDFF9-1066-F963-212E-0F510BB77B23}"/>
              </a:ext>
            </a:extLst>
          </p:cNvPr>
          <p:cNvSpPr>
            <a:spLocks noGrp="1"/>
          </p:cNvSpPr>
          <p:nvPr>
            <p:ph idx="1"/>
          </p:nvPr>
        </p:nvSpPr>
        <p:spPr>
          <a:xfrm>
            <a:off x="677334" y="1556793"/>
            <a:ext cx="8596668" cy="4484570"/>
          </a:xfrm>
        </p:spPr>
        <p:txBody>
          <a:bodyPr>
            <a:normAutofit fontScale="92500"/>
          </a:bodyPr>
          <a:lstStyle/>
          <a:p>
            <a:pPr marL="0" indent="0">
              <a:buNone/>
            </a:pPr>
            <a:endParaRPr lang="en-GB" dirty="0">
              <a:solidFill>
                <a:srgbClr val="FF0000"/>
              </a:solidFill>
            </a:endParaRPr>
          </a:p>
          <a:p>
            <a:pPr marL="0" indent="0">
              <a:buNone/>
            </a:pPr>
            <a:r>
              <a:rPr lang="en-GB" sz="2000" dirty="0">
                <a:solidFill>
                  <a:schemeClr val="tx1"/>
                </a:solidFill>
              </a:rPr>
              <a:t>In primary schools, inspectors will normally consider:</a:t>
            </a:r>
          </a:p>
          <a:p>
            <a:r>
              <a:rPr lang="en-GB" sz="2000" dirty="0">
                <a:solidFill>
                  <a:schemeClr val="tx1"/>
                </a:solidFill>
              </a:rPr>
              <a:t> early English and mathematics knowledge and skills </a:t>
            </a:r>
          </a:p>
          <a:p>
            <a:r>
              <a:rPr lang="en-GB" sz="2000" dirty="0">
                <a:solidFill>
                  <a:schemeClr val="tx1"/>
                </a:solidFill>
              </a:rPr>
              <a:t>a group of subjects from the </a:t>
            </a:r>
            <a:r>
              <a:rPr lang="en-GB" sz="2000" b="1" dirty="0">
                <a:solidFill>
                  <a:schemeClr val="tx1"/>
                </a:solidFill>
              </a:rPr>
              <a:t>wider </a:t>
            </a:r>
            <a:r>
              <a:rPr lang="en-GB" sz="2000" dirty="0">
                <a:solidFill>
                  <a:schemeClr val="tx1"/>
                </a:solidFill>
              </a:rPr>
              <a:t>curriculum (based on strengths, areas for development and what best to look).</a:t>
            </a:r>
          </a:p>
          <a:p>
            <a:endParaRPr lang="en-GB" sz="2000" dirty="0">
              <a:solidFill>
                <a:schemeClr val="tx1"/>
              </a:solidFill>
            </a:endParaRPr>
          </a:p>
          <a:p>
            <a:pPr marL="0" indent="0">
              <a:buNone/>
            </a:pPr>
            <a:r>
              <a:rPr lang="en-GB" sz="2000" dirty="0">
                <a:solidFill>
                  <a:schemeClr val="tx1"/>
                </a:solidFill>
              </a:rPr>
              <a:t>In secondary schools, groups of subjects may include, but are not limited to: </a:t>
            </a:r>
          </a:p>
          <a:p>
            <a:pPr marL="0" indent="0">
              <a:buNone/>
            </a:pPr>
            <a:r>
              <a:rPr lang="en-GB" sz="2000" dirty="0">
                <a:solidFill>
                  <a:schemeClr val="tx1"/>
                </a:solidFill>
              </a:rPr>
              <a:t>* recognised subject groupings (such as the arts or the humanities) </a:t>
            </a:r>
          </a:p>
          <a:p>
            <a:pPr marL="0" indent="0">
              <a:buNone/>
            </a:pPr>
            <a:r>
              <a:rPr lang="en-GB" sz="2000" dirty="0">
                <a:solidFill>
                  <a:schemeClr val="tx1"/>
                </a:solidFill>
              </a:rPr>
              <a:t>* early English (including reading) and mathematics knowledge and skills (regardless of age) may be a focus</a:t>
            </a:r>
          </a:p>
          <a:p>
            <a:pPr marL="0" indent="0">
              <a:buNone/>
            </a:pPr>
            <a:r>
              <a:rPr lang="en-GB" sz="2000" dirty="0">
                <a:solidFill>
                  <a:schemeClr val="tx1"/>
                </a:solidFill>
              </a:rPr>
              <a:t>* any other selection of subjects that are relevant given the school’s context </a:t>
            </a:r>
          </a:p>
          <a:p>
            <a:endParaRPr lang="en-GB" sz="2000" dirty="0">
              <a:solidFill>
                <a:schemeClr val="tx1"/>
              </a:solidFill>
            </a:endParaRPr>
          </a:p>
          <a:p>
            <a:pPr marL="0" indent="0">
              <a:buNone/>
            </a:pPr>
            <a:endParaRPr lang="en-GB" dirty="0">
              <a:solidFill>
                <a:srgbClr val="FF0000"/>
              </a:solidFill>
            </a:endParaRP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91982689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955AE-2C16-D11E-A3B7-F6FE25ADEC45}"/>
              </a:ext>
            </a:extLst>
          </p:cNvPr>
          <p:cNvSpPr>
            <a:spLocks noGrp="1"/>
          </p:cNvSpPr>
          <p:nvPr>
            <p:ph type="title"/>
          </p:nvPr>
        </p:nvSpPr>
        <p:spPr>
          <a:xfrm>
            <a:off x="677334" y="85469"/>
            <a:ext cx="8596668" cy="731168"/>
          </a:xfrm>
        </p:spPr>
        <p:txBody>
          <a:bodyPr>
            <a:normAutofit fontScale="90000"/>
          </a:bodyPr>
          <a:lstStyle/>
          <a:p>
            <a:pPr algn="ctr"/>
            <a:r>
              <a:rPr lang="en-GB" dirty="0"/>
              <a:t>Ungraded Inspections </a:t>
            </a:r>
            <a:br>
              <a:rPr lang="en-GB" dirty="0"/>
            </a:br>
            <a:r>
              <a:rPr lang="en-GB" dirty="0"/>
              <a:t>Focus Areas Example - Primary School  </a:t>
            </a:r>
          </a:p>
        </p:txBody>
      </p:sp>
      <p:sp>
        <p:nvSpPr>
          <p:cNvPr id="3" name="Content Placeholder 2">
            <a:extLst>
              <a:ext uri="{FF2B5EF4-FFF2-40B4-BE49-F238E27FC236}">
                <a16:creationId xmlns:a16="http://schemas.microsoft.com/office/drawing/2014/main" id="{D5E500CE-2CB9-AF74-A9BD-05D0D07C2ADC}"/>
              </a:ext>
            </a:extLst>
          </p:cNvPr>
          <p:cNvSpPr>
            <a:spLocks noGrp="1"/>
          </p:cNvSpPr>
          <p:nvPr>
            <p:ph idx="1"/>
          </p:nvPr>
        </p:nvSpPr>
        <p:spPr>
          <a:xfrm>
            <a:off x="677334" y="1412777"/>
            <a:ext cx="8596668" cy="4628586"/>
          </a:xfrm>
        </p:spPr>
        <p:txBody>
          <a:bodyPr>
            <a:normAutofit fontScale="92500" lnSpcReduction="10000"/>
          </a:bodyPr>
          <a:lstStyle/>
          <a:p>
            <a:pPr algn="l"/>
            <a:r>
              <a:rPr lang="en-GB" dirty="0">
                <a:solidFill>
                  <a:schemeClr val="tx2"/>
                </a:solidFill>
              </a:rPr>
              <a:t>1. </a:t>
            </a:r>
            <a:r>
              <a:rPr lang="en-GB" b="1" dirty="0">
                <a:solidFill>
                  <a:schemeClr val="tx2"/>
                </a:solidFill>
              </a:rPr>
              <a:t>The impact of leaders’ work to improve the quality of education in art, music and MFL with a focus on the impact for pupils with SEND</a:t>
            </a:r>
            <a:r>
              <a:rPr lang="en-GB" dirty="0">
                <a:solidFill>
                  <a:schemeClr val="tx2"/>
                </a:solidFill>
              </a:rPr>
              <a:t>. Rationale: An AFI from the previous inspection when transition arrangements were used. Leaders indicate art/music are strong and MFL is following the same route of improvement. Provision for pupils with SEND appears less well developed. </a:t>
            </a:r>
          </a:p>
          <a:p>
            <a:pPr algn="l"/>
            <a:r>
              <a:rPr lang="en-GB" dirty="0">
                <a:solidFill>
                  <a:schemeClr val="tx2"/>
                </a:solidFill>
              </a:rPr>
              <a:t>2. </a:t>
            </a:r>
            <a:r>
              <a:rPr lang="en-GB" b="1" dirty="0">
                <a:solidFill>
                  <a:schemeClr val="tx2"/>
                </a:solidFill>
              </a:rPr>
              <a:t>The impact of leaders’ work in early English and mathematics. </a:t>
            </a:r>
            <a:r>
              <a:rPr lang="en-GB" dirty="0">
                <a:solidFill>
                  <a:schemeClr val="tx2"/>
                </a:solidFill>
              </a:rPr>
              <a:t>Rationale: Are pupils building on seemingly strong phonics provision and learning to read? Also, emphasis on maths. Start with look at EYFS and explore wider impact on KS1 and narrow to maths in KS2. </a:t>
            </a:r>
          </a:p>
          <a:p>
            <a:pPr algn="l"/>
            <a:r>
              <a:rPr lang="en-GB" dirty="0">
                <a:solidFill>
                  <a:schemeClr val="tx2"/>
                </a:solidFill>
              </a:rPr>
              <a:t>3. </a:t>
            </a:r>
            <a:r>
              <a:rPr lang="en-GB" b="1" dirty="0">
                <a:solidFill>
                  <a:schemeClr val="tx2"/>
                </a:solidFill>
              </a:rPr>
              <a:t>How effectively are leaders addressing identified concerns about the behaviour of a small number of pupils?</a:t>
            </a:r>
            <a:r>
              <a:rPr lang="en-GB" dirty="0">
                <a:solidFill>
                  <a:schemeClr val="tx2"/>
                </a:solidFill>
              </a:rPr>
              <a:t> Rationale: AFI from the previous inspection. Leaders explain that this remains a priority. Possible link to provision for pupils with SEND.</a:t>
            </a:r>
          </a:p>
          <a:p>
            <a:pPr algn="l"/>
            <a:r>
              <a:rPr lang="en-GB" dirty="0">
                <a:solidFill>
                  <a:schemeClr val="tx2"/>
                </a:solidFill>
              </a:rPr>
              <a:t>4. </a:t>
            </a:r>
            <a:r>
              <a:rPr lang="en-GB" b="1" dirty="0">
                <a:solidFill>
                  <a:schemeClr val="tx2"/>
                </a:solidFill>
              </a:rPr>
              <a:t>The impact of leaders’ work to develop a culture of respect, with a focus on the taught PSHE curriculum including that for pupils with SEND. </a:t>
            </a:r>
            <a:r>
              <a:rPr lang="en-GB" dirty="0">
                <a:solidFill>
                  <a:schemeClr val="tx2"/>
                </a:solidFill>
              </a:rPr>
              <a:t>Rationale: Leaders cite successes in this area – supporting a change in the culture in the school for most pupils.</a:t>
            </a:r>
            <a:endParaRPr lang="en-GB" sz="1800" b="0" i="0" u="none" strike="noStrike" baseline="0" dirty="0">
              <a:solidFill>
                <a:schemeClr val="tx2"/>
              </a:solidFill>
              <a:latin typeface="CIDFont+F2"/>
            </a:endParaRPr>
          </a:p>
        </p:txBody>
      </p:sp>
    </p:spTree>
    <p:extLst>
      <p:ext uri="{BB962C8B-B14F-4D97-AF65-F5344CB8AC3E}">
        <p14:creationId xmlns:p14="http://schemas.microsoft.com/office/powerpoint/2010/main" val="17201465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6A2D-399F-F7DB-7809-2E9FD71C8711}"/>
              </a:ext>
            </a:extLst>
          </p:cNvPr>
          <p:cNvSpPr>
            <a:spLocks noGrp="1"/>
          </p:cNvSpPr>
          <p:nvPr>
            <p:ph type="title"/>
          </p:nvPr>
        </p:nvSpPr>
        <p:spPr/>
        <p:txBody>
          <a:bodyPr>
            <a:normAutofit/>
          </a:bodyPr>
          <a:lstStyle/>
          <a:p>
            <a:pPr algn="ctr"/>
            <a:r>
              <a:rPr lang="en-GB" dirty="0"/>
              <a:t>Ungraded Inspections </a:t>
            </a:r>
            <a:br>
              <a:rPr lang="en-GB" dirty="0"/>
            </a:br>
            <a:r>
              <a:rPr lang="en-GB" dirty="0"/>
              <a:t>Focus Areas Example - Secondary School </a:t>
            </a:r>
          </a:p>
        </p:txBody>
      </p:sp>
      <p:sp>
        <p:nvSpPr>
          <p:cNvPr id="3" name="Content Placeholder 2">
            <a:extLst>
              <a:ext uri="{FF2B5EF4-FFF2-40B4-BE49-F238E27FC236}">
                <a16:creationId xmlns:a16="http://schemas.microsoft.com/office/drawing/2014/main" id="{0198735E-A99B-B097-E191-A0F7A3541C0B}"/>
              </a:ext>
            </a:extLst>
          </p:cNvPr>
          <p:cNvSpPr>
            <a:spLocks noGrp="1"/>
          </p:cNvSpPr>
          <p:nvPr>
            <p:ph idx="1"/>
          </p:nvPr>
        </p:nvSpPr>
        <p:spPr/>
        <p:txBody>
          <a:bodyPr>
            <a:normAutofit fontScale="92500" lnSpcReduction="20000"/>
          </a:bodyPr>
          <a:lstStyle/>
          <a:p>
            <a:r>
              <a:rPr lang="en-GB" dirty="0">
                <a:solidFill>
                  <a:schemeClr val="accent1"/>
                </a:solidFill>
              </a:rPr>
              <a:t>1.</a:t>
            </a:r>
            <a:r>
              <a:rPr lang="en-GB" b="1" dirty="0">
                <a:solidFill>
                  <a:schemeClr val="accent1"/>
                </a:solidFill>
              </a:rPr>
              <a:t>The quality of education in science, English, geography and history, including the impact of leaders’ work to address weaknesses in adaptive teaching pedagogy at key stage 3 (SEND). </a:t>
            </a:r>
            <a:r>
              <a:rPr lang="en-GB" dirty="0">
                <a:solidFill>
                  <a:schemeClr val="accent1"/>
                </a:solidFill>
              </a:rPr>
              <a:t>Rationale: IDSR showed science weaker compared to others while hums a strength, + conversation showed leaders have worked on SEND and adaptive teaching in particular.</a:t>
            </a:r>
          </a:p>
          <a:p>
            <a:r>
              <a:rPr lang="en-GB" dirty="0">
                <a:solidFill>
                  <a:schemeClr val="accent1"/>
                </a:solidFill>
              </a:rPr>
              <a:t>2. </a:t>
            </a:r>
            <a:r>
              <a:rPr lang="en-GB" b="1" dirty="0">
                <a:solidFill>
                  <a:schemeClr val="accent1"/>
                </a:solidFill>
              </a:rPr>
              <a:t>The impact of the curriculum in vocational subjects, including the impact of leaders’ work to ensure they meet the needs of vulnerable pupils. </a:t>
            </a:r>
            <a:r>
              <a:rPr lang="en-GB" dirty="0">
                <a:solidFill>
                  <a:schemeClr val="accent1"/>
                </a:solidFill>
              </a:rPr>
              <a:t>Rationale: IDSR/AB and conversation shows high take up. Part of leaders’ approach to make the curriculum meet pupils’ needs and aspirations.</a:t>
            </a:r>
          </a:p>
          <a:p>
            <a:r>
              <a:rPr lang="en-GB" dirty="0">
                <a:solidFill>
                  <a:schemeClr val="accent1"/>
                </a:solidFill>
              </a:rPr>
              <a:t> 3. </a:t>
            </a:r>
            <a:r>
              <a:rPr lang="en-GB" b="1" dirty="0">
                <a:solidFill>
                  <a:schemeClr val="accent1"/>
                </a:solidFill>
              </a:rPr>
              <a:t>The impact of leaders’ work to improve the quality of careers education, including for pupils with SEND. </a:t>
            </a:r>
            <a:r>
              <a:rPr lang="en-GB" dirty="0">
                <a:solidFill>
                  <a:schemeClr val="accent1"/>
                </a:solidFill>
              </a:rPr>
              <a:t>Rationale: PIR, context, conversation all showed this needed to improve from where it was, to raise sustained destinations. </a:t>
            </a:r>
          </a:p>
          <a:p>
            <a:r>
              <a:rPr lang="en-GB" dirty="0">
                <a:solidFill>
                  <a:schemeClr val="accent1"/>
                </a:solidFill>
              </a:rPr>
              <a:t>4. </a:t>
            </a:r>
            <a:r>
              <a:rPr lang="en-GB" b="1" dirty="0">
                <a:solidFill>
                  <a:schemeClr val="accent1"/>
                </a:solidFill>
              </a:rPr>
              <a:t>The effectiveness of leaders’ actions in improving pupils’ behaviour. </a:t>
            </a:r>
            <a:r>
              <a:rPr lang="en-GB" dirty="0">
                <a:solidFill>
                  <a:schemeClr val="accent1"/>
                </a:solidFill>
              </a:rPr>
              <a:t>Rationale. Was an area for improvement from PIR + leaders have focused on this post pandemic.</a:t>
            </a:r>
          </a:p>
        </p:txBody>
      </p:sp>
    </p:spTree>
    <p:extLst>
      <p:ext uri="{BB962C8B-B14F-4D97-AF65-F5344CB8AC3E}">
        <p14:creationId xmlns:p14="http://schemas.microsoft.com/office/powerpoint/2010/main" val="294573568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D2D43-1625-DB84-4975-6B5F7F45115F}"/>
              </a:ext>
            </a:extLst>
          </p:cNvPr>
          <p:cNvSpPr>
            <a:spLocks noGrp="1"/>
          </p:cNvSpPr>
          <p:nvPr>
            <p:ph type="title"/>
          </p:nvPr>
        </p:nvSpPr>
        <p:spPr>
          <a:xfrm>
            <a:off x="685312" y="260648"/>
            <a:ext cx="8596668" cy="1152129"/>
          </a:xfrm>
        </p:spPr>
        <p:txBody>
          <a:bodyPr>
            <a:normAutofit fontScale="90000"/>
          </a:bodyPr>
          <a:lstStyle/>
          <a:p>
            <a:pPr algn="ctr"/>
            <a:r>
              <a:rPr lang="en-GB" dirty="0"/>
              <a:t>Ungraded Inspections </a:t>
            </a:r>
            <a:br>
              <a:rPr lang="en-GB" dirty="0"/>
            </a:br>
            <a:r>
              <a:rPr lang="en-GB" dirty="0"/>
              <a:t>Focus Areas Example  - Special School  </a:t>
            </a:r>
          </a:p>
        </p:txBody>
      </p:sp>
      <p:sp>
        <p:nvSpPr>
          <p:cNvPr id="3" name="Content Placeholder 2">
            <a:extLst>
              <a:ext uri="{FF2B5EF4-FFF2-40B4-BE49-F238E27FC236}">
                <a16:creationId xmlns:a16="http://schemas.microsoft.com/office/drawing/2014/main" id="{AE5D8742-2EE6-82CA-E847-D2CE314629DE}"/>
              </a:ext>
            </a:extLst>
          </p:cNvPr>
          <p:cNvSpPr>
            <a:spLocks noGrp="1"/>
          </p:cNvSpPr>
          <p:nvPr>
            <p:ph idx="1"/>
          </p:nvPr>
        </p:nvSpPr>
        <p:spPr>
          <a:xfrm>
            <a:off x="677334" y="1412777"/>
            <a:ext cx="8596668" cy="4628586"/>
          </a:xfrm>
        </p:spPr>
        <p:txBody>
          <a:bodyPr>
            <a:normAutofit/>
          </a:bodyPr>
          <a:lstStyle/>
          <a:p>
            <a:pPr marL="0" indent="0" algn="l">
              <a:buNone/>
            </a:pPr>
            <a:r>
              <a:rPr lang="en-GB" sz="1500" b="1" dirty="0">
                <a:solidFill>
                  <a:schemeClr val="accent1"/>
                </a:solidFill>
              </a:rPr>
              <a:t>A)The school’s work to develop strong communication and language</a:t>
            </a:r>
            <a:r>
              <a:rPr lang="en-GB" sz="1500" dirty="0">
                <a:solidFill>
                  <a:schemeClr val="accent1"/>
                </a:solidFill>
              </a:rPr>
              <a:t>. Rationale: Leaders emphasise this is a strength and one of increasing importance due to changing needs of pupils – particular focus communication. The school does not teach a traditional ‘subject’ curriculum so we will visit ‘communication and language’ lessons as well as the subjects in the creative curriculum (art, music and drama) where this is promoted strongly. That way we will see the breadth of the school’s work for the various needs pupils have. </a:t>
            </a:r>
          </a:p>
          <a:p>
            <a:pPr marL="0" indent="0" algn="l">
              <a:buNone/>
            </a:pPr>
            <a:r>
              <a:rPr lang="en-GB" sz="1500" dirty="0">
                <a:solidFill>
                  <a:schemeClr val="accent1"/>
                </a:solidFill>
              </a:rPr>
              <a:t>B) </a:t>
            </a:r>
            <a:r>
              <a:rPr lang="en-GB" sz="1500" b="1" dirty="0">
                <a:solidFill>
                  <a:schemeClr val="accent1"/>
                </a:solidFill>
              </a:rPr>
              <a:t>The impact of the early years and KS1 curriculum provision for pupils with complex needs. </a:t>
            </a:r>
            <a:r>
              <a:rPr lang="en-GB" sz="1500" dirty="0">
                <a:solidFill>
                  <a:schemeClr val="accent1"/>
                </a:solidFill>
              </a:rPr>
              <a:t>Rationale: Evidence of growing school which is providing education for wider range of needs. How effectively have leaders adapted the curriculum and how it is taught, to help children learn the foundations for later learning. Are staff trained to deliver specialist approaches for these pupils?</a:t>
            </a:r>
          </a:p>
          <a:p>
            <a:pPr marL="0" indent="0" algn="l">
              <a:buNone/>
            </a:pPr>
            <a:r>
              <a:rPr lang="en-GB" sz="1500" dirty="0">
                <a:solidFill>
                  <a:schemeClr val="accent1"/>
                </a:solidFill>
              </a:rPr>
              <a:t>C) </a:t>
            </a:r>
            <a:r>
              <a:rPr lang="en-GB" sz="1500" b="1" dirty="0">
                <a:solidFill>
                  <a:schemeClr val="accent1"/>
                </a:solidFill>
              </a:rPr>
              <a:t>The impact of the school’s work to improve pupils’ attendance. </a:t>
            </a:r>
            <a:r>
              <a:rPr lang="en-GB" sz="1500" dirty="0">
                <a:solidFill>
                  <a:schemeClr val="accent1"/>
                </a:solidFill>
              </a:rPr>
              <a:t>Rationale: Attendance is much improved – was AFI at PIR. Leaders say this has been a focus. They note a small number of PA – all with complex needs. </a:t>
            </a:r>
          </a:p>
          <a:p>
            <a:pPr marL="0" indent="0" algn="l">
              <a:buNone/>
            </a:pPr>
            <a:r>
              <a:rPr lang="en-GB" sz="1500" dirty="0">
                <a:solidFill>
                  <a:schemeClr val="accent1"/>
                </a:solidFill>
              </a:rPr>
              <a:t>D) </a:t>
            </a:r>
            <a:r>
              <a:rPr lang="en-GB" sz="1500" b="1" dirty="0">
                <a:solidFill>
                  <a:schemeClr val="accent1"/>
                </a:solidFill>
              </a:rPr>
              <a:t>The school’s work to develop pupils’ character and ability to make informed, independent choices, including how the school achieves this through staff training and the use of therapists. </a:t>
            </a:r>
            <a:r>
              <a:rPr lang="en-GB" sz="1500" dirty="0">
                <a:solidFill>
                  <a:schemeClr val="accent1"/>
                </a:solidFill>
              </a:rPr>
              <a:t>Rationale: PSHE and life skills focuses on this and will enable us to see how provision aligns to pupils’ personalised needs in line with their EHCP personal outcomes. Staff turnover means that training to meet pupils’ needs is a constant priority.</a:t>
            </a:r>
          </a:p>
        </p:txBody>
      </p:sp>
    </p:spTree>
    <p:extLst>
      <p:ext uri="{BB962C8B-B14F-4D97-AF65-F5344CB8AC3E}">
        <p14:creationId xmlns:p14="http://schemas.microsoft.com/office/powerpoint/2010/main" val="39969075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022F8-3D0D-1DA9-A018-AB6613DB0267}"/>
              </a:ext>
            </a:extLst>
          </p:cNvPr>
          <p:cNvSpPr>
            <a:spLocks noGrp="1"/>
          </p:cNvSpPr>
          <p:nvPr>
            <p:ph type="title"/>
          </p:nvPr>
        </p:nvSpPr>
        <p:spPr>
          <a:xfrm>
            <a:off x="677334" y="156238"/>
            <a:ext cx="8596668" cy="1320800"/>
          </a:xfrm>
        </p:spPr>
        <p:txBody>
          <a:bodyPr/>
          <a:lstStyle/>
          <a:p>
            <a:r>
              <a:rPr lang="en-GB" dirty="0"/>
              <a:t>Possible outcomes for an ungraded inspection</a:t>
            </a:r>
          </a:p>
        </p:txBody>
      </p:sp>
      <p:sp>
        <p:nvSpPr>
          <p:cNvPr id="3" name="Content Placeholder 2">
            <a:extLst>
              <a:ext uri="{FF2B5EF4-FFF2-40B4-BE49-F238E27FC236}">
                <a16:creationId xmlns:a16="http://schemas.microsoft.com/office/drawing/2014/main" id="{11BA0C7C-E85D-293F-8ACB-998AACDD4050}"/>
              </a:ext>
            </a:extLst>
          </p:cNvPr>
          <p:cNvSpPr>
            <a:spLocks noGrp="1"/>
          </p:cNvSpPr>
          <p:nvPr>
            <p:ph idx="1"/>
          </p:nvPr>
        </p:nvSpPr>
        <p:spPr>
          <a:xfrm>
            <a:off x="677334" y="1340768"/>
            <a:ext cx="8596668" cy="5184575"/>
          </a:xfrm>
        </p:spPr>
        <p:txBody>
          <a:bodyPr>
            <a:normAutofit fontScale="85000" lnSpcReduction="10000"/>
          </a:bodyPr>
          <a:lstStyle/>
          <a:p>
            <a:pPr algn="l">
              <a:buFont typeface="Wingdings" panose="05000000000000000000" pitchFamily="2" charset="2"/>
              <a:buChar char="Ø"/>
            </a:pPr>
            <a:r>
              <a:rPr lang="en-GB" b="1" i="0" dirty="0">
                <a:solidFill>
                  <a:srgbClr val="0B0C0C"/>
                </a:solidFill>
                <a:effectLst/>
                <a:highlight>
                  <a:srgbClr val="FFFFFF"/>
                </a:highlight>
                <a:latin typeface="GDS Transport"/>
              </a:rPr>
              <a:t>Outcome 1 </a:t>
            </a:r>
            <a:r>
              <a:rPr lang="en-GB" b="0" i="0" dirty="0">
                <a:solidFill>
                  <a:srgbClr val="0B0C0C"/>
                </a:solidFill>
                <a:effectLst/>
                <a:highlight>
                  <a:srgbClr val="FFFFFF"/>
                </a:highlight>
                <a:latin typeface="GDS Transport"/>
              </a:rPr>
              <a:t>– the school has taken effective action to maintain the standards identified at the previous inspection. This will mean either:</a:t>
            </a:r>
          </a:p>
          <a:p>
            <a:pPr lvl="1" algn="l">
              <a:buFont typeface="Arial" panose="020B0604020202020204" pitchFamily="34" charset="0"/>
              <a:buChar char="•"/>
            </a:pPr>
            <a:r>
              <a:rPr lang="en-GB" sz="1800" b="0" i="0" dirty="0">
                <a:solidFill>
                  <a:srgbClr val="0B0C0C"/>
                </a:solidFill>
                <a:effectLst/>
                <a:highlight>
                  <a:srgbClr val="FFFFFF"/>
                </a:highlight>
                <a:latin typeface="GDS Transport"/>
              </a:rPr>
              <a:t>there is no evidence that any key or provision judgement would be lower if a graded inspection took place</a:t>
            </a:r>
          </a:p>
          <a:p>
            <a:pPr lvl="1" algn="l">
              <a:buFont typeface="Arial" panose="020B0604020202020204" pitchFamily="34" charset="0"/>
              <a:buChar char="•"/>
            </a:pPr>
            <a:r>
              <a:rPr lang="en-GB" sz="1800" b="0" i="0" dirty="0">
                <a:solidFill>
                  <a:srgbClr val="0B0C0C"/>
                </a:solidFill>
                <a:effectLst/>
                <a:highlight>
                  <a:srgbClr val="FFFFFF"/>
                </a:highlight>
                <a:latin typeface="GDS Transport"/>
              </a:rPr>
              <a:t>there is evidence that one or more key or provision judgements may be lower if a graded inspection took place, but it would still be good</a:t>
            </a:r>
          </a:p>
          <a:p>
            <a:pPr algn="l">
              <a:buFont typeface="Wingdings" panose="05000000000000000000" pitchFamily="2" charset="2"/>
              <a:buChar char="Ø"/>
            </a:pPr>
            <a:r>
              <a:rPr lang="en-GB" b="1" i="0" dirty="0">
                <a:solidFill>
                  <a:srgbClr val="0B0C0C"/>
                </a:solidFill>
                <a:effectLst/>
                <a:highlight>
                  <a:srgbClr val="FFFFFF"/>
                </a:highlight>
                <a:latin typeface="GDS Transport"/>
              </a:rPr>
              <a:t>Outcome 2 </a:t>
            </a:r>
            <a:r>
              <a:rPr lang="en-GB" b="0" i="0" dirty="0">
                <a:solidFill>
                  <a:srgbClr val="0B0C0C"/>
                </a:solidFill>
                <a:effectLst/>
                <a:highlight>
                  <a:srgbClr val="FFFFFF"/>
                </a:highlight>
                <a:latin typeface="GDS Transport"/>
              </a:rPr>
              <a:t>– the school’s work may have improved significantly across all areas since the previous inspection. This will mean, if a graded inspection took place:</a:t>
            </a:r>
          </a:p>
          <a:p>
            <a:pPr lvl="1" algn="l">
              <a:buFont typeface="Arial" panose="020B0604020202020204" pitchFamily="34" charset="0"/>
              <a:buChar char="•"/>
            </a:pPr>
            <a:r>
              <a:rPr lang="en-GB" sz="1800" b="0" i="0" dirty="0">
                <a:solidFill>
                  <a:srgbClr val="0B0C0C"/>
                </a:solidFill>
                <a:effectLst/>
                <a:highlight>
                  <a:srgbClr val="FFFFFF"/>
                </a:highlight>
                <a:latin typeface="GDS Transport"/>
              </a:rPr>
              <a:t>at least one key or provision judgement would be higher</a:t>
            </a:r>
          </a:p>
          <a:p>
            <a:pPr lvl="1" algn="l">
              <a:buFont typeface="Arial" panose="020B0604020202020204" pitchFamily="34" charset="0"/>
              <a:buChar char="•"/>
            </a:pPr>
            <a:r>
              <a:rPr lang="en-GB" sz="1800" b="0" i="0" dirty="0">
                <a:solidFill>
                  <a:srgbClr val="0B0C0C"/>
                </a:solidFill>
                <a:effectLst/>
                <a:highlight>
                  <a:srgbClr val="FFFFFF"/>
                </a:highlight>
                <a:latin typeface="GDS Transport"/>
              </a:rPr>
              <a:t>none would be lower</a:t>
            </a:r>
          </a:p>
          <a:p>
            <a:pPr lvl="1" algn="l">
              <a:buFont typeface="Arial" panose="020B0604020202020204" pitchFamily="34" charset="0"/>
              <a:buChar char="•"/>
            </a:pPr>
            <a:r>
              <a:rPr lang="en-GB" sz="1800" b="0" i="0" dirty="0">
                <a:solidFill>
                  <a:srgbClr val="0B0C0C"/>
                </a:solidFill>
                <a:effectLst/>
                <a:highlight>
                  <a:srgbClr val="FFFFFF"/>
                </a:highlight>
                <a:latin typeface="GDS Transport"/>
              </a:rPr>
              <a:t>all would be outstanding</a:t>
            </a:r>
          </a:p>
          <a:p>
            <a:pPr algn="l">
              <a:buFont typeface="Wingdings" panose="05000000000000000000" pitchFamily="2" charset="2"/>
              <a:buChar char="Ø"/>
            </a:pPr>
            <a:r>
              <a:rPr lang="en-GB" b="1" i="0" dirty="0">
                <a:solidFill>
                  <a:srgbClr val="0B0C0C"/>
                </a:solidFill>
                <a:effectLst/>
                <a:highlight>
                  <a:srgbClr val="FFFFFF"/>
                </a:highlight>
                <a:latin typeface="GDS Transport"/>
              </a:rPr>
              <a:t>Outcome 3 </a:t>
            </a:r>
            <a:r>
              <a:rPr lang="en-GB" b="0" i="0" dirty="0">
                <a:solidFill>
                  <a:srgbClr val="0B0C0C"/>
                </a:solidFill>
                <a:effectLst/>
                <a:highlight>
                  <a:srgbClr val="FFFFFF"/>
                </a:highlight>
                <a:latin typeface="GDS Transport"/>
              </a:rPr>
              <a:t>–the school’s work may not be as strong as at the time of the previous inspection. This will mean:</a:t>
            </a:r>
          </a:p>
          <a:p>
            <a:pPr lvl="1" algn="l">
              <a:buFont typeface="Arial" panose="020B0604020202020204" pitchFamily="34" charset="0"/>
              <a:buChar char="•"/>
            </a:pPr>
            <a:r>
              <a:rPr lang="en-GB" sz="1800" b="0" i="0" dirty="0">
                <a:solidFill>
                  <a:srgbClr val="0B0C0C"/>
                </a:solidFill>
                <a:effectLst/>
                <a:highlight>
                  <a:srgbClr val="FFFFFF"/>
                </a:highlight>
                <a:latin typeface="GDS Transport"/>
              </a:rPr>
              <a:t>at least one key or provision judgement would be lower if a graded inspection took place</a:t>
            </a:r>
          </a:p>
          <a:p>
            <a:pPr lvl="1" algn="l">
              <a:buFont typeface="Arial" panose="020B0604020202020204" pitchFamily="34" charset="0"/>
              <a:buChar char="•"/>
            </a:pPr>
            <a:r>
              <a:rPr lang="en-GB" sz="1800" b="0" i="0" dirty="0">
                <a:solidFill>
                  <a:srgbClr val="0B0C0C"/>
                </a:solidFill>
                <a:effectLst/>
                <a:highlight>
                  <a:srgbClr val="FFFFFF"/>
                </a:highlight>
                <a:latin typeface="GDS Transport"/>
              </a:rPr>
              <a:t>that judgement would now be requires improvement or inadequate</a:t>
            </a:r>
          </a:p>
          <a:p>
            <a:pPr algn="l">
              <a:buFont typeface="Wingdings" panose="05000000000000000000" pitchFamily="2" charset="2"/>
              <a:buChar char="Ø"/>
            </a:pPr>
            <a:r>
              <a:rPr lang="en-GB" b="1" i="0" dirty="0">
                <a:solidFill>
                  <a:srgbClr val="0B0C0C"/>
                </a:solidFill>
                <a:effectLst/>
                <a:highlight>
                  <a:srgbClr val="FFFFFF"/>
                </a:highlight>
                <a:latin typeface="GDS Transport"/>
              </a:rPr>
              <a:t>Outcome 4 </a:t>
            </a:r>
            <a:r>
              <a:rPr lang="en-GB" b="0" i="0" dirty="0">
                <a:solidFill>
                  <a:srgbClr val="0B0C0C"/>
                </a:solidFill>
                <a:effectLst/>
                <a:highlight>
                  <a:srgbClr val="FFFFFF"/>
                </a:highlight>
                <a:latin typeface="GDS Transport"/>
              </a:rPr>
              <a:t>– the school may now be inadequate in one or more of the key judgements under a graded inspection. The ungraded inspection will usually be deemed to be a graded inspection within 48 hours.</a:t>
            </a:r>
          </a:p>
          <a:p>
            <a:endParaRPr lang="en-GB" dirty="0"/>
          </a:p>
        </p:txBody>
      </p:sp>
    </p:spTree>
    <p:extLst>
      <p:ext uri="{BB962C8B-B14F-4D97-AF65-F5344CB8AC3E}">
        <p14:creationId xmlns:p14="http://schemas.microsoft.com/office/powerpoint/2010/main" val="359541776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6DBFD8-2BBB-6971-6BAC-717E91DA59C1}"/>
              </a:ext>
            </a:extLst>
          </p:cNvPr>
          <p:cNvSpPr>
            <a:spLocks noGrp="1"/>
          </p:cNvSpPr>
          <p:nvPr>
            <p:ph type="title"/>
          </p:nvPr>
        </p:nvSpPr>
        <p:spPr>
          <a:xfrm>
            <a:off x="653349" y="1268760"/>
            <a:ext cx="8596668" cy="1826581"/>
          </a:xfrm>
        </p:spPr>
        <p:txBody>
          <a:bodyPr/>
          <a:lstStyle/>
          <a:p>
            <a:pPr algn="ctr"/>
            <a:r>
              <a:rPr lang="en-GB" dirty="0"/>
              <a:t>BUILDING STRONG FOUNDATIONS</a:t>
            </a:r>
          </a:p>
        </p:txBody>
      </p:sp>
      <p:sp>
        <p:nvSpPr>
          <p:cNvPr id="5" name="Text Placeholder 4">
            <a:extLst>
              <a:ext uri="{FF2B5EF4-FFF2-40B4-BE49-F238E27FC236}">
                <a16:creationId xmlns:a16="http://schemas.microsoft.com/office/drawing/2014/main" id="{68C7C3A0-950B-52A1-E794-367F694932CE}"/>
              </a:ext>
            </a:extLst>
          </p:cNvPr>
          <p:cNvSpPr>
            <a:spLocks noGrp="1"/>
          </p:cNvSpPr>
          <p:nvPr>
            <p:ph type="body" idx="1"/>
          </p:nvPr>
        </p:nvSpPr>
        <p:spPr>
          <a:xfrm>
            <a:off x="551384" y="3573016"/>
            <a:ext cx="8596668" cy="860400"/>
          </a:xfrm>
        </p:spPr>
        <p:txBody>
          <a:bodyPr>
            <a:normAutofit/>
          </a:bodyPr>
          <a:lstStyle/>
          <a:p>
            <a:pPr algn="ctr"/>
            <a:r>
              <a:rPr lang="en-GB" sz="3200" dirty="0"/>
              <a:t>Ensuring the basics are in place for all pupils</a:t>
            </a:r>
          </a:p>
        </p:txBody>
      </p:sp>
    </p:spTree>
    <p:extLst>
      <p:ext uri="{BB962C8B-B14F-4D97-AF65-F5344CB8AC3E}">
        <p14:creationId xmlns:p14="http://schemas.microsoft.com/office/powerpoint/2010/main" val="307417084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52E16-BE17-1AD0-D71B-FAC0854B0FA1}"/>
              </a:ext>
            </a:extLst>
          </p:cNvPr>
          <p:cNvSpPr>
            <a:spLocks noGrp="1"/>
          </p:cNvSpPr>
          <p:nvPr>
            <p:ph type="title"/>
          </p:nvPr>
        </p:nvSpPr>
        <p:spPr/>
        <p:txBody>
          <a:bodyPr/>
          <a:lstStyle/>
          <a:p>
            <a:r>
              <a:rPr lang="en-GB" dirty="0">
                <a:latin typeface="CIDFont+F6"/>
              </a:rPr>
              <a:t>Early English and mathematics knowledge</a:t>
            </a:r>
            <a:br>
              <a:rPr lang="en-GB" dirty="0">
                <a:latin typeface="CIDFont+F6"/>
              </a:rPr>
            </a:br>
            <a:endParaRPr lang="en-GB" dirty="0"/>
          </a:p>
        </p:txBody>
      </p:sp>
      <p:sp>
        <p:nvSpPr>
          <p:cNvPr id="3" name="Content Placeholder 2">
            <a:extLst>
              <a:ext uri="{FF2B5EF4-FFF2-40B4-BE49-F238E27FC236}">
                <a16:creationId xmlns:a16="http://schemas.microsoft.com/office/drawing/2014/main" id="{3BD28230-D9CC-0BEA-C22D-2C4C76910CC5}"/>
              </a:ext>
            </a:extLst>
          </p:cNvPr>
          <p:cNvSpPr>
            <a:spLocks noGrp="1"/>
          </p:cNvSpPr>
          <p:nvPr>
            <p:ph idx="1"/>
          </p:nvPr>
        </p:nvSpPr>
        <p:spPr/>
        <p:txBody>
          <a:bodyPr/>
          <a:lstStyle/>
          <a:p>
            <a:pPr marL="0" indent="0" algn="l">
              <a:buNone/>
            </a:pPr>
            <a:r>
              <a:rPr lang="en-GB" sz="2800" b="0" i="0" u="none" strike="noStrike" baseline="0" dirty="0">
                <a:latin typeface="CIDFont+F8"/>
              </a:rPr>
              <a:t> ‘</a:t>
            </a:r>
            <a:r>
              <a:rPr lang="en-GB" sz="2800" b="0" i="0" u="none" strike="noStrike" baseline="0" dirty="0">
                <a:latin typeface="CIDFont+F2"/>
              </a:rPr>
              <a:t>Inspectors will usually focus on</a:t>
            </a:r>
            <a:r>
              <a:rPr lang="en-GB" sz="2800" dirty="0">
                <a:latin typeface="CIDFont+F2"/>
              </a:rPr>
              <a:t> </a:t>
            </a:r>
            <a:r>
              <a:rPr lang="en-GB" sz="2800" b="0" i="0" u="none" strike="noStrike" baseline="0" dirty="0">
                <a:latin typeface="CIDFont+F2"/>
              </a:rPr>
              <a:t>the extent to which pupils, particularly those who are disadvantaged (including those with SEND) are able to read, write and use mathematical knowledge, ideas and operations to an age-appropriate level and fluency so that they are able to access a broad and balanced curriculum.’</a:t>
            </a:r>
          </a:p>
          <a:p>
            <a:pPr marL="0" indent="0" algn="l">
              <a:buNone/>
            </a:pPr>
            <a:endParaRPr lang="en-GB" sz="1800" dirty="0">
              <a:latin typeface="CIDFont+F2"/>
            </a:endParaRPr>
          </a:p>
        </p:txBody>
      </p:sp>
    </p:spTree>
    <p:extLst>
      <p:ext uri="{BB962C8B-B14F-4D97-AF65-F5344CB8AC3E}">
        <p14:creationId xmlns:p14="http://schemas.microsoft.com/office/powerpoint/2010/main" val="2193630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34DE65-0764-4F4C-BC7C-56BEF47E83E9}"/>
              </a:ext>
            </a:extLst>
          </p:cNvPr>
          <p:cNvSpPr txBox="1"/>
          <p:nvPr/>
        </p:nvSpPr>
        <p:spPr>
          <a:xfrm>
            <a:off x="617584" y="1479763"/>
            <a:ext cx="11258027" cy="35855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Compliance within Estate Management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Arial"/>
                <a:ea typeface="+mn-ea"/>
                <a:cs typeface="+mn-cs"/>
              </a:rPr>
              <a:t>There is a range of legislation which governs the use, occupation and maintenance of land and buildings.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FFFFFF">
                    <a:lumMod val="65000"/>
                  </a:srgbClr>
                </a:solidFill>
                <a:effectLst/>
                <a:uLnTx/>
                <a:uFillTx/>
                <a:latin typeface="Arial"/>
                <a:ea typeface="+mn-ea"/>
                <a:cs typeface="+mn-cs"/>
              </a:rPr>
              <a:t>You should make sure that you comply with the legislative requirements to protect the building fabric, systems and users. This is often referred to as statutory compliance in buildings.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FFFFFF">
                  <a:lumMod val="65000"/>
                </a:srgbClr>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The maintenance certification and information you require for each building will vary depending on the specific construction type and the building services installed. </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You should hold information and certification for the items within your building, all though we have covered most items expected to be present, we would recommend that equipment installed is verified by a technical operative to cover all statutory guidance.</a:t>
            </a:r>
          </a:p>
        </p:txBody>
      </p:sp>
    </p:spTree>
    <p:extLst>
      <p:ext uri="{BB962C8B-B14F-4D97-AF65-F5344CB8AC3E}">
        <p14:creationId xmlns:p14="http://schemas.microsoft.com/office/powerpoint/2010/main" val="36996053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B189-613C-00DB-DE32-466DDB8620AA}"/>
              </a:ext>
            </a:extLst>
          </p:cNvPr>
          <p:cNvSpPr>
            <a:spLocks noGrp="1"/>
          </p:cNvSpPr>
          <p:nvPr>
            <p:ph type="title"/>
          </p:nvPr>
        </p:nvSpPr>
        <p:spPr/>
        <p:txBody>
          <a:bodyPr/>
          <a:lstStyle/>
          <a:p>
            <a:pPr algn="ctr"/>
            <a:r>
              <a:rPr lang="en-GB" dirty="0"/>
              <a:t>Executive Function</a:t>
            </a:r>
          </a:p>
        </p:txBody>
      </p:sp>
      <p:sp>
        <p:nvSpPr>
          <p:cNvPr id="3" name="Content Placeholder 2">
            <a:extLst>
              <a:ext uri="{FF2B5EF4-FFF2-40B4-BE49-F238E27FC236}">
                <a16:creationId xmlns:a16="http://schemas.microsoft.com/office/drawing/2014/main" id="{48FEDC0C-31AA-4EBD-78EC-753BA29FB71E}"/>
              </a:ext>
            </a:extLst>
          </p:cNvPr>
          <p:cNvSpPr>
            <a:spLocks noGrp="1"/>
          </p:cNvSpPr>
          <p:nvPr>
            <p:ph idx="1"/>
          </p:nvPr>
        </p:nvSpPr>
        <p:spPr/>
        <p:txBody>
          <a:bodyPr>
            <a:normAutofit/>
          </a:bodyPr>
          <a:lstStyle/>
          <a:p>
            <a:pPr marL="0" indent="0">
              <a:buNone/>
            </a:pPr>
            <a:r>
              <a:rPr lang="en-GB" dirty="0"/>
              <a:t>Will not be used by inspectors as a term during inspection.</a:t>
            </a:r>
          </a:p>
          <a:p>
            <a:pPr marL="0" indent="0">
              <a:buNone/>
            </a:pPr>
            <a:r>
              <a:rPr lang="en-GB" dirty="0"/>
              <a:t>3 vital areas</a:t>
            </a:r>
          </a:p>
          <a:p>
            <a:r>
              <a:rPr lang="en-GB" dirty="0"/>
              <a:t>Focusing attention – sustained periods</a:t>
            </a:r>
          </a:p>
          <a:p>
            <a:r>
              <a:rPr lang="en-GB" dirty="0"/>
              <a:t>Working memory – how they hold info</a:t>
            </a:r>
          </a:p>
          <a:p>
            <a:r>
              <a:rPr lang="en-GB" dirty="0"/>
              <a:t>Mental flexibility – work with info. represented in different ways</a:t>
            </a:r>
          </a:p>
          <a:p>
            <a:pPr marL="0" indent="0">
              <a:buNone/>
            </a:pPr>
            <a:r>
              <a:rPr lang="en-GB" dirty="0"/>
              <a:t>How does lesson planning relate to these 3 areas?</a:t>
            </a:r>
          </a:p>
          <a:p>
            <a:pPr marL="0" indent="0">
              <a:buNone/>
            </a:pPr>
            <a:r>
              <a:rPr lang="en-GB" dirty="0"/>
              <a:t>Deficits have an impact on Primary and Secondary education.</a:t>
            </a:r>
          </a:p>
          <a:p>
            <a:pPr marL="0" indent="0" algn="ctr">
              <a:buNone/>
            </a:pPr>
            <a:r>
              <a:rPr lang="en-GB" i="1" dirty="0"/>
              <a:t>Executive Function makes it mentally possible to play with ideas </a:t>
            </a:r>
          </a:p>
          <a:p>
            <a:pPr marL="0" indent="0" algn="ctr">
              <a:buNone/>
            </a:pPr>
            <a:r>
              <a:rPr lang="en-GB" i="1" dirty="0"/>
              <a:t>and successfully navigate challenges, and stay focused while doing so.</a:t>
            </a:r>
          </a:p>
          <a:p>
            <a:endParaRPr lang="en-GB" dirty="0"/>
          </a:p>
        </p:txBody>
      </p:sp>
    </p:spTree>
    <p:extLst>
      <p:ext uri="{BB962C8B-B14F-4D97-AF65-F5344CB8AC3E}">
        <p14:creationId xmlns:p14="http://schemas.microsoft.com/office/powerpoint/2010/main" val="4672755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B189-613C-00DB-DE32-466DDB8620AA}"/>
              </a:ext>
            </a:extLst>
          </p:cNvPr>
          <p:cNvSpPr>
            <a:spLocks noGrp="1"/>
          </p:cNvSpPr>
          <p:nvPr>
            <p:ph type="title"/>
          </p:nvPr>
        </p:nvSpPr>
        <p:spPr/>
        <p:txBody>
          <a:bodyPr/>
          <a:lstStyle/>
          <a:p>
            <a:pPr algn="ctr"/>
            <a:r>
              <a:rPr lang="en-GB" dirty="0"/>
              <a:t>Ofsted Experiences</a:t>
            </a:r>
          </a:p>
        </p:txBody>
      </p:sp>
      <p:sp>
        <p:nvSpPr>
          <p:cNvPr id="3" name="Content Placeholder 2">
            <a:extLst>
              <a:ext uri="{FF2B5EF4-FFF2-40B4-BE49-F238E27FC236}">
                <a16:creationId xmlns:a16="http://schemas.microsoft.com/office/drawing/2014/main" id="{48FEDC0C-31AA-4EBD-78EC-753BA29FB71E}"/>
              </a:ext>
            </a:extLst>
          </p:cNvPr>
          <p:cNvSpPr>
            <a:spLocks noGrp="1"/>
          </p:cNvSpPr>
          <p:nvPr>
            <p:ph idx="1"/>
          </p:nvPr>
        </p:nvSpPr>
        <p:spPr>
          <a:xfrm>
            <a:off x="407368" y="2204864"/>
            <a:ext cx="9451114" cy="3880773"/>
          </a:xfrm>
        </p:spPr>
        <p:txBody>
          <a:bodyPr>
            <a:normAutofit/>
          </a:bodyPr>
          <a:lstStyle/>
          <a:p>
            <a:pPr>
              <a:spcBef>
                <a:spcPts val="400"/>
              </a:spcBef>
              <a:spcAft>
                <a:spcPts val="400"/>
              </a:spcAft>
            </a:pPr>
            <a:r>
              <a:rPr lang="en-GB" sz="3600" dirty="0">
                <a:effectLst/>
                <a:latin typeface="Arial" panose="020B0604020202020204" pitchFamily="34" charset="0"/>
                <a:ea typeface="Calibri" panose="020F0502020204030204" pitchFamily="34" charset="0"/>
              </a:rPr>
              <a:t>Clare Hegarty, Chair at Holly Park Primary </a:t>
            </a:r>
            <a:endParaRPr lang="en-GB" sz="3600" dirty="0">
              <a:effectLst/>
              <a:latin typeface="Calibri" panose="020F0502020204030204" pitchFamily="34" charset="0"/>
              <a:ea typeface="Calibri" panose="020F0502020204030204" pitchFamily="34" charset="0"/>
            </a:endParaRPr>
          </a:p>
          <a:p>
            <a:pPr>
              <a:spcBef>
                <a:spcPts val="400"/>
              </a:spcBef>
              <a:spcAft>
                <a:spcPts val="400"/>
              </a:spcAft>
            </a:pPr>
            <a:r>
              <a:rPr lang="en-GB" sz="3600" dirty="0">
                <a:effectLst/>
                <a:latin typeface="Arial" panose="020B0604020202020204" pitchFamily="34" charset="0"/>
                <a:ea typeface="Calibri" panose="020F0502020204030204" pitchFamily="34" charset="0"/>
              </a:rPr>
              <a:t>David Powell, Chair at Holy Trinity Primary </a:t>
            </a:r>
            <a:endParaRPr lang="en-GB" sz="3600" dirty="0">
              <a:effectLst/>
              <a:latin typeface="Calibri" panose="020F0502020204030204" pitchFamily="34" charset="0"/>
              <a:ea typeface="Calibri" panose="020F0502020204030204" pitchFamily="34" charset="0"/>
            </a:endParaRPr>
          </a:p>
          <a:p>
            <a:r>
              <a:rPr lang="en-GB" sz="3600" dirty="0">
                <a:effectLst/>
                <a:latin typeface="Arial" panose="020B0604020202020204" pitchFamily="34" charset="0"/>
                <a:ea typeface="Calibri" panose="020F0502020204030204" pitchFamily="34" charset="0"/>
              </a:rPr>
              <a:t>Sue O’Halloran, Chair at Mapledown Secondary Special School</a:t>
            </a:r>
            <a:endParaRPr lang="en-GB" sz="3600" dirty="0"/>
          </a:p>
        </p:txBody>
      </p:sp>
    </p:spTree>
    <p:extLst>
      <p:ext uri="{BB962C8B-B14F-4D97-AF65-F5344CB8AC3E}">
        <p14:creationId xmlns:p14="http://schemas.microsoft.com/office/powerpoint/2010/main" val="3924506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AC25F-4379-330F-5AE0-3123E77DAA68}"/>
              </a:ext>
            </a:extLst>
          </p:cNvPr>
          <p:cNvSpPr>
            <a:spLocks noGrp="1"/>
          </p:cNvSpPr>
          <p:nvPr>
            <p:ph type="title"/>
          </p:nvPr>
        </p:nvSpPr>
        <p:spPr/>
        <p:txBody>
          <a:bodyPr>
            <a:normAutofit/>
          </a:bodyPr>
          <a:lstStyle/>
          <a:p>
            <a:pPr algn="ctr"/>
            <a:endParaRPr lang="en-GB" sz="4000" b="0" dirty="0">
              <a:latin typeface="+mj-lt"/>
              <a:ea typeface="Calibri" panose="020F0502020204030204" pitchFamily="34" charset="0"/>
            </a:endParaRPr>
          </a:p>
        </p:txBody>
      </p:sp>
      <p:sp>
        <p:nvSpPr>
          <p:cNvPr id="3" name="Content Placeholder 2">
            <a:extLst>
              <a:ext uri="{FF2B5EF4-FFF2-40B4-BE49-F238E27FC236}">
                <a16:creationId xmlns:a16="http://schemas.microsoft.com/office/drawing/2014/main" id="{BFD0A44D-50F4-B57F-9AEF-378A50884E1C}"/>
              </a:ext>
            </a:extLst>
          </p:cNvPr>
          <p:cNvSpPr>
            <a:spLocks noGrp="1"/>
          </p:cNvSpPr>
          <p:nvPr>
            <p:ph idx="1"/>
          </p:nvPr>
        </p:nvSpPr>
        <p:spPr>
          <a:xfrm>
            <a:off x="807941" y="1225389"/>
            <a:ext cx="10868708" cy="4655105"/>
          </a:xfrm>
        </p:spPr>
        <p:txBody>
          <a:bodyPr numCol="2"/>
          <a:lstStyle/>
          <a:p>
            <a:pPr marL="0" indent="0">
              <a:buNone/>
            </a:pPr>
            <a:r>
              <a:rPr lang="en-GB" sz="2800" b="0" dirty="0">
                <a:solidFill>
                  <a:srgbClr val="00988D"/>
                </a:solidFill>
                <a:latin typeface="+mj-lt"/>
              </a:rPr>
              <a:t>Statutory Inspections</a:t>
            </a:r>
            <a:endParaRPr lang="en-US" b="0" dirty="0">
              <a:latin typeface="+mj-lt"/>
            </a:endParaRPr>
          </a:p>
          <a:p>
            <a:endParaRPr lang="en-US" b="0" dirty="0">
              <a:latin typeface="+mj-lt"/>
            </a:endParaRPr>
          </a:p>
          <a:p>
            <a:r>
              <a:rPr lang="en-US" b="0" dirty="0">
                <a:latin typeface="+mj-lt"/>
              </a:rPr>
              <a:t>Asbestos Management</a:t>
            </a:r>
          </a:p>
          <a:p>
            <a:r>
              <a:rPr lang="en-US" b="0" dirty="0">
                <a:latin typeface="+mj-lt"/>
              </a:rPr>
              <a:t>Gas Safety</a:t>
            </a:r>
          </a:p>
          <a:p>
            <a:r>
              <a:rPr lang="en-US" b="0" dirty="0">
                <a:latin typeface="+mj-lt"/>
              </a:rPr>
              <a:t>EICR Inspections</a:t>
            </a:r>
          </a:p>
          <a:p>
            <a:r>
              <a:rPr lang="en-US" b="0" dirty="0">
                <a:latin typeface="+mj-lt"/>
              </a:rPr>
              <a:t>PAT </a:t>
            </a:r>
          </a:p>
          <a:p>
            <a:r>
              <a:rPr lang="en-US" b="0" dirty="0">
                <a:latin typeface="+mj-lt"/>
              </a:rPr>
              <a:t>Fire Risk Assessments</a:t>
            </a:r>
          </a:p>
          <a:p>
            <a:r>
              <a:rPr lang="en-US" b="0" dirty="0">
                <a:latin typeface="+mj-lt"/>
              </a:rPr>
              <a:t>Fire Equipment Inspections</a:t>
            </a:r>
          </a:p>
          <a:p>
            <a:endParaRPr lang="en-US" b="0" dirty="0">
              <a:latin typeface="+mj-lt"/>
            </a:endParaRPr>
          </a:p>
          <a:p>
            <a:endParaRPr lang="en-US" b="0" dirty="0">
              <a:latin typeface="+mj-lt"/>
            </a:endParaRPr>
          </a:p>
          <a:p>
            <a:endParaRPr lang="en-US" b="0" dirty="0">
              <a:latin typeface="+mj-lt"/>
            </a:endParaRPr>
          </a:p>
          <a:p>
            <a:pPr marL="0" indent="0">
              <a:buNone/>
            </a:pPr>
            <a:endParaRPr lang="en-US" sz="2400" b="0" dirty="0">
              <a:latin typeface="+mj-lt"/>
            </a:endParaRPr>
          </a:p>
          <a:p>
            <a:endParaRPr lang="en-US" b="0" dirty="0">
              <a:latin typeface="+mj-lt"/>
            </a:endParaRPr>
          </a:p>
          <a:p>
            <a:r>
              <a:rPr lang="en-US" b="0" dirty="0">
                <a:latin typeface="+mj-lt"/>
              </a:rPr>
              <a:t>Legionella Risk Assessments</a:t>
            </a:r>
          </a:p>
          <a:p>
            <a:r>
              <a:rPr lang="en-US" b="0" dirty="0">
                <a:latin typeface="+mj-lt"/>
              </a:rPr>
              <a:t>Water Hygiene Inspections</a:t>
            </a:r>
          </a:p>
          <a:p>
            <a:r>
              <a:rPr lang="en-US" b="0" dirty="0">
                <a:latin typeface="+mj-lt"/>
              </a:rPr>
              <a:t>Lift Inspections</a:t>
            </a:r>
          </a:p>
          <a:p>
            <a:r>
              <a:rPr lang="en-US" b="0" dirty="0">
                <a:latin typeface="+mj-lt"/>
              </a:rPr>
              <a:t>Tree Inspections</a:t>
            </a:r>
          </a:p>
          <a:p>
            <a:r>
              <a:rPr lang="en-US" b="0" dirty="0">
                <a:latin typeface="+mj-lt"/>
              </a:rPr>
              <a:t>F Gas Inspections</a:t>
            </a:r>
          </a:p>
          <a:p>
            <a:r>
              <a:rPr lang="en-US" b="0" dirty="0">
                <a:latin typeface="+mj-lt"/>
              </a:rPr>
              <a:t>Playground Equipment Inspections</a:t>
            </a:r>
          </a:p>
          <a:p>
            <a:endParaRPr lang="en-US" dirty="0"/>
          </a:p>
          <a:p>
            <a:pPr marL="0" indent="0">
              <a:buNone/>
            </a:pPr>
            <a:endParaRPr lang="en-GB" dirty="0"/>
          </a:p>
        </p:txBody>
      </p:sp>
      <p:sp>
        <p:nvSpPr>
          <p:cNvPr id="6" name="Text Placeholder 3">
            <a:extLst>
              <a:ext uri="{FF2B5EF4-FFF2-40B4-BE49-F238E27FC236}">
                <a16:creationId xmlns:a16="http://schemas.microsoft.com/office/drawing/2014/main" id="{9AED2522-54CD-8931-A1B5-AFB833750EA6}"/>
              </a:ext>
            </a:extLst>
          </p:cNvPr>
          <p:cNvSpPr txBox="1">
            <a:spLocks/>
          </p:cNvSpPr>
          <p:nvPr/>
        </p:nvSpPr>
        <p:spPr>
          <a:xfrm>
            <a:off x="5491162" y="2885090"/>
            <a:ext cx="4677545" cy="2995404"/>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82880" marR="0" lvl="0" indent="-182880" algn="l" defTabSz="914400" rtl="0" eaLnBrk="1" fontAlgn="auto" latinLnBrk="0" hangingPunct="1">
              <a:lnSpc>
                <a:spcPct val="90000"/>
              </a:lnSpc>
              <a:spcBef>
                <a:spcPts val="1200"/>
              </a:spcBef>
              <a:spcAft>
                <a:spcPts val="200"/>
              </a:spcAft>
              <a:buClr>
                <a:srgbClr val="000000"/>
              </a:buClr>
              <a:buSzTx/>
              <a:buFont typeface="Wingdings" pitchFamily="2" charset="2"/>
              <a:buChar char=""/>
              <a:tabLst/>
              <a:defRPr/>
            </a:pPr>
            <a:endParaRPr kumimoji="0" lang="en-GB" sz="22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20" name="Group 19">
            <a:extLst>
              <a:ext uri="{FF2B5EF4-FFF2-40B4-BE49-F238E27FC236}">
                <a16:creationId xmlns:a16="http://schemas.microsoft.com/office/drawing/2014/main" id="{7F1C624B-E56D-2C41-8531-851FC4803BD9}"/>
              </a:ext>
            </a:extLst>
          </p:cNvPr>
          <p:cNvGrpSpPr/>
          <p:nvPr/>
        </p:nvGrpSpPr>
        <p:grpSpPr>
          <a:xfrm>
            <a:off x="625219" y="4760763"/>
            <a:ext cx="11051430" cy="1672691"/>
            <a:chOff x="628674" y="4597447"/>
            <a:chExt cx="11118156" cy="1824225"/>
          </a:xfrm>
        </p:grpSpPr>
        <p:grpSp>
          <p:nvGrpSpPr>
            <p:cNvPr id="5" name="Group 4">
              <a:extLst>
                <a:ext uri="{FF2B5EF4-FFF2-40B4-BE49-F238E27FC236}">
                  <a16:creationId xmlns:a16="http://schemas.microsoft.com/office/drawing/2014/main" id="{6E3D178E-7E04-EA20-DCB8-4AEDB81C232D}"/>
                </a:ext>
              </a:extLst>
            </p:cNvPr>
            <p:cNvGrpSpPr/>
            <p:nvPr/>
          </p:nvGrpSpPr>
          <p:grpSpPr>
            <a:xfrm>
              <a:off x="628674" y="4597447"/>
              <a:ext cx="7309394" cy="1587391"/>
              <a:chOff x="621979" y="3319281"/>
              <a:chExt cx="10561014" cy="2286836"/>
            </a:xfrm>
          </p:grpSpPr>
          <p:pic>
            <p:nvPicPr>
              <p:cNvPr id="8" name="Graphic 7" descr="Leaky Tap with solid fill">
                <a:extLst>
                  <a:ext uri="{FF2B5EF4-FFF2-40B4-BE49-F238E27FC236}">
                    <a16:creationId xmlns:a16="http://schemas.microsoft.com/office/drawing/2014/main" id="{8B28F100-1F11-A422-09E3-A9045F9BD93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88652" y="3325957"/>
                <a:ext cx="2280160" cy="2280160"/>
              </a:xfrm>
              <a:prstGeom prst="rect">
                <a:avLst/>
              </a:prstGeom>
            </p:spPr>
          </p:pic>
          <p:pic>
            <p:nvPicPr>
              <p:cNvPr id="9" name="Graphic 8" descr="Elevator with solid fill">
                <a:extLst>
                  <a:ext uri="{FF2B5EF4-FFF2-40B4-BE49-F238E27FC236}">
                    <a16:creationId xmlns:a16="http://schemas.microsoft.com/office/drawing/2014/main" id="{C8B1AEA9-BF28-CF69-13B2-032FFA86ED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2834" y="3319283"/>
                <a:ext cx="2280159" cy="2280158"/>
              </a:xfrm>
              <a:prstGeom prst="rect">
                <a:avLst/>
              </a:prstGeom>
            </p:spPr>
          </p:pic>
          <p:pic>
            <p:nvPicPr>
              <p:cNvPr id="10" name="Graphic 9" descr="High voltage with solid fill">
                <a:extLst>
                  <a:ext uri="{FF2B5EF4-FFF2-40B4-BE49-F238E27FC236}">
                    <a16:creationId xmlns:a16="http://schemas.microsoft.com/office/drawing/2014/main" id="{63233A89-3DBB-84EC-8C1A-5367E00082A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1979" y="3319283"/>
                <a:ext cx="2280159" cy="2280159"/>
              </a:xfrm>
              <a:prstGeom prst="rect">
                <a:avLst/>
              </a:prstGeom>
            </p:spPr>
          </p:pic>
          <p:pic>
            <p:nvPicPr>
              <p:cNvPr id="11" name="Graphic 10" descr="Fire Extinguisher with solid fill">
                <a:extLst>
                  <a:ext uri="{FF2B5EF4-FFF2-40B4-BE49-F238E27FC236}">
                    <a16:creationId xmlns:a16="http://schemas.microsoft.com/office/drawing/2014/main" id="{C41D89A9-4447-CEDF-9A54-EF3DE83E3F2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045743" y="3319281"/>
                <a:ext cx="2280159" cy="2280160"/>
              </a:xfrm>
              <a:prstGeom prst="rect">
                <a:avLst/>
              </a:prstGeom>
            </p:spPr>
          </p:pic>
        </p:grpSp>
        <p:pic>
          <p:nvPicPr>
            <p:cNvPr id="13" name="Graphic 12" descr="Deciduous tree with solid fill">
              <a:extLst>
                <a:ext uri="{FF2B5EF4-FFF2-40B4-BE49-F238E27FC236}">
                  <a16:creationId xmlns:a16="http://schemas.microsoft.com/office/drawing/2014/main" id="{4264DD85-CCE8-F220-E2CF-2046E93D689F}"/>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329259" y="4602083"/>
              <a:ext cx="1578123" cy="1578123"/>
            </a:xfrm>
            <a:prstGeom prst="rect">
              <a:avLst/>
            </a:prstGeom>
          </p:spPr>
        </p:pic>
        <p:pic>
          <p:nvPicPr>
            <p:cNvPr id="19" name="Graphic 18" descr="Seesaw with solid fill">
              <a:extLst>
                <a:ext uri="{FF2B5EF4-FFF2-40B4-BE49-F238E27FC236}">
                  <a16:creationId xmlns:a16="http://schemas.microsoft.com/office/drawing/2014/main" id="{E8FE3D59-B904-A8BD-AFCF-9795EE9C76B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168707" y="4843549"/>
              <a:ext cx="1578123" cy="1578123"/>
            </a:xfrm>
            <a:prstGeom prst="rect">
              <a:avLst/>
            </a:prstGeom>
          </p:spPr>
        </p:pic>
      </p:grpSp>
    </p:spTree>
    <p:extLst>
      <p:ext uri="{BB962C8B-B14F-4D97-AF65-F5344CB8AC3E}">
        <p14:creationId xmlns:p14="http://schemas.microsoft.com/office/powerpoint/2010/main" val="92742097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34DE65-0764-4F4C-BC7C-56BEF47E83E9}"/>
              </a:ext>
            </a:extLst>
          </p:cNvPr>
          <p:cNvSpPr txBox="1"/>
          <p:nvPr/>
        </p:nvSpPr>
        <p:spPr>
          <a:xfrm>
            <a:off x="617584" y="1479763"/>
            <a:ext cx="11258027" cy="523220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Statutory Compliance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Air conditioning systems: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An annual certificated inspection must be completed to make sure that there is no leakage of refrigerant. </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This is required under the </a:t>
            </a:r>
            <a:r>
              <a:rPr kumimoji="0" lang="en-GB" sz="1600" b="0" i="0" u="none" strike="noStrike" kern="1200" cap="none" spc="0" normalizeH="0" baseline="0" noProof="0" dirty="0">
                <a:ln>
                  <a:noFill/>
                </a:ln>
                <a:solidFill>
                  <a:srgbClr val="00B0F0"/>
                </a:solidFill>
                <a:effectLst/>
                <a:uLnTx/>
                <a:uFillTx/>
                <a:latin typeface="Arial"/>
                <a:ea typeface="+mn-ea"/>
                <a:cs typeface="+mn-cs"/>
                <a:hlinkClick r:id="rId3">
                  <a:extLst>
                    <a:ext uri="{A12FA001-AC4F-418D-AE19-62706E023703}">
                      <ahyp:hlinkClr xmlns:ahyp="http://schemas.microsoft.com/office/drawing/2018/hyperlinkcolor" val="tx"/>
                    </a:ext>
                  </a:extLst>
                </a:hlinkClick>
              </a:rPr>
              <a:t>Fluorinated Greenhouse Gases Regulations 2015</a:t>
            </a:r>
            <a:r>
              <a:rPr kumimoji="0" lang="en-GB" sz="1600" b="0" i="0" u="none" strike="noStrike" kern="1200" cap="none" spc="0" normalizeH="0" baseline="0" noProof="0" dirty="0">
                <a:ln>
                  <a:noFill/>
                </a:ln>
                <a:solidFill>
                  <a:srgbClr val="00B0F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00B0F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Asbestos: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A record of all asbestos, known or assumed to be present in all premises must be held. Where asbestos is identified in your premises, written plans identifying the areas of the premises that are affected, and the measures that are to be taken for managing the risks from the asbestos must be in place. These must be reviewed regularly.</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Find out more from the </a:t>
            </a:r>
            <a:r>
              <a:rPr kumimoji="0" lang="en-GB" sz="1600" b="0" i="0" u="none" strike="noStrike" kern="1200" cap="none" spc="0" normalizeH="0" baseline="0" noProof="0" dirty="0">
                <a:ln>
                  <a:noFill/>
                </a:ln>
                <a:solidFill>
                  <a:srgbClr val="00B0F0"/>
                </a:solidFill>
                <a:effectLst/>
                <a:uLnTx/>
                <a:uFillTx/>
                <a:latin typeface="Arial"/>
                <a:ea typeface="+mn-ea"/>
                <a:cs typeface="+mn-cs"/>
                <a:hlinkClick r:id="rId4">
                  <a:extLst>
                    <a:ext uri="{A12FA001-AC4F-418D-AE19-62706E023703}">
                      <ahyp:hlinkClr xmlns:ahyp="http://schemas.microsoft.com/office/drawing/2018/hyperlinkcolor" val="tx"/>
                    </a:ext>
                  </a:extLst>
                </a:hlinkClick>
              </a:rPr>
              <a:t>HSE</a:t>
            </a:r>
            <a:endParaRPr kumimoji="0" lang="en-GB" sz="1600" b="0" i="0" u="none" strike="noStrike" kern="1200" cap="none" spc="0" normalizeH="0" baseline="0" noProof="0" dirty="0">
              <a:ln>
                <a:noFill/>
              </a:ln>
              <a:solidFill>
                <a:srgbClr val="00B0F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Boilers (and other gas installations):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Maintenance must be carried out in accordance with Regulation 35 of the</a:t>
            </a:r>
            <a:r>
              <a:rPr kumimoji="0" lang="en-GB" sz="1600" b="0" i="0" u="none" strike="noStrike" kern="1200" cap="none" spc="0" normalizeH="0" baseline="0" noProof="0" dirty="0">
                <a:ln>
                  <a:noFill/>
                </a:ln>
                <a:solidFill>
                  <a:srgbClr val="00B0F0"/>
                </a:solidFill>
                <a:effectLst/>
                <a:uLnTx/>
                <a:uFillTx/>
                <a:latin typeface="Open Sans" panose="020B0606030504020204" pitchFamily="34" charset="0"/>
                <a:ea typeface="+mn-ea"/>
                <a:cs typeface="+mn-cs"/>
              </a:rPr>
              <a:t> </a:t>
            </a:r>
            <a:r>
              <a:rPr kumimoji="0" lang="en-GB" sz="1600" b="0" i="0" u="none" strike="noStrike" kern="1200" cap="none" spc="0" normalizeH="0" baseline="0" noProof="0" dirty="0">
                <a:ln>
                  <a:noFill/>
                </a:ln>
                <a:solidFill>
                  <a:srgbClr val="00B0F0"/>
                </a:solidFill>
                <a:effectLst/>
                <a:uLnTx/>
                <a:uFillTx/>
                <a:latin typeface="Open Sans" panose="020B0606030504020204" pitchFamily="34" charset="0"/>
                <a:ea typeface="+mn-ea"/>
                <a:cs typeface="+mn-cs"/>
                <a:hlinkClick r:id="rId5">
                  <a:extLst>
                    <a:ext uri="{A12FA001-AC4F-418D-AE19-62706E023703}">
                      <ahyp:hlinkClr xmlns:ahyp="http://schemas.microsoft.com/office/drawing/2018/hyperlinkcolor" val="tx"/>
                    </a:ext>
                  </a:extLst>
                </a:hlinkClick>
              </a:rPr>
              <a:t>Gas Safety Installation and Use Regulations 1998</a:t>
            </a:r>
            <a:r>
              <a:rPr kumimoji="0" lang="en-GB" sz="16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rPr>
              <a:t> by a certificated competent technician.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B0F0"/>
              </a:solidFill>
              <a:effectLst/>
              <a:uLnTx/>
              <a:uFillTx/>
              <a:latin typeface="Arial"/>
              <a:ea typeface="+mn-ea"/>
              <a:cs typeface="+mn-cs"/>
            </a:endParaRPr>
          </a:p>
        </p:txBody>
      </p:sp>
    </p:spTree>
    <p:extLst>
      <p:ext uri="{BB962C8B-B14F-4D97-AF65-F5344CB8AC3E}">
        <p14:creationId xmlns:p14="http://schemas.microsoft.com/office/powerpoint/2010/main" val="401859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334DE65-0764-4F4C-BC7C-56BEF47E83E9}"/>
              </a:ext>
            </a:extLst>
          </p:cNvPr>
          <p:cNvSpPr txBox="1"/>
          <p:nvPr/>
        </p:nvSpPr>
        <p:spPr>
          <a:xfrm>
            <a:off x="466986" y="933225"/>
            <a:ext cx="11258027" cy="663258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Statutory Compliance</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Fire escape and safety:</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The </a:t>
            </a:r>
            <a:r>
              <a:rPr kumimoji="0" lang="en-GB" sz="1600" b="0" i="0" u="none" strike="noStrike" kern="1200" cap="none" spc="0" normalizeH="0" baseline="0" noProof="0" dirty="0">
                <a:ln>
                  <a:noFill/>
                </a:ln>
                <a:solidFill>
                  <a:srgbClr val="00B0F0"/>
                </a:solidFill>
                <a:effectLst/>
                <a:uLnTx/>
                <a:uFillTx/>
                <a:latin typeface="Arial"/>
                <a:ea typeface="+mn-ea"/>
                <a:cs typeface="+mn-cs"/>
                <a:hlinkClick r:id="rId3">
                  <a:extLst>
                    <a:ext uri="{A12FA001-AC4F-418D-AE19-62706E023703}">
                      <ahyp:hlinkClr xmlns:ahyp="http://schemas.microsoft.com/office/drawing/2018/hyperlinkcolor" val="tx"/>
                    </a:ext>
                  </a:extLst>
                </a:hlinkClick>
              </a:rPr>
              <a:t>Regulatory Reform (Fire Safety) Order 2005</a:t>
            </a:r>
            <a:r>
              <a:rPr kumimoji="0" lang="en-GB" sz="1600" b="0" i="0" u="none" strike="noStrike" kern="1200" cap="none" spc="0" normalizeH="0" baseline="0" noProof="0" dirty="0">
                <a:ln>
                  <a:noFill/>
                </a:ln>
                <a:solidFill>
                  <a:srgbClr val="00B0F0"/>
                </a:solidFill>
                <a:effectLst/>
                <a:uLnTx/>
                <a:uFillTx/>
                <a:latin typeface="Arial"/>
                <a:ea typeface="+mn-ea"/>
                <a:cs typeface="+mn-cs"/>
              </a:rPr>
              <a:t> </a:t>
            </a:r>
            <a:r>
              <a:rPr kumimoji="0" lang="en-GB" sz="1600" b="0" i="0" u="none" strike="noStrike" kern="1200" cap="none" spc="0" normalizeH="0" baseline="0" noProof="0" dirty="0">
                <a:ln>
                  <a:noFill/>
                </a:ln>
                <a:solidFill>
                  <a:srgbClr val="000000"/>
                </a:solidFill>
                <a:effectLst/>
                <a:uLnTx/>
                <a:uFillTx/>
                <a:latin typeface="Arial"/>
                <a:ea typeface="+mn-ea"/>
                <a:cs typeface="+mn-cs"/>
              </a:rPr>
              <a:t>imposes duties on employers and persons with control of your premises.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You must, amongst other things, have an appropriate and up-to-date </a:t>
            </a:r>
            <a:r>
              <a:rPr kumimoji="0" lang="en-GB" sz="1600" b="0" i="0" u="none" strike="noStrike" kern="1200" cap="none" spc="0" normalizeH="0" baseline="0" noProof="0" dirty="0">
                <a:ln>
                  <a:noFill/>
                </a:ln>
                <a:solidFill>
                  <a:srgbClr val="00B0F0"/>
                </a:solidFill>
                <a:effectLst/>
                <a:uLnTx/>
                <a:uFillTx/>
                <a:latin typeface="Arial"/>
                <a:ea typeface="+mn-ea"/>
                <a:cs typeface="+mn-cs"/>
                <a:hlinkClick r:id="rId4">
                  <a:extLst>
                    <a:ext uri="{A12FA001-AC4F-418D-AE19-62706E023703}">
                      <ahyp:hlinkClr xmlns:ahyp="http://schemas.microsoft.com/office/drawing/2018/hyperlinkcolor" val="tx"/>
                    </a:ext>
                  </a:extLst>
                </a:hlinkClick>
              </a:rPr>
              <a:t>fire risk assessment</a:t>
            </a:r>
            <a:r>
              <a:rPr kumimoji="0" lang="en-GB" sz="1600" b="0" i="0" u="none" strike="noStrike" kern="1200" cap="none" spc="0" normalizeH="0" baseline="0" noProof="0" dirty="0">
                <a:ln>
                  <a:noFill/>
                </a:ln>
                <a:solidFill>
                  <a:srgbClr val="00B0F0"/>
                </a:solidFill>
                <a:effectLst/>
                <a:uLnTx/>
                <a:uFillTx/>
                <a:latin typeface="Arial"/>
                <a:ea typeface="+mn-ea"/>
                <a:cs typeface="+mn-cs"/>
              </a:rPr>
              <a:t> </a:t>
            </a:r>
            <a:r>
              <a:rPr kumimoji="0" lang="en-GB" sz="1600" b="0" i="0" u="none" strike="noStrike" kern="1200" cap="none" spc="0" normalizeH="0" baseline="0" noProof="0" dirty="0">
                <a:ln>
                  <a:noFill/>
                </a:ln>
                <a:solidFill>
                  <a:srgbClr val="000000"/>
                </a:solidFill>
                <a:effectLst/>
                <a:uLnTx/>
                <a:uFillTx/>
                <a:latin typeface="Arial"/>
                <a:ea typeface="+mn-ea"/>
                <a:cs typeface="+mn-cs"/>
              </a:rPr>
              <a:t>for all buildings under your control.</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See </a:t>
            </a:r>
            <a:r>
              <a:rPr kumimoji="0" lang="en-GB" sz="1600" b="0" i="0" u="none" strike="noStrike" kern="1200" cap="none" spc="0" normalizeH="0" baseline="0" noProof="0" dirty="0">
                <a:ln>
                  <a:noFill/>
                </a:ln>
                <a:solidFill>
                  <a:srgbClr val="00B0F0"/>
                </a:solidFill>
                <a:effectLst/>
                <a:uLnTx/>
                <a:uFillTx/>
                <a:latin typeface="Arial"/>
                <a:ea typeface="+mn-ea"/>
                <a:cs typeface="+mn-cs"/>
                <a:hlinkClick r:id="rId5">
                  <a:extLst>
                    <a:ext uri="{A12FA001-AC4F-418D-AE19-62706E023703}">
                      <ahyp:hlinkClr xmlns:ahyp="http://schemas.microsoft.com/office/drawing/2018/hyperlinkcolor" val="tx"/>
                    </a:ext>
                  </a:extLst>
                </a:hlinkClick>
              </a:rPr>
              <a:t>fire safety in the workplace</a:t>
            </a:r>
            <a:r>
              <a:rPr kumimoji="0" lang="en-GB" sz="1600" b="0" i="0" u="none" strike="noStrike" kern="1200" cap="none" spc="0" normalizeH="0" baseline="0" noProof="0" dirty="0">
                <a:ln>
                  <a:noFill/>
                </a:ln>
                <a:solidFill>
                  <a:srgbClr val="00B0F0"/>
                </a:solidFill>
                <a:effectLst/>
                <a:uLnTx/>
                <a:uFillTx/>
                <a:latin typeface="Arial"/>
                <a:ea typeface="+mn-ea"/>
                <a:cs typeface="+mn-cs"/>
              </a:rPr>
              <a:t> </a:t>
            </a:r>
            <a:r>
              <a:rPr kumimoji="0" lang="en-GB" sz="1600" b="0" i="0" u="none" strike="noStrike" kern="1200" cap="none" spc="0" normalizeH="0" baseline="0" noProof="0" dirty="0">
                <a:ln>
                  <a:noFill/>
                </a:ln>
                <a:solidFill>
                  <a:srgbClr val="000000"/>
                </a:solidFill>
                <a:effectLst/>
                <a:uLnTx/>
                <a:uFillTx/>
                <a:latin typeface="Arial"/>
                <a:ea typeface="+mn-ea"/>
                <a:cs typeface="+mn-cs"/>
              </a:rPr>
              <a:t>for more information.</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Electrical fixed wiring:</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The Institution of Engineering and Technology Guidance Note 3 recommends a maximum period of 5 years between inspections or tests of electrical installations.</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Lifts:</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Your lifts must usually be inspected at least every 6 months (Lifting Operations and Lifting Equipment Regulations 1998).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This may vary depending on the individual circumstances of each lift, which will be advised by the inspector.</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Inspections will often be completed by an insurance company.</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0000"/>
                </a:solidFill>
                <a:effectLst/>
                <a:uLnTx/>
                <a:uFillTx/>
                <a:latin typeface="Arial"/>
                <a:ea typeface="+mn-ea"/>
                <a:cs typeface="+mn-cs"/>
              </a:rPr>
              <a:t>Find out more about </a:t>
            </a:r>
            <a:r>
              <a:rPr kumimoji="0" lang="en-GB" sz="1600" b="0" i="0" u="none" strike="noStrike" kern="1200" cap="none" spc="0" normalizeH="0" baseline="0" noProof="0" dirty="0">
                <a:ln>
                  <a:noFill/>
                </a:ln>
                <a:solidFill>
                  <a:srgbClr val="00B0F0"/>
                </a:solidFill>
                <a:effectLst/>
                <a:uLnTx/>
                <a:uFillTx/>
                <a:latin typeface="Arial"/>
                <a:ea typeface="+mn-ea"/>
                <a:cs typeface="+mn-cs"/>
                <a:hlinkClick r:id="rId6">
                  <a:extLst>
                    <a:ext uri="{A12FA001-AC4F-418D-AE19-62706E023703}">
                      <ahyp:hlinkClr xmlns:ahyp="http://schemas.microsoft.com/office/drawing/2018/hyperlinkcolor" val="tx"/>
                    </a:ext>
                  </a:extLst>
                </a:hlinkClick>
              </a:rPr>
              <a:t>lift examination and inspections</a:t>
            </a:r>
            <a:endParaRPr kumimoji="0" lang="en-GB" sz="1600" b="0" i="0" u="none" strike="noStrike" kern="1200" cap="none" spc="0" normalizeH="0" baseline="0" noProof="0" dirty="0">
              <a:ln>
                <a:noFill/>
              </a:ln>
              <a:solidFill>
                <a:srgbClr val="00B0F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Open Sans" panose="020B0606030504020204" pitchFamily="34" charset="0"/>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400" b="0" i="0" u="none" strike="noStrike" kern="1200" cap="none" spc="0" normalizeH="0" baseline="0" noProof="0" dirty="0">
              <a:ln>
                <a:noFill/>
              </a:ln>
              <a:solidFill>
                <a:srgbClr val="00B0F0"/>
              </a:solidFill>
              <a:effectLst/>
              <a:uLnTx/>
              <a:uFillTx/>
              <a:latin typeface="Arial"/>
              <a:ea typeface="+mn-ea"/>
              <a:cs typeface="+mn-cs"/>
            </a:endParaRPr>
          </a:p>
        </p:txBody>
      </p:sp>
    </p:spTree>
    <p:extLst>
      <p:ext uri="{BB962C8B-B14F-4D97-AF65-F5344CB8AC3E}">
        <p14:creationId xmlns:p14="http://schemas.microsoft.com/office/powerpoint/2010/main" val="714272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C0927D9-DB39-3091-F350-883D83D7E85C}"/>
              </a:ext>
            </a:extLst>
          </p:cNvPr>
          <p:cNvSpPr>
            <a:spLocks noGrp="1"/>
          </p:cNvSpPr>
          <p:nvPr>
            <p:ph idx="1"/>
          </p:nvPr>
        </p:nvSpPr>
        <p:spPr/>
        <p:txBody>
          <a:bodyPr/>
          <a:lstStyle/>
          <a:p>
            <a:pPr marL="0" indent="0">
              <a:buNone/>
            </a:pPr>
            <a:endParaRPr lang="en-GB" sz="500" dirty="0">
              <a:solidFill>
                <a:srgbClr val="00988D"/>
              </a:solidFill>
              <a:latin typeface="Georgia" panose="02040502050405020303" pitchFamily="18" charset="0"/>
            </a:endParaRPr>
          </a:p>
          <a:p>
            <a:pPr marL="0" indent="0">
              <a:buNone/>
            </a:pPr>
            <a:r>
              <a:rPr lang="en-GB" sz="3200" b="0" dirty="0">
                <a:solidFill>
                  <a:srgbClr val="00988D"/>
                </a:solidFill>
                <a:latin typeface="+mj-lt"/>
              </a:rPr>
              <a:t>Service &amp; Maintenance</a:t>
            </a:r>
          </a:p>
          <a:p>
            <a:endParaRPr lang="en-US" dirty="0"/>
          </a:p>
          <a:p>
            <a:endParaRPr lang="en-GB" dirty="0"/>
          </a:p>
        </p:txBody>
      </p:sp>
      <p:sp>
        <p:nvSpPr>
          <p:cNvPr id="19" name="Text Placeholder 3">
            <a:extLst>
              <a:ext uri="{FF2B5EF4-FFF2-40B4-BE49-F238E27FC236}">
                <a16:creationId xmlns:a16="http://schemas.microsoft.com/office/drawing/2014/main" id="{1676866D-EED0-C4AE-FC3D-274DEDE6526D}"/>
              </a:ext>
            </a:extLst>
          </p:cNvPr>
          <p:cNvSpPr txBox="1">
            <a:spLocks/>
          </p:cNvSpPr>
          <p:nvPr/>
        </p:nvSpPr>
        <p:spPr>
          <a:xfrm>
            <a:off x="695400" y="2321632"/>
            <a:ext cx="4677545" cy="2214735"/>
          </a:xfrm>
          <a:prstGeom prst="rect">
            <a:avLst/>
          </a:prstGeom>
        </p:spPr>
        <p:txBody>
          <a:bodyPr>
            <a:normAutofit/>
          </a:bodyPr>
          <a:lstStyle>
            <a:lvl1pPr marL="241093" indent="-241093" algn="r" rtl="0" eaLnBrk="1" fontAlgn="base" hangingPunct="1">
              <a:lnSpc>
                <a:spcPct val="120000"/>
              </a:lnSpc>
              <a:spcBef>
                <a:spcPts val="492"/>
              </a:spcBef>
              <a:spcAft>
                <a:spcPct val="0"/>
              </a:spcAft>
              <a:defRPr sz="2250" b="1">
                <a:solidFill>
                  <a:srgbClr val="4D4E53"/>
                </a:solidFill>
                <a:latin typeface="Arial"/>
                <a:ea typeface="+mn-ea"/>
                <a:cs typeface="Arial"/>
                <a:sym typeface="Arial-BoldMT" pitchFamily="123" charset="0"/>
              </a:defRPr>
            </a:lvl1pPr>
            <a:lvl2pPr marL="200911" indent="-200911" algn="r" rtl="0" eaLnBrk="1" fontAlgn="base" hangingPunct="1">
              <a:lnSpc>
                <a:spcPct val="120000"/>
              </a:lnSpc>
              <a:spcBef>
                <a:spcPts val="492"/>
              </a:spcBef>
              <a:spcAft>
                <a:spcPct val="0"/>
              </a:spcAft>
              <a:defRPr sz="2250" b="1">
                <a:solidFill>
                  <a:srgbClr val="4D4E53"/>
                </a:solidFill>
                <a:latin typeface="Arial"/>
                <a:ea typeface="+mn-ea"/>
                <a:cs typeface="Arial"/>
                <a:sym typeface="Arial-BoldMT" pitchFamily="123" charset="0"/>
              </a:defRPr>
            </a:lvl2pPr>
            <a:lvl3pPr marL="160729" indent="-160729" algn="r" rtl="0" eaLnBrk="1" fontAlgn="base" hangingPunct="1">
              <a:lnSpc>
                <a:spcPct val="120000"/>
              </a:lnSpc>
              <a:spcBef>
                <a:spcPts val="492"/>
              </a:spcBef>
              <a:spcAft>
                <a:spcPct val="0"/>
              </a:spcAft>
              <a:defRPr sz="2250" b="1">
                <a:solidFill>
                  <a:srgbClr val="4D4E53"/>
                </a:solidFill>
                <a:latin typeface="Arial"/>
                <a:ea typeface="+mn-ea"/>
                <a:cs typeface="Arial"/>
                <a:sym typeface="Arial-BoldMT" pitchFamily="123" charset="0"/>
              </a:defRPr>
            </a:lvl3pPr>
            <a:lvl4pPr marL="160729" indent="-160729" algn="r" rtl="0" eaLnBrk="1" fontAlgn="base" hangingPunct="1">
              <a:lnSpc>
                <a:spcPct val="120000"/>
              </a:lnSpc>
              <a:spcBef>
                <a:spcPts val="492"/>
              </a:spcBef>
              <a:spcAft>
                <a:spcPct val="0"/>
              </a:spcAft>
              <a:defRPr sz="2250" b="1">
                <a:solidFill>
                  <a:srgbClr val="4D4E53"/>
                </a:solidFill>
                <a:latin typeface="Arial"/>
                <a:ea typeface="+mn-ea"/>
                <a:cs typeface="Arial"/>
                <a:sym typeface="Arial-BoldMT" pitchFamily="123" charset="0"/>
              </a:defRPr>
            </a:lvl4pPr>
            <a:lvl5pPr marL="160729" indent="-160729" algn="r" rtl="0" eaLnBrk="1" fontAlgn="base" hangingPunct="1">
              <a:lnSpc>
                <a:spcPct val="120000"/>
              </a:lnSpc>
              <a:spcBef>
                <a:spcPts val="492"/>
              </a:spcBef>
              <a:spcAft>
                <a:spcPct val="0"/>
              </a:spcAft>
              <a:defRPr sz="2250" b="1">
                <a:solidFill>
                  <a:srgbClr val="4D4E53"/>
                </a:solidFill>
                <a:latin typeface="Arial"/>
                <a:ea typeface="+mn-ea"/>
                <a:cs typeface="Arial"/>
                <a:sym typeface="Arial-BoldMT" pitchFamily="123" charset="0"/>
              </a:defRPr>
            </a:lvl5pPr>
            <a:lvl6pPr marL="482186" indent="-160729" algn="ctr" rtl="0" eaLnBrk="1" fontAlgn="base" hangingPunct="1">
              <a:lnSpc>
                <a:spcPct val="120000"/>
              </a:lnSpc>
              <a:spcBef>
                <a:spcPts val="492"/>
              </a:spcBef>
              <a:spcAft>
                <a:spcPct val="0"/>
              </a:spcAft>
              <a:defRPr sz="2250">
                <a:solidFill>
                  <a:srgbClr val="4D4E53"/>
                </a:solidFill>
                <a:latin typeface="+mn-lt"/>
                <a:ea typeface="+mn-ea"/>
                <a:cs typeface="+mn-cs"/>
                <a:sym typeface="Arial-BoldMT" charset="0"/>
              </a:defRPr>
            </a:lvl6pPr>
            <a:lvl7pPr marL="803643" indent="-160729" algn="ctr" rtl="0" eaLnBrk="1" fontAlgn="base" hangingPunct="1">
              <a:lnSpc>
                <a:spcPct val="120000"/>
              </a:lnSpc>
              <a:spcBef>
                <a:spcPts val="492"/>
              </a:spcBef>
              <a:spcAft>
                <a:spcPct val="0"/>
              </a:spcAft>
              <a:defRPr sz="2250">
                <a:solidFill>
                  <a:srgbClr val="4D4E53"/>
                </a:solidFill>
                <a:latin typeface="+mn-lt"/>
                <a:ea typeface="+mn-ea"/>
                <a:cs typeface="+mn-cs"/>
                <a:sym typeface="Arial-BoldMT" charset="0"/>
              </a:defRPr>
            </a:lvl7pPr>
            <a:lvl8pPr marL="1125101" indent="-160729" algn="ctr" rtl="0" eaLnBrk="1" fontAlgn="base" hangingPunct="1">
              <a:lnSpc>
                <a:spcPct val="120000"/>
              </a:lnSpc>
              <a:spcBef>
                <a:spcPts val="492"/>
              </a:spcBef>
              <a:spcAft>
                <a:spcPct val="0"/>
              </a:spcAft>
              <a:defRPr sz="2250">
                <a:solidFill>
                  <a:srgbClr val="4D4E53"/>
                </a:solidFill>
                <a:latin typeface="+mn-lt"/>
                <a:ea typeface="+mn-ea"/>
                <a:cs typeface="+mn-cs"/>
                <a:sym typeface="Arial-BoldMT" charset="0"/>
              </a:defRPr>
            </a:lvl8pPr>
            <a:lvl9pPr marL="1446558" indent="-160729" algn="ctr" rtl="0" eaLnBrk="1" fontAlgn="base" hangingPunct="1">
              <a:lnSpc>
                <a:spcPct val="120000"/>
              </a:lnSpc>
              <a:spcBef>
                <a:spcPts val="492"/>
              </a:spcBef>
              <a:spcAft>
                <a:spcPct val="0"/>
              </a:spcAft>
              <a:defRPr sz="2250">
                <a:solidFill>
                  <a:srgbClr val="4D4E53"/>
                </a:solidFill>
                <a:latin typeface="+mn-lt"/>
                <a:ea typeface="+mn-ea"/>
                <a:cs typeface="+mn-cs"/>
                <a:sym typeface="Arial-BoldMT" charset="0"/>
              </a:defRPr>
            </a:lvl9pPr>
          </a:lstStyle>
          <a:p>
            <a:pPr marL="241093" marR="0" lvl="0" indent="-241093" algn="l" defTabSz="914400" rtl="0" eaLnBrk="1" fontAlgn="base" latinLnBrk="0" hangingPunct="1">
              <a:lnSpc>
                <a:spcPct val="120000"/>
              </a:lnSpc>
              <a:spcBef>
                <a:spcPts val="492"/>
              </a:spcBef>
              <a:spcAft>
                <a:spcPct val="0"/>
              </a:spcAft>
              <a:buClrTx/>
              <a:buSzTx/>
              <a:buFontTx/>
              <a:buNone/>
              <a:tabLst/>
              <a:defRPr/>
            </a:pPr>
            <a:r>
              <a:rPr kumimoji="0" lang="en-GB" sz="2000" b="1" i="0" u="none" strike="noStrike" kern="0" cap="none" spc="0" normalizeH="0" baseline="0" noProof="0" dirty="0">
                <a:ln>
                  <a:noFill/>
                </a:ln>
                <a:solidFill>
                  <a:srgbClr val="4D4E53"/>
                </a:solidFill>
                <a:effectLst/>
                <a:uLnTx/>
                <a:uFillTx/>
                <a:latin typeface="Arial"/>
                <a:ea typeface="+mn-ea"/>
                <a:cs typeface="Arial"/>
                <a:sym typeface="Arial-BoldMT" pitchFamily="123" charset="0"/>
              </a:rPr>
              <a:t>Requirement:</a:t>
            </a:r>
          </a:p>
          <a:p>
            <a:pPr marL="342900" marR="0" lvl="0" indent="-342900" algn="l" defTabSz="914400" rtl="0" eaLnBrk="1" fontAlgn="base" latinLnBrk="0" hangingPunct="1">
              <a:lnSpc>
                <a:spcPct val="120000"/>
              </a:lnSpc>
              <a:spcBef>
                <a:spcPts val="492"/>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4D4E53"/>
                </a:solidFill>
                <a:effectLst/>
                <a:uLnTx/>
                <a:uFillTx/>
                <a:latin typeface="Arial"/>
                <a:ea typeface="+mn-ea"/>
                <a:cs typeface="Arial"/>
                <a:sym typeface="Arial-BoldMT" pitchFamily="123" charset="0"/>
              </a:rPr>
              <a:t>Full asset lists</a:t>
            </a:r>
          </a:p>
          <a:p>
            <a:pPr marL="342900" marR="0" lvl="0" indent="-342900" algn="l" defTabSz="914400" rtl="0" eaLnBrk="1" fontAlgn="base" latinLnBrk="0" hangingPunct="1">
              <a:lnSpc>
                <a:spcPct val="120000"/>
              </a:lnSpc>
              <a:spcBef>
                <a:spcPts val="492"/>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4D4E53"/>
                </a:solidFill>
                <a:effectLst/>
                <a:uLnTx/>
                <a:uFillTx/>
                <a:latin typeface="Arial"/>
                <a:ea typeface="+mn-ea"/>
                <a:cs typeface="Arial"/>
                <a:sym typeface="Arial-BoldMT" pitchFamily="123" charset="0"/>
              </a:rPr>
              <a:t>Planned preventative maintenance regimes (PPM)</a:t>
            </a:r>
          </a:p>
          <a:p>
            <a:pPr marL="342900" marR="0" lvl="0" indent="-342900" algn="l" defTabSz="914400" rtl="0" eaLnBrk="1" fontAlgn="base" latinLnBrk="0" hangingPunct="1">
              <a:lnSpc>
                <a:spcPct val="120000"/>
              </a:lnSpc>
              <a:spcBef>
                <a:spcPts val="492"/>
              </a:spcBef>
              <a:spcAft>
                <a:spcPct val="0"/>
              </a:spcAft>
              <a:buClrTx/>
              <a:buSzTx/>
              <a:buFont typeface="Arial" panose="020B0604020202020204" pitchFamily="34" charset="0"/>
              <a:buChar char="•"/>
              <a:tabLst/>
              <a:defRPr/>
            </a:pPr>
            <a:r>
              <a:rPr kumimoji="0" lang="en-GB" sz="2000" b="0" i="0" u="none" strike="noStrike" kern="0" cap="none" spc="0" normalizeH="0" baseline="0" noProof="0" dirty="0">
                <a:ln>
                  <a:noFill/>
                </a:ln>
                <a:solidFill>
                  <a:srgbClr val="4D4E53"/>
                </a:solidFill>
                <a:effectLst/>
                <a:uLnTx/>
                <a:uFillTx/>
                <a:latin typeface="Arial"/>
                <a:ea typeface="+mn-ea"/>
                <a:cs typeface="Arial"/>
                <a:sym typeface="Arial-BoldMT" pitchFamily="123" charset="0"/>
              </a:rPr>
              <a:t>Life cycle analysis</a:t>
            </a:r>
          </a:p>
          <a:p>
            <a:pPr marL="241093" marR="0" lvl="0" indent="-241093" algn="r" defTabSz="914400" rtl="0" eaLnBrk="1" fontAlgn="base" latinLnBrk="0" hangingPunct="1">
              <a:lnSpc>
                <a:spcPct val="120000"/>
              </a:lnSpc>
              <a:spcBef>
                <a:spcPts val="492"/>
              </a:spcBef>
              <a:spcAft>
                <a:spcPct val="0"/>
              </a:spcAft>
              <a:buClrTx/>
              <a:buSzTx/>
              <a:buFontTx/>
              <a:buNone/>
              <a:tabLst/>
              <a:defRPr/>
            </a:pPr>
            <a:endParaRPr kumimoji="0" lang="en-GB" sz="2250" b="1" i="0" u="none" strike="noStrike" kern="0" cap="none" spc="0" normalizeH="0" baseline="0" noProof="0" dirty="0">
              <a:ln>
                <a:noFill/>
              </a:ln>
              <a:solidFill>
                <a:srgbClr val="4D4E53"/>
              </a:solidFill>
              <a:effectLst/>
              <a:uLnTx/>
              <a:uFillTx/>
              <a:latin typeface="Arial"/>
              <a:ea typeface="+mn-ea"/>
              <a:cs typeface="Arial"/>
              <a:sym typeface="Arial-BoldMT" pitchFamily="123" charset="0"/>
            </a:endParaRPr>
          </a:p>
        </p:txBody>
      </p:sp>
      <p:sp>
        <p:nvSpPr>
          <p:cNvPr id="20" name="Text Placeholder 3">
            <a:extLst>
              <a:ext uri="{FF2B5EF4-FFF2-40B4-BE49-F238E27FC236}">
                <a16:creationId xmlns:a16="http://schemas.microsoft.com/office/drawing/2014/main" id="{93BACF54-ECE0-55F4-E45F-BBA05274DA04}"/>
              </a:ext>
            </a:extLst>
          </p:cNvPr>
          <p:cNvSpPr txBox="1">
            <a:spLocks/>
          </p:cNvSpPr>
          <p:nvPr/>
        </p:nvSpPr>
        <p:spPr>
          <a:xfrm>
            <a:off x="6129754" y="2321632"/>
            <a:ext cx="4677545" cy="2467183"/>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000000"/>
              </a:buClr>
              <a:buSzTx/>
              <a:buFont typeface="Wingdings" pitchFamily="2" charset="2"/>
              <a:buNone/>
              <a:tabLst/>
              <a:defRPr/>
            </a:pPr>
            <a:r>
              <a:rPr kumimoji="0" lang="en-GB" sz="2000" b="1" i="0" u="none" strike="noStrike" kern="1200" cap="none" spc="0" normalizeH="0" baseline="0" noProof="0" dirty="0">
                <a:ln>
                  <a:noFill/>
                </a:ln>
                <a:solidFill>
                  <a:srgbClr val="000000"/>
                </a:solidFill>
                <a:effectLst/>
                <a:uLnTx/>
                <a:uFillTx/>
                <a:latin typeface="Arial"/>
                <a:ea typeface="+mn-ea"/>
                <a:cs typeface="+mn-cs"/>
              </a:rPr>
              <a:t>Outcome</a:t>
            </a:r>
          </a:p>
          <a:p>
            <a:pPr marL="342900" marR="0" lvl="0" indent="-342900" algn="l" defTabSz="914400" rtl="0" eaLnBrk="1" fontAlgn="auto" latinLnBrk="0" hangingPunct="1">
              <a:lnSpc>
                <a:spcPct val="120000"/>
              </a:lnSpc>
              <a:spcBef>
                <a:spcPts val="492"/>
              </a:spcBef>
              <a:spcAft>
                <a:spcPct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4D4E53"/>
                </a:solidFill>
                <a:effectLst/>
                <a:uLnTx/>
                <a:uFillTx/>
                <a:latin typeface="Arial"/>
                <a:ea typeface="+mn-ea"/>
                <a:cs typeface="Arial"/>
                <a:sym typeface="Arial-BoldMT" pitchFamily="123" charset="0"/>
              </a:rPr>
              <a:t>Prolonged life of equipment</a:t>
            </a:r>
          </a:p>
          <a:p>
            <a:pPr marL="342900" marR="0" lvl="0" indent="-342900" algn="l" defTabSz="914400" rtl="0" eaLnBrk="1" fontAlgn="auto" latinLnBrk="0" hangingPunct="1">
              <a:lnSpc>
                <a:spcPct val="120000"/>
              </a:lnSpc>
              <a:spcBef>
                <a:spcPts val="492"/>
              </a:spcBef>
              <a:spcAft>
                <a:spcPct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4D4E53"/>
                </a:solidFill>
                <a:effectLst/>
                <a:uLnTx/>
                <a:uFillTx/>
                <a:latin typeface="Arial"/>
                <a:ea typeface="+mn-ea"/>
                <a:cs typeface="Arial"/>
                <a:sym typeface="Arial-BoldMT" pitchFamily="123" charset="0"/>
              </a:rPr>
              <a:t>Reduction in energy</a:t>
            </a:r>
          </a:p>
          <a:p>
            <a:pPr marL="342900" marR="0" lvl="0" indent="-342900" algn="l" defTabSz="914400" rtl="0" eaLnBrk="1" fontAlgn="auto" latinLnBrk="0" hangingPunct="1">
              <a:lnSpc>
                <a:spcPct val="120000"/>
              </a:lnSpc>
              <a:spcBef>
                <a:spcPts val="492"/>
              </a:spcBef>
              <a:spcAft>
                <a:spcPct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4D4E53"/>
                </a:solidFill>
                <a:effectLst/>
                <a:uLnTx/>
                <a:uFillTx/>
                <a:latin typeface="Arial"/>
                <a:ea typeface="+mn-ea"/>
                <a:cs typeface="Arial"/>
                <a:sym typeface="Arial-BoldMT" pitchFamily="123" charset="0"/>
              </a:rPr>
              <a:t>Efficient operating parameters</a:t>
            </a:r>
          </a:p>
          <a:p>
            <a:pPr marL="342900" marR="0" lvl="0" indent="-342900" algn="l" defTabSz="914400" rtl="0" eaLnBrk="1" fontAlgn="auto" latinLnBrk="0" hangingPunct="1">
              <a:lnSpc>
                <a:spcPct val="120000"/>
              </a:lnSpc>
              <a:spcBef>
                <a:spcPts val="492"/>
              </a:spcBef>
              <a:spcAft>
                <a:spcPct val="0"/>
              </a:spcAft>
              <a:buClr>
                <a:srgbClr val="000000"/>
              </a:buClr>
              <a:buSzTx/>
              <a:buFont typeface="Arial" panose="020B0604020202020204" pitchFamily="34" charset="0"/>
              <a:buChar char="•"/>
              <a:tabLst/>
              <a:defRPr/>
            </a:pPr>
            <a:r>
              <a:rPr kumimoji="0" lang="en-GB" sz="2000" b="0" i="0" u="none" strike="noStrike" kern="0" cap="none" spc="0" normalizeH="0" baseline="0" noProof="0" dirty="0">
                <a:ln>
                  <a:noFill/>
                </a:ln>
                <a:solidFill>
                  <a:srgbClr val="4D4E53"/>
                </a:solidFill>
                <a:effectLst/>
                <a:uLnTx/>
                <a:uFillTx/>
                <a:latin typeface="Arial"/>
                <a:ea typeface="+mn-ea"/>
                <a:cs typeface="Arial"/>
                <a:sym typeface="Arial-BoldMT" pitchFamily="123" charset="0"/>
              </a:rPr>
              <a:t>Budget control</a:t>
            </a:r>
          </a:p>
        </p:txBody>
      </p:sp>
    </p:spTree>
    <p:extLst>
      <p:ext uri="{BB962C8B-B14F-4D97-AF65-F5344CB8AC3E}">
        <p14:creationId xmlns:p14="http://schemas.microsoft.com/office/powerpoint/2010/main" val="227311370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2CAD34-FDD2-A103-B49A-16638ACC13FA}"/>
              </a:ext>
            </a:extLst>
          </p:cNvPr>
          <p:cNvSpPr>
            <a:spLocks noGrp="1"/>
          </p:cNvSpPr>
          <p:nvPr>
            <p:ph type="body" sz="quarter" idx="12"/>
          </p:nvPr>
        </p:nvSpPr>
        <p:spPr>
          <a:xfrm>
            <a:off x="604345" y="1397657"/>
            <a:ext cx="10983310" cy="4592638"/>
          </a:xfrm>
        </p:spPr>
        <p:txBody>
          <a:bodyPr/>
          <a:lstStyle/>
          <a:p>
            <a:r>
              <a:rPr lang="en-GB" dirty="0"/>
              <a:t>Schools Compliance Returns &amp; Expression of Interest</a:t>
            </a:r>
          </a:p>
          <a:p>
            <a:endParaRPr lang="en-GB" dirty="0"/>
          </a:p>
          <a:p>
            <a:r>
              <a:rPr lang="en-GB" sz="1600" dirty="0"/>
              <a:t>Compliance returns to be sent to </a:t>
            </a:r>
            <a:r>
              <a:rPr lang="en-GB" sz="1600" dirty="0">
                <a:hlinkClick r:id="rId2"/>
              </a:rPr>
              <a:t>SchoolComplianceDesk@Barnet.gov.uk</a:t>
            </a:r>
            <a:r>
              <a:rPr lang="en-GB" sz="1600" dirty="0"/>
              <a:t> no later than </a:t>
            </a:r>
            <a:r>
              <a:rPr lang="en-GB" sz="1600" dirty="0">
                <a:solidFill>
                  <a:srgbClr val="FF0000"/>
                </a:solidFill>
              </a:rPr>
              <a:t>W/E 17</a:t>
            </a:r>
            <a:r>
              <a:rPr lang="en-GB" sz="1600" baseline="30000" dirty="0">
                <a:solidFill>
                  <a:srgbClr val="FF0000"/>
                </a:solidFill>
              </a:rPr>
              <a:t>th</a:t>
            </a:r>
            <a:r>
              <a:rPr lang="en-GB" sz="1600" dirty="0">
                <a:solidFill>
                  <a:srgbClr val="FF0000"/>
                </a:solidFill>
              </a:rPr>
              <a:t> November </a:t>
            </a:r>
            <a:r>
              <a:rPr lang="en-GB" sz="1600" dirty="0"/>
              <a:t>to cover the previous year.</a:t>
            </a:r>
          </a:p>
          <a:p>
            <a:endParaRPr lang="en-GB" sz="1600" dirty="0"/>
          </a:p>
          <a:p>
            <a:r>
              <a:rPr lang="en-GB" sz="1600" dirty="0"/>
              <a:t>Information received will be reviewed and uploaded to the Information Exchange Portal </a:t>
            </a:r>
          </a:p>
          <a:p>
            <a:r>
              <a:rPr lang="en-GB" sz="1600" dirty="0"/>
              <a:t>We will also arrange site visits to meet and discuss if there are any requirements not being met and provide a compliance / risk review which will be held on record.</a:t>
            </a:r>
          </a:p>
          <a:p>
            <a:endParaRPr lang="en-GB" sz="1600" dirty="0"/>
          </a:p>
          <a:p>
            <a:r>
              <a:rPr lang="en-GB" sz="1600" dirty="0"/>
              <a:t>Info Exchange access can be requested once information has been supplied to the Compliance Team.</a:t>
            </a:r>
          </a:p>
          <a:p>
            <a:endParaRPr lang="en-GB" sz="1600" dirty="0"/>
          </a:p>
          <a:p>
            <a:r>
              <a:rPr lang="en-GB" sz="1600" dirty="0"/>
              <a:t>Expression of interest for the Building Maintenance traded service should be made to </a:t>
            </a:r>
            <a:r>
              <a:rPr lang="en-GB" sz="1600" dirty="0">
                <a:hlinkClick r:id="rId2"/>
              </a:rPr>
              <a:t>SchoolComplianceDesk@Barnet.gov.uk</a:t>
            </a:r>
            <a:r>
              <a:rPr lang="en-GB" sz="1600" dirty="0"/>
              <a:t> by December 2024, this will enable building services to provide costs before next year's budgets.</a:t>
            </a:r>
          </a:p>
          <a:p>
            <a:endParaRPr lang="en-GB" dirty="0"/>
          </a:p>
          <a:p>
            <a:endParaRPr lang="en-GB" dirty="0"/>
          </a:p>
        </p:txBody>
      </p:sp>
      <p:sp>
        <p:nvSpPr>
          <p:cNvPr id="5" name="Title 4">
            <a:extLst>
              <a:ext uri="{FF2B5EF4-FFF2-40B4-BE49-F238E27FC236}">
                <a16:creationId xmlns:a16="http://schemas.microsoft.com/office/drawing/2014/main" id="{D5ED0685-5707-EDAF-E634-EF4208F0F8BF}"/>
              </a:ext>
            </a:extLst>
          </p:cNvPr>
          <p:cNvSpPr>
            <a:spLocks noGrp="1"/>
          </p:cNvSpPr>
          <p:nvPr>
            <p:ph type="title"/>
          </p:nvPr>
        </p:nvSpPr>
        <p:spPr/>
        <p:txBody>
          <a:bodyPr/>
          <a:lstStyle/>
          <a:p>
            <a:endParaRPr lang="en-GB" dirty="0"/>
          </a:p>
        </p:txBody>
      </p:sp>
    </p:spTree>
    <p:extLst>
      <p:ext uri="{BB962C8B-B14F-4D97-AF65-F5344CB8AC3E}">
        <p14:creationId xmlns:p14="http://schemas.microsoft.com/office/powerpoint/2010/main" val="607285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6740" y="1434283"/>
            <a:ext cx="5916085" cy="172354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9999"/>
                </a:solidFill>
                <a:effectLst/>
                <a:uLnTx/>
                <a:uFillTx/>
                <a:latin typeface="Aptos" panose="020B0004020202020204" pitchFamily="34" charset="0"/>
                <a:ea typeface="+mn-ea"/>
                <a:cs typeface="+mn-cs"/>
              </a:rPr>
              <a:t>Young Carers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9999"/>
                </a:solidFill>
                <a:effectLst/>
                <a:uLnTx/>
                <a:uFillTx/>
                <a:latin typeface="Aptos" panose="020B0004020202020204" pitchFamily="34" charset="0"/>
                <a:ea typeface="+mn-ea"/>
                <a:cs typeface="+mn-cs"/>
              </a:rPr>
              <a:t>October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606ACB3F-6F25-5BB6-9591-3065376A53A4}"/>
              </a:ext>
            </a:extLst>
          </p:cNvPr>
          <p:cNvPicPr>
            <a:picLocks noChangeAspect="1"/>
          </p:cNvPicPr>
          <p:nvPr/>
        </p:nvPicPr>
        <p:blipFill>
          <a:blip r:embed="rId2"/>
          <a:stretch>
            <a:fillRect/>
          </a:stretch>
        </p:blipFill>
        <p:spPr>
          <a:xfrm>
            <a:off x="5374728" y="4964785"/>
            <a:ext cx="1120104" cy="917863"/>
          </a:xfrm>
          <a:prstGeom prst="rect">
            <a:avLst/>
          </a:prstGeom>
        </p:spPr>
      </p:pic>
      <p:pic>
        <p:nvPicPr>
          <p:cNvPr id="7" name="Picture 6">
            <a:extLst>
              <a:ext uri="{FF2B5EF4-FFF2-40B4-BE49-F238E27FC236}">
                <a16:creationId xmlns:a16="http://schemas.microsoft.com/office/drawing/2014/main" id="{35EE2C49-E357-042A-49C4-FB630E4D080C}"/>
              </a:ext>
            </a:extLst>
          </p:cNvPr>
          <p:cNvPicPr>
            <a:picLocks noChangeAspect="1"/>
          </p:cNvPicPr>
          <p:nvPr/>
        </p:nvPicPr>
        <p:blipFill rotWithShape="1">
          <a:blip r:embed="rId3"/>
          <a:srcRect l="22095" t="26266" r="24191" b="52730"/>
          <a:stretch/>
        </p:blipFill>
        <p:spPr>
          <a:xfrm>
            <a:off x="2672234" y="3156209"/>
            <a:ext cx="6399077" cy="1563837"/>
          </a:xfrm>
          <a:prstGeom prst="rect">
            <a:avLst/>
          </a:prstGeom>
        </p:spPr>
      </p:pic>
    </p:spTree>
    <p:extLst>
      <p:ext uri="{BB962C8B-B14F-4D97-AF65-F5344CB8AC3E}">
        <p14:creationId xmlns:p14="http://schemas.microsoft.com/office/powerpoint/2010/main" val="363839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7372F-5035-863C-3B05-862E39E06F87}"/>
              </a:ext>
            </a:extLst>
          </p:cNvPr>
          <p:cNvSpPr>
            <a:spLocks noGrp="1"/>
          </p:cNvSpPr>
          <p:nvPr>
            <p:ph type="title"/>
          </p:nvPr>
        </p:nvSpPr>
        <p:spPr/>
        <p:txBody>
          <a:bodyPr/>
          <a:lstStyle/>
          <a:p>
            <a:r>
              <a:rPr lang="en-US" b="1" dirty="0">
                <a:solidFill>
                  <a:srgbClr val="009999"/>
                </a:solidFill>
                <a:latin typeface="Aptos" panose="020B0004020202020204" pitchFamily="34" charset="0"/>
                <a:ea typeface="+mn-ea"/>
                <a:cs typeface="+mn-cs"/>
              </a:rPr>
              <a:t>Why is this important?</a:t>
            </a:r>
            <a:endParaRPr lang="en-GB" b="1" dirty="0">
              <a:solidFill>
                <a:srgbClr val="009999"/>
              </a:solidFill>
              <a:latin typeface="Aptos" panose="020B0004020202020204" pitchFamily="34" charset="0"/>
              <a:ea typeface="+mn-ea"/>
              <a:cs typeface="+mn-cs"/>
            </a:endParaRPr>
          </a:p>
        </p:txBody>
      </p:sp>
      <p:sp>
        <p:nvSpPr>
          <p:cNvPr id="3" name="Content Placeholder 2">
            <a:extLst>
              <a:ext uri="{FF2B5EF4-FFF2-40B4-BE49-F238E27FC236}">
                <a16:creationId xmlns:a16="http://schemas.microsoft.com/office/drawing/2014/main" id="{8EF49782-3981-AA21-4A0E-C99730F078FC}"/>
              </a:ext>
            </a:extLst>
          </p:cNvPr>
          <p:cNvSpPr>
            <a:spLocks noGrp="1"/>
          </p:cNvSpPr>
          <p:nvPr>
            <p:ph idx="1"/>
          </p:nvPr>
        </p:nvSpPr>
        <p:spPr/>
        <p:txBody>
          <a:bodyPr>
            <a:normAutofit/>
          </a:bodyPr>
          <a:lstStyle/>
          <a:p>
            <a:r>
              <a:rPr lang="en-US" dirty="0"/>
              <a:t>Our young carers are amazing! </a:t>
            </a:r>
          </a:p>
          <a:p>
            <a:r>
              <a:rPr lang="en-US" dirty="0"/>
              <a:t>They take on a massive amount of responsibility - this impacts on their lives, wellbeing and outcomes</a:t>
            </a:r>
          </a:p>
          <a:p>
            <a:pPr marL="0" indent="0">
              <a:buNone/>
            </a:pPr>
            <a:endParaRPr lang="en-US" dirty="0"/>
          </a:p>
          <a:p>
            <a:r>
              <a:rPr lang="en-US" b="1" dirty="0"/>
              <a:t>We have a duty to identify </a:t>
            </a:r>
            <a:r>
              <a:rPr lang="en-US" dirty="0"/>
              <a:t>carers (and assess their needs if required)</a:t>
            </a:r>
          </a:p>
          <a:p>
            <a:r>
              <a:rPr lang="en-US" dirty="0"/>
              <a:t>We are </a:t>
            </a:r>
            <a:r>
              <a:rPr lang="en-US" b="1" dirty="0"/>
              <a:t>not identifying enough </a:t>
            </a:r>
            <a:r>
              <a:rPr lang="en-US" dirty="0"/>
              <a:t>young carers</a:t>
            </a:r>
          </a:p>
          <a:p>
            <a:r>
              <a:rPr lang="en-US" dirty="0"/>
              <a:t>Some of our young carers are </a:t>
            </a:r>
            <a:r>
              <a:rPr lang="en-US" b="1" dirty="0"/>
              <a:t>out of sight and vulnerable</a:t>
            </a:r>
          </a:p>
          <a:p>
            <a:pPr marL="457200" lvl="1" indent="0">
              <a:buNone/>
            </a:pPr>
            <a:endParaRPr lang="en-US" dirty="0"/>
          </a:p>
          <a:p>
            <a:endParaRPr lang="en-GB" dirty="0"/>
          </a:p>
        </p:txBody>
      </p:sp>
    </p:spTree>
    <p:extLst>
      <p:ext uri="{BB962C8B-B14F-4D97-AF65-F5344CB8AC3E}">
        <p14:creationId xmlns:p14="http://schemas.microsoft.com/office/powerpoint/2010/main" val="1550971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5ABFE-97C0-FE18-7DE3-096F21ABA019}"/>
              </a:ext>
            </a:extLst>
          </p:cNvPr>
          <p:cNvSpPr>
            <a:spLocks noGrp="1"/>
          </p:cNvSpPr>
          <p:nvPr>
            <p:ph type="title"/>
          </p:nvPr>
        </p:nvSpPr>
        <p:spPr/>
        <p:txBody>
          <a:bodyPr/>
          <a:lstStyle/>
          <a:p>
            <a:r>
              <a:rPr lang="en-US" sz="4000" b="1" dirty="0">
                <a:solidFill>
                  <a:srgbClr val="009999"/>
                </a:solidFill>
                <a:latin typeface="Aptos" panose="020B0004020202020204" pitchFamily="34" charset="0"/>
                <a:ea typeface="+mn-ea"/>
                <a:cs typeface="+mn-cs"/>
              </a:rPr>
              <a:t>Key stats</a:t>
            </a:r>
            <a:endParaRPr lang="en-GB" sz="4000" b="1" dirty="0">
              <a:solidFill>
                <a:srgbClr val="009999"/>
              </a:solidFill>
              <a:latin typeface="Aptos" panose="020B0004020202020204" pitchFamily="34" charset="0"/>
              <a:ea typeface="+mn-ea"/>
              <a:cs typeface="+mn-cs"/>
            </a:endParaRPr>
          </a:p>
        </p:txBody>
      </p:sp>
      <p:sp>
        <p:nvSpPr>
          <p:cNvPr id="3" name="Content Placeholder 2">
            <a:extLst>
              <a:ext uri="{FF2B5EF4-FFF2-40B4-BE49-F238E27FC236}">
                <a16:creationId xmlns:a16="http://schemas.microsoft.com/office/drawing/2014/main" id="{3B0A7D93-BA15-138C-0969-01F53BC3DC5A}"/>
              </a:ext>
            </a:extLst>
          </p:cNvPr>
          <p:cNvSpPr>
            <a:spLocks noGrp="1"/>
          </p:cNvSpPr>
          <p:nvPr>
            <p:ph idx="1"/>
          </p:nvPr>
        </p:nvSpPr>
        <p:spPr>
          <a:xfrm>
            <a:off x="838200" y="1856167"/>
            <a:ext cx="10515600" cy="4226243"/>
          </a:xfrm>
        </p:spPr>
        <p:txBody>
          <a:bodyPr>
            <a:normAutofit/>
          </a:bodyPr>
          <a:lstStyle/>
          <a:p>
            <a:pPr marL="0" indent="0">
              <a:buNone/>
            </a:pPr>
            <a:endParaRPr lang="en-US" dirty="0"/>
          </a:p>
          <a:p>
            <a:endParaRPr lang="en-US" dirty="0"/>
          </a:p>
          <a:p>
            <a:pPr marL="0" indent="0">
              <a:buNone/>
            </a:pPr>
            <a:endParaRPr lang="en-GB" sz="1800" dirty="0">
              <a:effectLst/>
              <a:latin typeface="Aptos" panose="020B0004020202020204" pitchFamily="34" charset="0"/>
              <a:ea typeface="Aptos" panose="020B0004020202020204" pitchFamily="34" charset="0"/>
              <a:cs typeface="Aptos" panose="020B0004020202020204" pitchFamily="34" charset="0"/>
            </a:endParaRPr>
          </a:p>
        </p:txBody>
      </p:sp>
      <p:pic>
        <p:nvPicPr>
          <p:cNvPr id="4" name="Picture 3">
            <a:extLst>
              <a:ext uri="{FF2B5EF4-FFF2-40B4-BE49-F238E27FC236}">
                <a16:creationId xmlns:a16="http://schemas.microsoft.com/office/drawing/2014/main" id="{9266136B-8387-6C06-A23D-4244F2220233}"/>
              </a:ext>
            </a:extLst>
          </p:cNvPr>
          <p:cNvPicPr>
            <a:picLocks noChangeAspect="1"/>
          </p:cNvPicPr>
          <p:nvPr/>
        </p:nvPicPr>
        <p:blipFill rotWithShape="1">
          <a:blip r:embed="rId2"/>
          <a:srcRect l="55424" t="66002"/>
          <a:stretch/>
        </p:blipFill>
        <p:spPr>
          <a:xfrm>
            <a:off x="9099549" y="658143"/>
            <a:ext cx="2254251" cy="1198024"/>
          </a:xfrm>
          <a:prstGeom prst="rect">
            <a:avLst/>
          </a:prstGeom>
        </p:spPr>
      </p:pic>
      <p:sp>
        <p:nvSpPr>
          <p:cNvPr id="6" name="TextBox 5">
            <a:extLst>
              <a:ext uri="{FF2B5EF4-FFF2-40B4-BE49-F238E27FC236}">
                <a16:creationId xmlns:a16="http://schemas.microsoft.com/office/drawing/2014/main" id="{6F1103C9-CACB-0CE4-0A17-8AD693951453}"/>
              </a:ext>
            </a:extLst>
          </p:cNvPr>
          <p:cNvSpPr txBox="1"/>
          <p:nvPr/>
        </p:nvSpPr>
        <p:spPr>
          <a:xfrm>
            <a:off x="905435" y="1690689"/>
            <a:ext cx="9834283" cy="4524315"/>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800" b="1" i="1"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800" b="1" i="1"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Young miss 23 days of school every year on average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1" i="1"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800" b="1" i="1"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Estimated 6,528 young carers in Barnet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150,144 days per year missed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rPr>
              <a:t>= 1,801,728 days missed between Reception to year 12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New report </a:t>
            </a:r>
            <a:r>
              <a:rPr kumimoji="0" lang="en-GB" sz="2000" b="1" i="0" u="none" strike="noStrike" kern="1200" cap="none" spc="0" normalizeH="0" baseline="0" noProof="0" dirty="0">
                <a:ln>
                  <a:noFill/>
                </a:ln>
                <a:solidFill>
                  <a:srgbClr val="000000"/>
                </a:solidFill>
                <a:effectLst/>
                <a:uLnTx/>
                <a:uFillTx/>
                <a:latin typeface="Aptos" panose="020B0004020202020204" pitchFamily="34" charset="0"/>
                <a:ea typeface="Times New Roman" panose="02020603050405020304" pitchFamily="18" charset="0"/>
                <a:cs typeface="Aptos" panose="020B0004020202020204" pitchFamily="34" charset="0"/>
              </a:rPr>
              <a:t>'Caring and classes: the education gap for young carers' </a:t>
            </a:r>
            <a:r>
              <a:rPr kumimoji="0" lang="en-GB" sz="2000" b="1" i="1" u="sng" strike="noStrike" kern="1200" cap="none" spc="0" normalizeH="0" baseline="0" noProof="0" dirty="0">
                <a:ln>
                  <a:noFill/>
                </a:ln>
                <a:solidFill>
                  <a:srgbClr val="0000EE"/>
                </a:solidFill>
                <a:effectLst/>
                <a:uLnTx/>
                <a:uFillTx/>
                <a:latin typeface="Aptos" panose="020B0004020202020204" pitchFamily="34" charset="0"/>
                <a:ea typeface="Times New Roman" panose="02020603050405020304" pitchFamily="18" charset="0"/>
                <a:cs typeface="Aptos" panose="020B0004020202020204" pitchFamily="34" charset="0"/>
                <a:hlinkClick r:id="rId3" tooltip="Original URL: https://carers-mail.org/c/AQiQtwEQ1Pr_Bhihj8FaIJ7l7KABfagSd4m1bSjmo1Xxg5-ij_gYfOit9frO-9zenpT1oLc. Click or tap if you trust this link."/>
              </a:rPr>
              <a:t>www.carers.org/yceducation</a:t>
            </a:r>
            <a:r>
              <a:rPr kumimoji="0" lang="en-GB" sz="2800" b="1" i="1" u="none" strike="noStrike" kern="1200" cap="none" spc="0" normalizeH="0" baseline="0" noProof="0" dirty="0">
                <a:ln>
                  <a:noFill/>
                </a:ln>
                <a:solidFill>
                  <a:srgbClr val="0000EE"/>
                </a:solidFill>
                <a:effectLst/>
                <a:uLnTx/>
                <a:uFillTx/>
                <a:latin typeface="Aptos" panose="020B0004020202020204" pitchFamily="34" charset="0"/>
                <a:ea typeface="Times New Roman" panose="02020603050405020304" pitchFamily="18" charset="0"/>
                <a:cs typeface="Aptos" panose="020B0004020202020204" pitchFamily="34" charset="0"/>
              </a:rPr>
              <a:t>.</a:t>
            </a:r>
            <a:endParaRPr kumimoji="0" lang="en-GB" sz="2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57903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0E438A-23B7-F6D6-08A9-892846D33E82}"/>
              </a:ext>
            </a:extLst>
          </p:cNvPr>
          <p:cNvSpPr txBox="1">
            <a:spLocks/>
          </p:cNvSpPr>
          <p:nvPr/>
        </p:nvSpPr>
        <p:spPr>
          <a:xfrm>
            <a:off x="407368" y="476672"/>
            <a:ext cx="8596668" cy="731168"/>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Overview </a:t>
            </a:r>
          </a:p>
        </p:txBody>
      </p:sp>
      <p:sp>
        <p:nvSpPr>
          <p:cNvPr id="11" name="TextBox 10">
            <a:extLst>
              <a:ext uri="{FF2B5EF4-FFF2-40B4-BE49-F238E27FC236}">
                <a16:creationId xmlns:a16="http://schemas.microsoft.com/office/drawing/2014/main" id="{32791D8D-F1F1-3C01-60D5-216D7F34066E}"/>
              </a:ext>
            </a:extLst>
          </p:cNvPr>
          <p:cNvSpPr txBox="1"/>
          <p:nvPr/>
        </p:nvSpPr>
        <p:spPr>
          <a:xfrm>
            <a:off x="407367" y="1207840"/>
            <a:ext cx="9577065" cy="4154984"/>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15 Audits Submitted (~12%) – Survey:  </a:t>
            </a:r>
            <a:r>
              <a:rPr lang="en-GB" sz="2400" u="sng" dirty="0">
                <a:solidFill>
                  <a:srgbClr val="467886"/>
                </a:solidFill>
                <a:effectLst/>
                <a:latin typeface="Calibri" panose="020F0502020204030204" pitchFamily="34" charset="0"/>
                <a:ea typeface="Aptos" panose="020B0004020202020204" pitchFamily="34" charset="0"/>
                <a:cs typeface="Calibri" panose="020F0502020204030204" pitchFamily="34" charset="0"/>
                <a:hlinkClick r:id="rId2"/>
              </a:rPr>
              <a:t>https://www.surveymonkey.com/r/QLR3ZQP</a:t>
            </a:r>
            <a:endParaRPr lang="en-GB" sz="2400" u="sng" dirty="0">
              <a:solidFill>
                <a:srgbClr val="467886"/>
              </a:solidFill>
              <a:effectLst/>
              <a:latin typeface="Calibri" panose="020F0502020204030204" pitchFamily="34" charset="0"/>
              <a:ea typeface="Aptos" panose="020B0004020202020204" pitchFamily="34" charset="0"/>
              <a:cs typeface="Calibri" panose="020F0502020204030204" pitchFamily="34" charset="0"/>
            </a:endParaRPr>
          </a:p>
          <a:p>
            <a:pPr marL="342900" lvl="0" indent="-342900">
              <a:buSzPts val="1000"/>
              <a:buFont typeface="Symbol" panose="05050102010706020507" pitchFamily="18" charset="2"/>
              <a:buChar char=""/>
              <a:tabLst>
                <a:tab pos="457200" algn="l"/>
              </a:tabLst>
            </a:pP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The audit has a new, revised streamlined format where we give examples of what sort of things we’re looking for to aid </a:t>
            </a:r>
            <a:r>
              <a:rPr lang="en-GB" sz="2400" kern="100" dirty="0">
                <a:latin typeface="Calibri" panose="020F0502020204030204" pitchFamily="34" charset="0"/>
                <a:ea typeface="Times New Roman" panose="02020603050405020304" pitchFamily="18" charset="0"/>
                <a:cs typeface="Times New Roman" panose="02020603050405020304" pitchFamily="18" charset="0"/>
              </a:rPr>
              <a:t>com</a:t>
            </a: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pletion and support the development of a governance action plan</a:t>
            </a:r>
          </a:p>
          <a:p>
            <a:pPr marL="342900" lvl="0" indent="-342900">
              <a:buSzPts val="1000"/>
              <a:buFont typeface="Symbol" panose="05050102010706020507" pitchFamily="18" charset="2"/>
              <a:buChar char=""/>
              <a:tabLst>
                <a:tab pos="457200" algn="l"/>
              </a:tabLst>
            </a:pP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Personalised feedback was provided to all schools who submitted by end of Summer Term 2024. </a:t>
            </a:r>
          </a:p>
          <a:p>
            <a:pPr lvl="0">
              <a:buSzPts val="1000"/>
              <a:tabLst>
                <a:tab pos="457200" algn="l"/>
              </a:tabLst>
            </a:pP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400" dirty="0">
                <a:solidFill>
                  <a:srgbClr val="000000"/>
                </a:solidFill>
                <a:effectLst/>
                <a:latin typeface="Calibri" panose="020F0502020204030204" pitchFamily="34" charset="0"/>
                <a:ea typeface="Times New Roman" panose="02020603050405020304" pitchFamily="18" charset="0"/>
              </a:rPr>
              <a:t>Key themes..</a:t>
            </a:r>
            <a:r>
              <a:rPr lang="en-GB" sz="2400" dirty="0">
                <a:effectLst/>
                <a:latin typeface="Calibri" panose="020F0502020204030204" pitchFamily="34" charset="0"/>
                <a:ea typeface="Times New Roman" panose="02020603050405020304" pitchFamily="18" charset="0"/>
              </a:rPr>
              <a:t> </a:t>
            </a:r>
          </a:p>
        </p:txBody>
      </p:sp>
    </p:spTree>
    <p:extLst>
      <p:ext uri="{BB962C8B-B14F-4D97-AF65-F5344CB8AC3E}">
        <p14:creationId xmlns:p14="http://schemas.microsoft.com/office/powerpoint/2010/main" val="1492838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C41F0-7AD8-0B62-1759-F0938FBD9BAD}"/>
              </a:ext>
            </a:extLst>
          </p:cNvPr>
          <p:cNvSpPr>
            <a:spLocks noGrp="1"/>
          </p:cNvSpPr>
          <p:nvPr>
            <p:ph type="title"/>
          </p:nvPr>
        </p:nvSpPr>
        <p:spPr/>
        <p:txBody>
          <a:bodyPr/>
          <a:lstStyle/>
          <a:p>
            <a:r>
              <a:rPr lang="en-US" b="1" dirty="0">
                <a:solidFill>
                  <a:srgbClr val="009999"/>
                </a:solidFill>
                <a:latin typeface="Aptos" panose="020B0004020202020204" pitchFamily="34" charset="0"/>
                <a:ea typeface="+mn-ea"/>
                <a:cs typeface="+mn-cs"/>
              </a:rPr>
              <a:t>Key messages</a:t>
            </a:r>
            <a:endParaRPr lang="en-GB" b="1" dirty="0">
              <a:solidFill>
                <a:srgbClr val="009999"/>
              </a:solidFill>
              <a:latin typeface="Aptos" panose="020B0004020202020204" pitchFamily="34" charset="0"/>
              <a:ea typeface="+mn-ea"/>
              <a:cs typeface="+mn-cs"/>
            </a:endParaRPr>
          </a:p>
        </p:txBody>
      </p:sp>
      <p:sp>
        <p:nvSpPr>
          <p:cNvPr id="3" name="Content Placeholder 2">
            <a:extLst>
              <a:ext uri="{FF2B5EF4-FFF2-40B4-BE49-F238E27FC236}">
                <a16:creationId xmlns:a16="http://schemas.microsoft.com/office/drawing/2014/main" id="{D3333D00-D274-EF99-3023-379F499A41E2}"/>
              </a:ext>
            </a:extLst>
          </p:cNvPr>
          <p:cNvSpPr>
            <a:spLocks noGrp="1"/>
          </p:cNvSpPr>
          <p:nvPr>
            <p:ph idx="1"/>
          </p:nvPr>
        </p:nvSpPr>
        <p:spPr/>
        <p:txBody>
          <a:bodyPr>
            <a:normAutofit/>
          </a:bodyPr>
          <a:lstStyle/>
          <a:p>
            <a:pPr marL="0" indent="0">
              <a:buNone/>
            </a:pPr>
            <a:endParaRPr lang="en-US" dirty="0"/>
          </a:p>
          <a:p>
            <a:r>
              <a:rPr lang="en-US" dirty="0"/>
              <a:t>Identification is key</a:t>
            </a:r>
          </a:p>
          <a:p>
            <a:r>
              <a:rPr lang="en-US" dirty="0"/>
              <a:t>Support is available (mentoring tutoring, schools toolkit) Early Help</a:t>
            </a:r>
          </a:p>
          <a:p>
            <a:endParaRPr lang="en-US" dirty="0"/>
          </a:p>
          <a:p>
            <a:r>
              <a:rPr lang="en-US" dirty="0"/>
              <a:t>What do we want professionals to do? </a:t>
            </a:r>
          </a:p>
          <a:p>
            <a:pPr marL="457200" lvl="1" indent="0">
              <a:buNone/>
            </a:pPr>
            <a:endParaRPr lang="en-US" dirty="0"/>
          </a:p>
          <a:p>
            <a:pPr marL="914400" lvl="1" indent="-457200">
              <a:buFont typeface="+mj-lt"/>
              <a:buAutoNum type="arabicPeriod"/>
            </a:pPr>
            <a:r>
              <a:rPr lang="en-US" b="1" dirty="0"/>
              <a:t>Champion the campaign and use resources</a:t>
            </a:r>
          </a:p>
          <a:p>
            <a:pPr marL="914400" lvl="1" indent="-457200">
              <a:buFont typeface="+mj-lt"/>
              <a:buAutoNum type="arabicPeriod"/>
            </a:pPr>
            <a:r>
              <a:rPr lang="en-US" b="1" dirty="0"/>
              <a:t>Refer young carers to our Barnet Carers Centre</a:t>
            </a:r>
          </a:p>
          <a:p>
            <a:pPr marL="914400" lvl="1" indent="-457200">
              <a:buFont typeface="+mj-lt"/>
              <a:buAutoNum type="arabicPeriod"/>
            </a:pPr>
            <a:r>
              <a:rPr lang="en-US" b="1" dirty="0"/>
              <a:t>If concerns, refer to MASH</a:t>
            </a:r>
          </a:p>
          <a:p>
            <a:endParaRPr lang="en-GB" dirty="0"/>
          </a:p>
        </p:txBody>
      </p:sp>
      <p:pic>
        <p:nvPicPr>
          <p:cNvPr id="4" name="Picture 3">
            <a:extLst>
              <a:ext uri="{FF2B5EF4-FFF2-40B4-BE49-F238E27FC236}">
                <a16:creationId xmlns:a16="http://schemas.microsoft.com/office/drawing/2014/main" id="{FEE5AB0C-53C4-D99D-44DC-70369F23C756}"/>
              </a:ext>
            </a:extLst>
          </p:cNvPr>
          <p:cNvPicPr>
            <a:picLocks noChangeAspect="1"/>
          </p:cNvPicPr>
          <p:nvPr/>
        </p:nvPicPr>
        <p:blipFill rotWithShape="1">
          <a:blip r:embed="rId2"/>
          <a:srcRect l="55424" t="66002"/>
          <a:stretch/>
        </p:blipFill>
        <p:spPr>
          <a:xfrm>
            <a:off x="7812699" y="3429000"/>
            <a:ext cx="2744651" cy="1458647"/>
          </a:xfrm>
          <a:prstGeom prst="rect">
            <a:avLst/>
          </a:prstGeom>
        </p:spPr>
      </p:pic>
    </p:spTree>
    <p:extLst>
      <p:ext uri="{BB962C8B-B14F-4D97-AF65-F5344CB8AC3E}">
        <p14:creationId xmlns:p14="http://schemas.microsoft.com/office/powerpoint/2010/main" val="2304393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E645A5A-1352-6A2D-1B4F-15C3828E9BA2}"/>
              </a:ext>
            </a:extLst>
          </p:cNvPr>
          <p:cNvSpPr txBox="1">
            <a:spLocks/>
          </p:cNvSpPr>
          <p:nvPr/>
        </p:nvSpPr>
        <p:spPr>
          <a:xfrm>
            <a:off x="254612" y="1"/>
            <a:ext cx="11099189" cy="9179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b="1" i="0" u="none" strike="noStrike" kern="1200" cap="none" spc="0" normalizeH="0" baseline="0" noProof="0" dirty="0">
                <a:ln>
                  <a:noFill/>
                </a:ln>
                <a:solidFill>
                  <a:srgbClr val="FFFFFF"/>
                </a:solidFill>
                <a:effectLst/>
                <a:uLnTx/>
                <a:uFillTx/>
                <a:latin typeface="Arial"/>
                <a:ea typeface="+mj-ea"/>
                <a:cs typeface="Arial"/>
              </a:rPr>
              <a:t>Posters creative for clear channels </a:t>
            </a:r>
            <a:endParaRPr kumimoji="0" lang="en-GB" sz="2950" b="1" i="0" u="none" strike="noStrike" kern="1200" cap="none" spc="0" normalizeH="0" baseline="0" noProof="0" dirty="0">
              <a:ln>
                <a:noFill/>
              </a:ln>
              <a:solidFill>
                <a:srgbClr val="FFFFFF"/>
              </a:solidFill>
              <a:effectLst/>
              <a:uLnTx/>
              <a:uFillTx/>
              <a:latin typeface="Arial" panose="020B0604020202020204" pitchFamily="34" charset="0"/>
              <a:ea typeface="+mj-ea"/>
              <a:cs typeface="Arial" panose="020B0604020202020204" pitchFamily="34" charset="0"/>
            </a:endParaRPr>
          </a:p>
        </p:txBody>
      </p:sp>
      <p:sp>
        <p:nvSpPr>
          <p:cNvPr id="5" name="TextBox 4">
            <a:extLst>
              <a:ext uri="{FF2B5EF4-FFF2-40B4-BE49-F238E27FC236}">
                <a16:creationId xmlns:a16="http://schemas.microsoft.com/office/drawing/2014/main" id="{744A130D-7F9C-5EC8-DBFE-7003B0667FB4}"/>
              </a:ext>
            </a:extLst>
          </p:cNvPr>
          <p:cNvSpPr txBox="1"/>
          <p:nvPr/>
        </p:nvSpPr>
        <p:spPr>
          <a:xfrm>
            <a:off x="3047281" y="3248647"/>
            <a:ext cx="609456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rPr>
              <a:t>https://youtu.be/AuV0gO5G85k</a:t>
            </a:r>
          </a:p>
        </p:txBody>
      </p:sp>
      <p:pic>
        <p:nvPicPr>
          <p:cNvPr id="7" name="Picture 6">
            <a:extLst>
              <a:ext uri="{FF2B5EF4-FFF2-40B4-BE49-F238E27FC236}">
                <a16:creationId xmlns:a16="http://schemas.microsoft.com/office/drawing/2014/main" id="{26BA2CBB-B778-7854-97CE-EAD197049B95}"/>
              </a:ext>
            </a:extLst>
          </p:cNvPr>
          <p:cNvPicPr>
            <a:picLocks noChangeAspect="1"/>
          </p:cNvPicPr>
          <p:nvPr/>
        </p:nvPicPr>
        <p:blipFill>
          <a:blip r:embed="rId3"/>
          <a:stretch>
            <a:fillRect/>
          </a:stretch>
        </p:blipFill>
        <p:spPr>
          <a:xfrm>
            <a:off x="508037" y="1073361"/>
            <a:ext cx="3813779" cy="4931238"/>
          </a:xfrm>
          <a:prstGeom prst="rect">
            <a:avLst/>
          </a:prstGeom>
        </p:spPr>
      </p:pic>
      <p:pic>
        <p:nvPicPr>
          <p:cNvPr id="9" name="Picture 8">
            <a:extLst>
              <a:ext uri="{FF2B5EF4-FFF2-40B4-BE49-F238E27FC236}">
                <a16:creationId xmlns:a16="http://schemas.microsoft.com/office/drawing/2014/main" id="{71E41C0F-1D7D-D58E-1DD9-07BFFC5DB3E7}"/>
              </a:ext>
            </a:extLst>
          </p:cNvPr>
          <p:cNvPicPr>
            <a:picLocks noChangeAspect="1"/>
          </p:cNvPicPr>
          <p:nvPr/>
        </p:nvPicPr>
        <p:blipFill>
          <a:blip r:embed="rId4"/>
          <a:stretch>
            <a:fillRect/>
          </a:stretch>
        </p:blipFill>
        <p:spPr>
          <a:xfrm>
            <a:off x="4130366" y="1085861"/>
            <a:ext cx="3738380" cy="4862055"/>
          </a:xfrm>
          <a:prstGeom prst="rect">
            <a:avLst/>
          </a:prstGeom>
        </p:spPr>
      </p:pic>
      <p:pic>
        <p:nvPicPr>
          <p:cNvPr id="11" name="Picture 10">
            <a:extLst>
              <a:ext uri="{FF2B5EF4-FFF2-40B4-BE49-F238E27FC236}">
                <a16:creationId xmlns:a16="http://schemas.microsoft.com/office/drawing/2014/main" id="{959D613E-7504-62F6-D919-BDB9ABFD5FDB}"/>
              </a:ext>
            </a:extLst>
          </p:cNvPr>
          <p:cNvPicPr>
            <a:picLocks noChangeAspect="1"/>
          </p:cNvPicPr>
          <p:nvPr/>
        </p:nvPicPr>
        <p:blipFill>
          <a:blip r:embed="rId5"/>
          <a:stretch>
            <a:fillRect/>
          </a:stretch>
        </p:blipFill>
        <p:spPr>
          <a:xfrm>
            <a:off x="7870185" y="1085862"/>
            <a:ext cx="3838757" cy="4820094"/>
          </a:xfrm>
          <a:prstGeom prst="rect">
            <a:avLst/>
          </a:prstGeom>
        </p:spPr>
      </p:pic>
      <p:sp>
        <p:nvSpPr>
          <p:cNvPr id="2" name="Title 1">
            <a:extLst>
              <a:ext uri="{FF2B5EF4-FFF2-40B4-BE49-F238E27FC236}">
                <a16:creationId xmlns:a16="http://schemas.microsoft.com/office/drawing/2014/main" id="{96467D09-73D6-DDB1-E5D6-B4741EF95E58}"/>
              </a:ext>
            </a:extLst>
          </p:cNvPr>
          <p:cNvSpPr>
            <a:spLocks noGrp="1"/>
          </p:cNvSpPr>
          <p:nvPr>
            <p:ph type="title"/>
          </p:nvPr>
        </p:nvSpPr>
        <p:spPr>
          <a:xfrm>
            <a:off x="836762" y="172660"/>
            <a:ext cx="10515600" cy="1325563"/>
          </a:xfrm>
        </p:spPr>
        <p:txBody>
          <a:bodyPr/>
          <a:lstStyle/>
          <a:p>
            <a:r>
              <a:rPr lang="en-US" b="1" dirty="0">
                <a:solidFill>
                  <a:srgbClr val="009999"/>
                </a:solidFill>
                <a:latin typeface="Aptos" panose="020B0004020202020204" pitchFamily="34" charset="0"/>
                <a:ea typeface="+mn-ea"/>
                <a:cs typeface="+mn-cs"/>
              </a:rPr>
              <a:t>Campaign</a:t>
            </a:r>
            <a:endParaRPr lang="en-GB" b="1" dirty="0">
              <a:solidFill>
                <a:srgbClr val="009999"/>
              </a:solidFill>
              <a:latin typeface="Aptos" panose="020B0004020202020204" pitchFamily="34" charset="0"/>
              <a:ea typeface="+mn-ea"/>
              <a:cs typeface="+mn-cs"/>
            </a:endParaRPr>
          </a:p>
        </p:txBody>
      </p:sp>
    </p:spTree>
    <p:extLst>
      <p:ext uri="{BB962C8B-B14F-4D97-AF65-F5344CB8AC3E}">
        <p14:creationId xmlns:p14="http://schemas.microsoft.com/office/powerpoint/2010/main" val="115110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E218087-7C06-A389-1B56-3323672955D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387" t="8245"/>
          <a:stretch/>
        </p:blipFill>
        <p:spPr bwMode="auto">
          <a:xfrm>
            <a:off x="838200" y="1320008"/>
            <a:ext cx="8789991" cy="50703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EBE2649B-3630-10A6-95C3-B5D03B499013}"/>
              </a:ext>
            </a:extLst>
          </p:cNvPr>
          <p:cNvSpPr>
            <a:spLocks noGrp="1"/>
          </p:cNvSpPr>
          <p:nvPr>
            <p:ph type="title"/>
          </p:nvPr>
        </p:nvSpPr>
        <p:spPr>
          <a:xfrm>
            <a:off x="838200" y="365125"/>
            <a:ext cx="10515600" cy="1325563"/>
          </a:xfrm>
        </p:spPr>
        <p:txBody>
          <a:bodyPr/>
          <a:lstStyle/>
          <a:p>
            <a:r>
              <a:rPr lang="en-US" b="1" dirty="0">
                <a:solidFill>
                  <a:srgbClr val="009999"/>
                </a:solidFill>
                <a:latin typeface="Aptos" panose="020B0004020202020204" pitchFamily="34" charset="0"/>
                <a:ea typeface="+mn-ea"/>
                <a:cs typeface="+mn-cs"/>
              </a:rPr>
              <a:t>Resources for schools</a:t>
            </a:r>
            <a:endParaRPr lang="en-GB" b="1" dirty="0">
              <a:solidFill>
                <a:srgbClr val="009999"/>
              </a:solidFill>
              <a:latin typeface="Aptos" panose="020B0004020202020204" pitchFamily="34" charset="0"/>
              <a:ea typeface="+mn-ea"/>
              <a:cs typeface="+mn-cs"/>
            </a:endParaRPr>
          </a:p>
        </p:txBody>
      </p:sp>
    </p:spTree>
    <p:extLst>
      <p:ext uri="{BB962C8B-B14F-4D97-AF65-F5344CB8AC3E}">
        <p14:creationId xmlns:p14="http://schemas.microsoft.com/office/powerpoint/2010/main" val="29906847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529A12-9B26-8F05-5BBB-1E6C1A6D490F}"/>
              </a:ext>
            </a:extLst>
          </p:cNvPr>
          <p:cNvPicPr>
            <a:picLocks noChangeAspect="1"/>
          </p:cNvPicPr>
          <p:nvPr/>
        </p:nvPicPr>
        <p:blipFill>
          <a:blip r:embed="rId2"/>
          <a:srcRect r="1280" b="2357"/>
          <a:stretch/>
        </p:blipFill>
        <p:spPr>
          <a:xfrm>
            <a:off x="2806727" y="494595"/>
            <a:ext cx="6296633" cy="6209980"/>
          </a:xfrm>
          <a:prstGeom prst="rect">
            <a:avLst/>
          </a:prstGeom>
        </p:spPr>
      </p:pic>
    </p:spTree>
    <p:extLst>
      <p:ext uri="{BB962C8B-B14F-4D97-AF65-F5344CB8AC3E}">
        <p14:creationId xmlns:p14="http://schemas.microsoft.com/office/powerpoint/2010/main" val="2794019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8">
            <a:extLst>
              <a:ext uri="{FF2B5EF4-FFF2-40B4-BE49-F238E27FC236}">
                <a16:creationId xmlns:a16="http://schemas.microsoft.com/office/drawing/2014/main" id="{0CC4F60D-C3F2-4198-BCDD-DE5BF367B2B3}"/>
              </a:ext>
            </a:extLst>
          </p:cNvPr>
          <p:cNvSpPr/>
          <p:nvPr/>
        </p:nvSpPr>
        <p:spPr>
          <a:xfrm>
            <a:off x="27285" y="-1017971"/>
            <a:ext cx="12192000" cy="7875971"/>
          </a:xfrm>
          <a:custGeom>
            <a:avLst/>
            <a:gdLst>
              <a:gd name="f0" fmla="val w"/>
              <a:gd name="f1" fmla="val h"/>
              <a:gd name="f2" fmla="val 0"/>
              <a:gd name="f3" fmla="val 11051997"/>
              <a:gd name="f4" fmla="val 7919999"/>
              <a:gd name="f5" fmla="val 10673080"/>
              <a:gd name="f6" fmla="val 3127629"/>
              <a:gd name="f7" fmla="val 3584625"/>
              <a:gd name="f8" fmla="val 1904974"/>
              <a:gd name="f9" fmla="val 3781437"/>
              <a:gd name="f10" fmla="val 1306170"/>
              <a:gd name="f11" fmla="val 4481893"/>
              <a:gd name="f12" fmla="val 5121567"/>
              <a:gd name="f13" fmla="*/ f0 1 11051997"/>
              <a:gd name="f14" fmla="*/ f1 1 7919999"/>
              <a:gd name="f15" fmla="+- f4 0 f2"/>
              <a:gd name="f16" fmla="+- f3 0 f2"/>
              <a:gd name="f17" fmla="*/ f16 1 11051997"/>
              <a:gd name="f18" fmla="*/ f15 1 791999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1051997" h="7919999">
                <a:moveTo>
                  <a:pt x="f5" y="f2"/>
                </a:moveTo>
                <a:lnTo>
                  <a:pt x="f6" y="f7"/>
                </a:lnTo>
                <a:lnTo>
                  <a:pt x="f2" y="f8"/>
                </a:lnTo>
                <a:lnTo>
                  <a:pt x="f2" y="f9"/>
                </a:lnTo>
                <a:lnTo>
                  <a:pt x="f10" y="f11"/>
                </a:lnTo>
                <a:lnTo>
                  <a:pt x="f2" y="f12"/>
                </a:lnTo>
                <a:lnTo>
                  <a:pt x="f2" y="f4"/>
                </a:lnTo>
                <a:lnTo>
                  <a:pt x="f3" y="f4"/>
                </a:lnTo>
                <a:lnTo>
                  <a:pt x="f3" y="f2"/>
                </a:lnTo>
                <a:close/>
              </a:path>
            </a:pathLst>
          </a:custGeom>
          <a:solidFill>
            <a:schemeClr val="accent1"/>
          </a:solidFill>
          <a:ln cap="flat">
            <a:noFill/>
            <a:prstDash val="solid"/>
          </a:ln>
        </p:spPr>
        <p:txBody>
          <a:bodyPr vert="horz" wrap="square" lIns="121920" tIns="60960" rIns="121920" bIns="60960" anchor="t" anchorCtr="0" compatLnSpc="1">
            <a:noAutofit/>
          </a:bodyPr>
          <a:lstStyle/>
          <a:p>
            <a:pPr marL="0" marR="0" lvl="0" indent="0" algn="l"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800" b="0" i="0" u="none" strike="noStrike" kern="0" cap="none" spc="0" normalizeH="0" baseline="0" noProof="0" dirty="0">
              <a:ln>
                <a:noFill/>
              </a:ln>
              <a:solidFill>
                <a:srgbClr val="FFFFFF"/>
              </a:solidFill>
              <a:effectLst/>
              <a:uLnTx/>
              <a:uFillTx/>
              <a:latin typeface="Arial"/>
              <a:ea typeface="+mn-ea"/>
              <a:cs typeface="+mn-cs"/>
            </a:endParaRPr>
          </a:p>
        </p:txBody>
      </p:sp>
      <p:sp>
        <p:nvSpPr>
          <p:cNvPr id="4" name="Slide Number Placeholder 2">
            <a:extLst>
              <a:ext uri="{FF2B5EF4-FFF2-40B4-BE49-F238E27FC236}">
                <a16:creationId xmlns:a16="http://schemas.microsoft.com/office/drawing/2014/main" id="{5D218D12-3654-4330-BB68-655A23188807}"/>
              </a:ext>
            </a:extLst>
          </p:cNvPr>
          <p:cNvSpPr txBox="1"/>
          <p:nvPr/>
        </p:nvSpPr>
        <p:spPr>
          <a:xfrm>
            <a:off x="5812121" y="6498164"/>
            <a:ext cx="567744" cy="131235"/>
          </a:xfrm>
          <a:prstGeom prst="rect">
            <a:avLst/>
          </a:prstGeom>
          <a:noFill/>
          <a:ln cap="flat">
            <a:noFill/>
          </a:ln>
        </p:spPr>
        <p:txBody>
          <a:bodyPr vert="horz" wrap="square" lIns="0" tIns="0" rIns="0" bIns="0" anchor="t" anchorCtr="1" compatLnSpc="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4E7160E-FFB2-4782-9D5F-3358B3EC3B72}" type="slidenum">
              <a:rPr kumimoji="0" lang="en-GB" sz="933" b="0" i="0" u="none" strike="noStrike" kern="0" cap="none" spc="0" normalizeH="0" baseline="0" noProof="0">
                <a:ln>
                  <a:noFill/>
                </a:ln>
                <a:solidFill>
                  <a:srgbClr val="000000"/>
                </a:solidFill>
                <a:effectLst/>
                <a:uLnTx/>
                <a:uFillTx/>
                <a:latin typeface="Arial"/>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24</a:t>
            </a:fld>
            <a:endParaRPr kumimoji="0" lang="en-GB" sz="933" b="0" i="0" u="none" strike="noStrike" kern="0" cap="none" spc="0" normalizeH="0" baseline="0" noProof="0" dirty="0">
              <a:ln>
                <a:noFill/>
              </a:ln>
              <a:solidFill>
                <a:srgbClr val="000000"/>
              </a:solidFill>
              <a:effectLst/>
              <a:uLnTx/>
              <a:uFillTx/>
              <a:latin typeface="Arial"/>
              <a:ea typeface="+mn-ea"/>
              <a:cs typeface="+mn-cs"/>
            </a:endParaRPr>
          </a:p>
        </p:txBody>
      </p:sp>
      <p:sp>
        <p:nvSpPr>
          <p:cNvPr id="5" name="Title 11">
            <a:extLst>
              <a:ext uri="{FF2B5EF4-FFF2-40B4-BE49-F238E27FC236}">
                <a16:creationId xmlns:a16="http://schemas.microsoft.com/office/drawing/2014/main" id="{D598C96E-3334-46EC-8488-494BC4E285C1}"/>
              </a:ext>
            </a:extLst>
          </p:cNvPr>
          <p:cNvSpPr txBox="1">
            <a:spLocks noGrp="1"/>
          </p:cNvSpPr>
          <p:nvPr>
            <p:ph type="title"/>
          </p:nvPr>
        </p:nvSpPr>
        <p:spPr>
          <a:xfrm>
            <a:off x="1487488" y="3413771"/>
            <a:ext cx="11235853" cy="962243"/>
          </a:xfrm>
        </p:spPr>
        <p:txBody>
          <a:bodyPr>
            <a:normAutofit fontScale="90000"/>
          </a:bodyPr>
          <a:lstStyle/>
          <a:p>
            <a:pPr lvl="0"/>
            <a:r>
              <a:rPr lang="en-US" sz="4000" b="1" dirty="0">
                <a:solidFill>
                  <a:srgbClr val="FFFFFF"/>
                </a:solidFill>
                <a:latin typeface="Arial" panose="020B0604020202020204" pitchFamily="34" charset="0"/>
                <a:cs typeface="Arial" panose="020B0604020202020204" pitchFamily="34" charset="0"/>
              </a:rPr>
              <a:t>Educational Standards in Barnet Schools 2024 (provisional)</a:t>
            </a:r>
            <a:br>
              <a:rPr lang="en-US" sz="3100" b="1" dirty="0">
                <a:solidFill>
                  <a:srgbClr val="FFFFFF"/>
                </a:solidFill>
                <a:latin typeface="Arial" panose="020B0604020202020204" pitchFamily="34" charset="0"/>
                <a:cs typeface="Arial" panose="020B0604020202020204" pitchFamily="34" charset="0"/>
              </a:rPr>
            </a:br>
            <a:r>
              <a:rPr lang="en-US" sz="3100" b="1">
                <a:solidFill>
                  <a:srgbClr val="FFFFFF"/>
                </a:solidFill>
                <a:latin typeface="Arial" panose="020B0604020202020204" pitchFamily="34" charset="0"/>
                <a:cs typeface="Arial" panose="020B0604020202020204" pitchFamily="34" charset="0"/>
              </a:rPr>
              <a:t> </a:t>
            </a:r>
            <a:r>
              <a:rPr lang="en-US" sz="2000" b="1">
                <a:solidFill>
                  <a:srgbClr val="FFFFFF"/>
                </a:solidFill>
                <a:latin typeface="Arial" panose="020B0604020202020204" pitchFamily="34" charset="0"/>
                <a:cs typeface="Arial" panose="020B0604020202020204" pitchFamily="34" charset="0"/>
              </a:rPr>
              <a:t>October </a:t>
            </a:r>
            <a:r>
              <a:rPr lang="en-US" sz="2000" b="1" dirty="0">
                <a:solidFill>
                  <a:srgbClr val="FFFFFF"/>
                </a:solidFill>
                <a:latin typeface="Arial" panose="020B0604020202020204" pitchFamily="34" charset="0"/>
                <a:cs typeface="Arial" panose="020B0604020202020204" pitchFamily="34" charset="0"/>
              </a:rPr>
              <a:t>2024</a:t>
            </a:r>
            <a:br>
              <a:rPr lang="en-US" sz="4000" b="1" dirty="0">
                <a:solidFill>
                  <a:srgbClr val="FFFFFF"/>
                </a:solidFill>
                <a:latin typeface="Arial" panose="020B0604020202020204" pitchFamily="34" charset="0"/>
                <a:cs typeface="Arial" panose="020B0604020202020204" pitchFamily="34" charset="0"/>
              </a:rPr>
            </a:br>
            <a:endParaRPr lang="en-US" sz="3100" b="1" dirty="0">
              <a:solidFill>
                <a:srgbClr val="FFFFFF"/>
              </a:solidFill>
              <a:latin typeface="Arial" panose="020B0604020202020204" pitchFamily="34" charset="0"/>
              <a:cs typeface="Arial" panose="020B0604020202020204" pitchFamily="34" charset="0"/>
            </a:endParaRPr>
          </a:p>
        </p:txBody>
      </p:sp>
      <p:sp>
        <p:nvSpPr>
          <p:cNvPr id="6" name="Text Placeholder 12">
            <a:extLst>
              <a:ext uri="{FF2B5EF4-FFF2-40B4-BE49-F238E27FC236}">
                <a16:creationId xmlns:a16="http://schemas.microsoft.com/office/drawing/2014/main" id="{728FFD78-3BE1-4DB1-95DC-0F7537A53649}"/>
              </a:ext>
            </a:extLst>
          </p:cNvPr>
          <p:cNvSpPr txBox="1">
            <a:spLocks noGrp="1"/>
          </p:cNvSpPr>
          <p:nvPr>
            <p:ph type="body" idx="4294967295"/>
          </p:nvPr>
        </p:nvSpPr>
        <p:spPr>
          <a:xfrm>
            <a:off x="422701" y="1248122"/>
            <a:ext cx="11045155" cy="2204864"/>
          </a:xfrm>
        </p:spPr>
        <p:txBody>
          <a:bodyPr>
            <a:normAutofit/>
          </a:bodyPr>
          <a:lstStyle/>
          <a:p>
            <a:pPr marL="0" indent="0">
              <a:lnSpc>
                <a:spcPct val="100000"/>
              </a:lnSpc>
              <a:spcBef>
                <a:spcPts val="0"/>
              </a:spcBef>
              <a:buNone/>
            </a:pPr>
            <a:endParaRPr lang="en-GB" sz="2900" dirty="0">
              <a:solidFill>
                <a:srgbClr val="FFFFFF"/>
              </a:solidFill>
              <a:latin typeface="Arial" panose="020B0604020202020204" pitchFamily="34" charset="0"/>
              <a:cs typeface="Arial" panose="020B0604020202020204" pitchFamily="34" charset="0"/>
            </a:endParaRPr>
          </a:p>
          <a:p>
            <a:pPr>
              <a:lnSpc>
                <a:spcPct val="100000"/>
              </a:lnSpc>
              <a:spcBef>
                <a:spcPts val="0"/>
              </a:spcBef>
            </a:pPr>
            <a:endParaRPr lang="en-GB" sz="2667" dirty="0">
              <a:solidFill>
                <a:srgbClr val="FFFFFF"/>
              </a:solidFill>
            </a:endParaRPr>
          </a:p>
        </p:txBody>
      </p:sp>
      <p:pic>
        <p:nvPicPr>
          <p:cNvPr id="11" name="Picture 10" descr="A picture containing drawing&#10;&#10;Description automatically generated">
            <a:extLst>
              <a:ext uri="{FF2B5EF4-FFF2-40B4-BE49-F238E27FC236}">
                <a16:creationId xmlns:a16="http://schemas.microsoft.com/office/drawing/2014/main" id="{2F69A29D-1B32-49AD-8F3E-4D5218DFC338}"/>
              </a:ext>
            </a:extLst>
          </p:cNvPr>
          <p:cNvPicPr/>
          <p:nvPr/>
        </p:nvPicPr>
        <p:blipFill>
          <a:blip r:embed="rId3">
            <a:extLst>
              <a:ext uri="{28A0092B-C50C-407E-A947-70E740481C1C}">
                <a14:useLocalDpi xmlns:a14="http://schemas.microsoft.com/office/drawing/2010/main" val="0"/>
              </a:ext>
            </a:extLst>
          </a:blip>
          <a:stretch>
            <a:fillRect/>
          </a:stretch>
        </p:blipFill>
        <p:spPr>
          <a:xfrm>
            <a:off x="2351585" y="39077"/>
            <a:ext cx="2304256" cy="1589723"/>
          </a:xfrm>
          <a:prstGeom prst="rect">
            <a:avLst/>
          </a:prstGeom>
        </p:spPr>
      </p:pic>
    </p:spTree>
    <p:extLst>
      <p:ext uri="{BB962C8B-B14F-4D97-AF65-F5344CB8AC3E}">
        <p14:creationId xmlns:p14="http://schemas.microsoft.com/office/powerpoint/2010/main" val="2284885517"/>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91344" y="188640"/>
            <a:ext cx="9531401" cy="379430"/>
          </a:xfrm>
        </p:spPr>
        <p:txBody>
          <a:bodyPr vert="horz" lIns="91440" tIns="45720" rIns="91440" bIns="45720" rtlCol="0" anchor="b">
            <a:normAutofit fontScale="90000"/>
          </a:bodyPr>
          <a:lstStyle/>
          <a:p>
            <a:pPr>
              <a:lnSpc>
                <a:spcPct val="90000"/>
              </a:lnSpc>
            </a:pPr>
            <a:r>
              <a:rPr lang="en-US" sz="3200" b="1" dirty="0"/>
              <a:t>EYFS – Good Level of Development (GLD)</a:t>
            </a:r>
          </a:p>
        </p:txBody>
      </p:sp>
      <p:pic>
        <p:nvPicPr>
          <p:cNvPr id="4" name="Picture 3">
            <a:extLst>
              <a:ext uri="{FF2B5EF4-FFF2-40B4-BE49-F238E27FC236}">
                <a16:creationId xmlns:a16="http://schemas.microsoft.com/office/drawing/2014/main" id="{A6D29F0C-33E5-2B42-161D-BA249ED89C8A}"/>
              </a:ext>
            </a:extLst>
          </p:cNvPr>
          <p:cNvPicPr>
            <a:picLocks noChangeAspect="1"/>
          </p:cNvPicPr>
          <p:nvPr/>
        </p:nvPicPr>
        <p:blipFill>
          <a:blip r:embed="rId2"/>
          <a:stretch>
            <a:fillRect/>
          </a:stretch>
        </p:blipFill>
        <p:spPr>
          <a:xfrm>
            <a:off x="0" y="568070"/>
            <a:ext cx="6115050" cy="3600450"/>
          </a:xfrm>
          <a:prstGeom prst="rect">
            <a:avLst/>
          </a:prstGeom>
        </p:spPr>
      </p:pic>
      <p:pic>
        <p:nvPicPr>
          <p:cNvPr id="6" name="Picture 5">
            <a:extLst>
              <a:ext uri="{FF2B5EF4-FFF2-40B4-BE49-F238E27FC236}">
                <a16:creationId xmlns:a16="http://schemas.microsoft.com/office/drawing/2014/main" id="{28DD01FF-6CA9-12A6-122D-D010B0E53035}"/>
              </a:ext>
            </a:extLst>
          </p:cNvPr>
          <p:cNvPicPr>
            <a:picLocks noChangeAspect="1"/>
          </p:cNvPicPr>
          <p:nvPr/>
        </p:nvPicPr>
        <p:blipFill>
          <a:blip r:embed="rId3"/>
          <a:stretch>
            <a:fillRect/>
          </a:stretch>
        </p:blipFill>
        <p:spPr>
          <a:xfrm>
            <a:off x="5879976" y="2924944"/>
            <a:ext cx="5953125" cy="3581400"/>
          </a:xfrm>
          <a:prstGeom prst="rect">
            <a:avLst/>
          </a:prstGeom>
        </p:spPr>
      </p:pic>
    </p:spTree>
    <p:extLst>
      <p:ext uri="{BB962C8B-B14F-4D97-AF65-F5344CB8AC3E}">
        <p14:creationId xmlns:p14="http://schemas.microsoft.com/office/powerpoint/2010/main" val="1584109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91344" y="188640"/>
            <a:ext cx="9531401" cy="379430"/>
          </a:xfrm>
        </p:spPr>
        <p:txBody>
          <a:bodyPr vert="horz" lIns="91440" tIns="45720" rIns="91440" bIns="45720" rtlCol="0" anchor="b">
            <a:normAutofit fontScale="90000"/>
          </a:bodyPr>
          <a:lstStyle/>
          <a:p>
            <a:pPr>
              <a:lnSpc>
                <a:spcPct val="90000"/>
              </a:lnSpc>
            </a:pPr>
            <a:r>
              <a:rPr lang="en-US" sz="3200" b="1" dirty="0"/>
              <a:t>EYFS – GLD Disadvantaged pupils</a:t>
            </a:r>
          </a:p>
        </p:txBody>
      </p:sp>
      <p:pic>
        <p:nvPicPr>
          <p:cNvPr id="5" name="Picture 4">
            <a:extLst>
              <a:ext uri="{FF2B5EF4-FFF2-40B4-BE49-F238E27FC236}">
                <a16:creationId xmlns:a16="http://schemas.microsoft.com/office/drawing/2014/main" id="{6B9B9EF3-D65D-1BC2-D3EC-BF47C968A164}"/>
              </a:ext>
            </a:extLst>
          </p:cNvPr>
          <p:cNvPicPr>
            <a:picLocks noChangeAspect="1"/>
          </p:cNvPicPr>
          <p:nvPr/>
        </p:nvPicPr>
        <p:blipFill>
          <a:blip r:embed="rId2"/>
          <a:stretch>
            <a:fillRect/>
          </a:stretch>
        </p:blipFill>
        <p:spPr>
          <a:xfrm>
            <a:off x="295275" y="909637"/>
            <a:ext cx="11601450" cy="5759723"/>
          </a:xfrm>
          <a:prstGeom prst="rect">
            <a:avLst/>
          </a:prstGeom>
        </p:spPr>
      </p:pic>
    </p:spTree>
    <p:extLst>
      <p:ext uri="{BB962C8B-B14F-4D97-AF65-F5344CB8AC3E}">
        <p14:creationId xmlns:p14="http://schemas.microsoft.com/office/powerpoint/2010/main" val="40064395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91344" y="188640"/>
            <a:ext cx="9531401" cy="379430"/>
          </a:xfrm>
        </p:spPr>
        <p:txBody>
          <a:bodyPr vert="horz" lIns="91440" tIns="45720" rIns="91440" bIns="45720" rtlCol="0" anchor="b">
            <a:normAutofit fontScale="90000"/>
          </a:bodyPr>
          <a:lstStyle/>
          <a:p>
            <a:pPr>
              <a:lnSpc>
                <a:spcPct val="90000"/>
              </a:lnSpc>
            </a:pPr>
            <a:r>
              <a:rPr lang="en-US" sz="3200" b="1" dirty="0"/>
              <a:t>EYFS – GLD SEN Support pupils</a:t>
            </a:r>
          </a:p>
        </p:txBody>
      </p:sp>
      <p:pic>
        <p:nvPicPr>
          <p:cNvPr id="4" name="Picture 3">
            <a:extLst>
              <a:ext uri="{FF2B5EF4-FFF2-40B4-BE49-F238E27FC236}">
                <a16:creationId xmlns:a16="http://schemas.microsoft.com/office/drawing/2014/main" id="{00C63F5F-5FFE-244D-3E8F-F6FD62FC74A4}"/>
              </a:ext>
            </a:extLst>
          </p:cNvPr>
          <p:cNvPicPr>
            <a:picLocks noChangeAspect="1"/>
          </p:cNvPicPr>
          <p:nvPr/>
        </p:nvPicPr>
        <p:blipFill>
          <a:blip r:embed="rId2"/>
          <a:stretch>
            <a:fillRect/>
          </a:stretch>
        </p:blipFill>
        <p:spPr>
          <a:xfrm>
            <a:off x="191344" y="571937"/>
            <a:ext cx="11887200" cy="6101290"/>
          </a:xfrm>
          <a:prstGeom prst="rect">
            <a:avLst/>
          </a:prstGeom>
        </p:spPr>
      </p:pic>
    </p:spTree>
    <p:extLst>
      <p:ext uri="{BB962C8B-B14F-4D97-AF65-F5344CB8AC3E}">
        <p14:creationId xmlns:p14="http://schemas.microsoft.com/office/powerpoint/2010/main" val="8954386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91344" y="188640"/>
            <a:ext cx="9531401" cy="379430"/>
          </a:xfrm>
        </p:spPr>
        <p:txBody>
          <a:bodyPr vert="horz" lIns="91440" tIns="45720" rIns="91440" bIns="45720" rtlCol="0" anchor="b">
            <a:normAutofit fontScale="90000"/>
          </a:bodyPr>
          <a:lstStyle/>
          <a:p>
            <a:pPr>
              <a:lnSpc>
                <a:spcPct val="90000"/>
              </a:lnSpc>
            </a:pPr>
            <a:r>
              <a:rPr lang="en-US" sz="3200" b="1" dirty="0"/>
              <a:t>EYFS – GLD EHCP pupils</a:t>
            </a:r>
          </a:p>
        </p:txBody>
      </p:sp>
      <p:pic>
        <p:nvPicPr>
          <p:cNvPr id="4" name="Picture 3">
            <a:extLst>
              <a:ext uri="{FF2B5EF4-FFF2-40B4-BE49-F238E27FC236}">
                <a16:creationId xmlns:a16="http://schemas.microsoft.com/office/drawing/2014/main" id="{140C3D88-8509-BBBE-95A9-017B88641662}"/>
              </a:ext>
            </a:extLst>
          </p:cNvPr>
          <p:cNvPicPr>
            <a:picLocks noChangeAspect="1"/>
          </p:cNvPicPr>
          <p:nvPr/>
        </p:nvPicPr>
        <p:blipFill>
          <a:blip r:embed="rId2"/>
          <a:stretch>
            <a:fillRect/>
          </a:stretch>
        </p:blipFill>
        <p:spPr>
          <a:xfrm>
            <a:off x="191344" y="568070"/>
            <a:ext cx="11809312" cy="6101290"/>
          </a:xfrm>
          <a:prstGeom prst="rect">
            <a:avLst/>
          </a:prstGeom>
        </p:spPr>
      </p:pic>
    </p:spTree>
    <p:extLst>
      <p:ext uri="{BB962C8B-B14F-4D97-AF65-F5344CB8AC3E}">
        <p14:creationId xmlns:p14="http://schemas.microsoft.com/office/powerpoint/2010/main" val="1177908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91344" y="188640"/>
            <a:ext cx="9531401" cy="379430"/>
          </a:xfrm>
        </p:spPr>
        <p:txBody>
          <a:bodyPr vert="horz" lIns="91440" tIns="45720" rIns="91440" bIns="45720" rtlCol="0" anchor="b">
            <a:normAutofit fontScale="90000"/>
          </a:bodyPr>
          <a:lstStyle/>
          <a:p>
            <a:pPr>
              <a:lnSpc>
                <a:spcPct val="90000"/>
              </a:lnSpc>
            </a:pPr>
            <a:r>
              <a:rPr lang="en-US" sz="3200" b="1" dirty="0"/>
              <a:t>Year 1 Phonics</a:t>
            </a:r>
          </a:p>
        </p:txBody>
      </p:sp>
      <p:pic>
        <p:nvPicPr>
          <p:cNvPr id="5" name="Picture 4">
            <a:extLst>
              <a:ext uri="{FF2B5EF4-FFF2-40B4-BE49-F238E27FC236}">
                <a16:creationId xmlns:a16="http://schemas.microsoft.com/office/drawing/2014/main" id="{92231817-F2D6-AD71-3C2F-642AE8AB8519}"/>
              </a:ext>
            </a:extLst>
          </p:cNvPr>
          <p:cNvPicPr>
            <a:picLocks noChangeAspect="1"/>
          </p:cNvPicPr>
          <p:nvPr/>
        </p:nvPicPr>
        <p:blipFill>
          <a:blip r:embed="rId2"/>
          <a:stretch>
            <a:fillRect/>
          </a:stretch>
        </p:blipFill>
        <p:spPr>
          <a:xfrm>
            <a:off x="219075" y="614091"/>
            <a:ext cx="5876925" cy="4000500"/>
          </a:xfrm>
          <a:prstGeom prst="rect">
            <a:avLst/>
          </a:prstGeom>
        </p:spPr>
      </p:pic>
      <p:pic>
        <p:nvPicPr>
          <p:cNvPr id="8" name="Picture 7">
            <a:extLst>
              <a:ext uri="{FF2B5EF4-FFF2-40B4-BE49-F238E27FC236}">
                <a16:creationId xmlns:a16="http://schemas.microsoft.com/office/drawing/2014/main" id="{75717083-95DA-6B50-EDF0-E974E489C3CF}"/>
              </a:ext>
            </a:extLst>
          </p:cNvPr>
          <p:cNvPicPr>
            <a:picLocks noChangeAspect="1"/>
          </p:cNvPicPr>
          <p:nvPr/>
        </p:nvPicPr>
        <p:blipFill>
          <a:blip r:embed="rId3"/>
          <a:stretch>
            <a:fillRect/>
          </a:stretch>
        </p:blipFill>
        <p:spPr>
          <a:xfrm>
            <a:off x="5951984" y="3211785"/>
            <a:ext cx="5800725" cy="3457575"/>
          </a:xfrm>
          <a:prstGeom prst="rect">
            <a:avLst/>
          </a:prstGeom>
        </p:spPr>
      </p:pic>
    </p:spTree>
    <p:extLst>
      <p:ext uri="{BB962C8B-B14F-4D97-AF65-F5344CB8AC3E}">
        <p14:creationId xmlns:p14="http://schemas.microsoft.com/office/powerpoint/2010/main" val="4233424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0E438A-23B7-F6D6-08A9-892846D33E82}"/>
              </a:ext>
            </a:extLst>
          </p:cNvPr>
          <p:cNvSpPr txBox="1">
            <a:spLocks/>
          </p:cNvSpPr>
          <p:nvPr/>
        </p:nvSpPr>
        <p:spPr>
          <a:xfrm>
            <a:off x="407368" y="476672"/>
            <a:ext cx="8596668" cy="731168"/>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Succession Planning</a:t>
            </a:r>
          </a:p>
        </p:txBody>
      </p:sp>
      <p:sp>
        <p:nvSpPr>
          <p:cNvPr id="11" name="TextBox 10">
            <a:extLst>
              <a:ext uri="{FF2B5EF4-FFF2-40B4-BE49-F238E27FC236}">
                <a16:creationId xmlns:a16="http://schemas.microsoft.com/office/drawing/2014/main" id="{32791D8D-F1F1-3C01-60D5-216D7F34066E}"/>
              </a:ext>
            </a:extLst>
          </p:cNvPr>
          <p:cNvSpPr txBox="1"/>
          <p:nvPr/>
        </p:nvSpPr>
        <p:spPr>
          <a:xfrm>
            <a:off x="407367" y="1207840"/>
            <a:ext cx="9077423" cy="4524315"/>
          </a:xfrm>
          <a:prstGeom prst="rect">
            <a:avLst/>
          </a:prstGeom>
          <a:noFill/>
        </p:spPr>
        <p:txBody>
          <a:bodyPr wrap="square">
            <a:spAutoFit/>
          </a:bodyPr>
          <a:lstStyle/>
          <a:p>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Chair Succession Planning remains a key concern.. This continues to be a national issue across the UK, as confirmed by the NGA and joint working parties I attend with my counterparts. Suggestions: </a:t>
            </a:r>
          </a:p>
          <a:p>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Delegation:</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The main concern is usually capacity. This can be alleviated </a:t>
            </a: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through</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effective delegation.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Governor Training:</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 highly trained board is one from which future leaders can easily emerge.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Chair-Specific Training:</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should be undertaken by Chairs/Vice Chairs/Aspiring Chairs (eg: ‘New and Aspiring Chairs’ on 18</a:t>
            </a:r>
            <a:r>
              <a:rPr lang="en-GB" sz="24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Nov).</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Vice-Chair’s Role:</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elect a Vice Chair that is able to step-</a:t>
            </a: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up when required</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Delegate leadership tasks to the Vice Chair.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540873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91344" y="188640"/>
            <a:ext cx="9531401" cy="379430"/>
          </a:xfrm>
        </p:spPr>
        <p:txBody>
          <a:bodyPr vert="horz" lIns="91440" tIns="45720" rIns="91440" bIns="45720" rtlCol="0" anchor="b">
            <a:normAutofit fontScale="90000"/>
          </a:bodyPr>
          <a:lstStyle/>
          <a:p>
            <a:pPr>
              <a:lnSpc>
                <a:spcPct val="90000"/>
              </a:lnSpc>
            </a:pPr>
            <a:r>
              <a:rPr lang="en-US" sz="3200" b="1" dirty="0"/>
              <a:t>Year 1 Phonics – Disadvantaged pupils</a:t>
            </a:r>
          </a:p>
        </p:txBody>
      </p:sp>
      <p:pic>
        <p:nvPicPr>
          <p:cNvPr id="4" name="Picture 3">
            <a:extLst>
              <a:ext uri="{FF2B5EF4-FFF2-40B4-BE49-F238E27FC236}">
                <a16:creationId xmlns:a16="http://schemas.microsoft.com/office/drawing/2014/main" id="{E92159A9-D128-1D11-B94F-35DB32B91C3F}"/>
              </a:ext>
            </a:extLst>
          </p:cNvPr>
          <p:cNvPicPr>
            <a:picLocks noChangeAspect="1"/>
          </p:cNvPicPr>
          <p:nvPr/>
        </p:nvPicPr>
        <p:blipFill>
          <a:blip r:embed="rId2"/>
          <a:stretch>
            <a:fillRect/>
          </a:stretch>
        </p:blipFill>
        <p:spPr>
          <a:xfrm>
            <a:off x="342900" y="719137"/>
            <a:ext cx="11585748" cy="5950223"/>
          </a:xfrm>
          <a:prstGeom prst="rect">
            <a:avLst/>
          </a:prstGeom>
        </p:spPr>
      </p:pic>
    </p:spTree>
    <p:extLst>
      <p:ext uri="{BB962C8B-B14F-4D97-AF65-F5344CB8AC3E}">
        <p14:creationId xmlns:p14="http://schemas.microsoft.com/office/powerpoint/2010/main" val="3614759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91344" y="188640"/>
            <a:ext cx="9531401" cy="379430"/>
          </a:xfrm>
        </p:spPr>
        <p:txBody>
          <a:bodyPr vert="horz" lIns="91440" tIns="45720" rIns="91440" bIns="45720" rtlCol="0" anchor="b">
            <a:normAutofit fontScale="90000"/>
          </a:bodyPr>
          <a:lstStyle/>
          <a:p>
            <a:pPr>
              <a:lnSpc>
                <a:spcPct val="90000"/>
              </a:lnSpc>
            </a:pPr>
            <a:r>
              <a:rPr lang="en-US" sz="3200" b="1" dirty="0"/>
              <a:t>Year 1 Phonics – SEN Support pupils</a:t>
            </a:r>
          </a:p>
        </p:txBody>
      </p:sp>
      <p:pic>
        <p:nvPicPr>
          <p:cNvPr id="4" name="Picture 3">
            <a:extLst>
              <a:ext uri="{FF2B5EF4-FFF2-40B4-BE49-F238E27FC236}">
                <a16:creationId xmlns:a16="http://schemas.microsoft.com/office/drawing/2014/main" id="{C46CFC29-1488-977E-0530-67F1D0A51874}"/>
              </a:ext>
            </a:extLst>
          </p:cNvPr>
          <p:cNvPicPr>
            <a:picLocks noChangeAspect="1"/>
          </p:cNvPicPr>
          <p:nvPr/>
        </p:nvPicPr>
        <p:blipFill>
          <a:blip r:embed="rId2"/>
          <a:stretch>
            <a:fillRect/>
          </a:stretch>
        </p:blipFill>
        <p:spPr>
          <a:xfrm>
            <a:off x="191344" y="568070"/>
            <a:ext cx="11809312" cy="6101290"/>
          </a:xfrm>
          <a:prstGeom prst="rect">
            <a:avLst/>
          </a:prstGeom>
        </p:spPr>
      </p:pic>
    </p:spTree>
    <p:extLst>
      <p:ext uri="{BB962C8B-B14F-4D97-AF65-F5344CB8AC3E}">
        <p14:creationId xmlns:p14="http://schemas.microsoft.com/office/powerpoint/2010/main" val="262705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91344" y="188640"/>
            <a:ext cx="9531401" cy="379430"/>
          </a:xfrm>
        </p:spPr>
        <p:txBody>
          <a:bodyPr vert="horz" lIns="91440" tIns="45720" rIns="91440" bIns="45720" rtlCol="0" anchor="b">
            <a:normAutofit fontScale="90000"/>
          </a:bodyPr>
          <a:lstStyle/>
          <a:p>
            <a:pPr>
              <a:lnSpc>
                <a:spcPct val="90000"/>
              </a:lnSpc>
            </a:pPr>
            <a:r>
              <a:rPr lang="en-US" sz="3200" b="1" dirty="0"/>
              <a:t>Year 1 Phonics – EHCP pupils</a:t>
            </a:r>
          </a:p>
        </p:txBody>
      </p:sp>
      <p:pic>
        <p:nvPicPr>
          <p:cNvPr id="4" name="Picture 3">
            <a:extLst>
              <a:ext uri="{FF2B5EF4-FFF2-40B4-BE49-F238E27FC236}">
                <a16:creationId xmlns:a16="http://schemas.microsoft.com/office/drawing/2014/main" id="{6B3EDB24-AD09-DCA7-5C2E-8486E292A3EE}"/>
              </a:ext>
            </a:extLst>
          </p:cNvPr>
          <p:cNvPicPr>
            <a:picLocks noChangeAspect="1"/>
          </p:cNvPicPr>
          <p:nvPr/>
        </p:nvPicPr>
        <p:blipFill>
          <a:blip r:embed="rId2"/>
          <a:stretch>
            <a:fillRect/>
          </a:stretch>
        </p:blipFill>
        <p:spPr>
          <a:xfrm>
            <a:off x="202238" y="598842"/>
            <a:ext cx="11870425" cy="6070518"/>
          </a:xfrm>
          <a:prstGeom prst="rect">
            <a:avLst/>
          </a:prstGeom>
        </p:spPr>
      </p:pic>
    </p:spTree>
    <p:extLst>
      <p:ext uri="{BB962C8B-B14F-4D97-AF65-F5344CB8AC3E}">
        <p14:creationId xmlns:p14="http://schemas.microsoft.com/office/powerpoint/2010/main" val="6001184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335360" y="2204864"/>
            <a:ext cx="9531401" cy="2088232"/>
          </a:xfrm>
        </p:spPr>
        <p:txBody>
          <a:bodyPr vert="horz" lIns="91440" tIns="45720" rIns="91440" bIns="45720" rtlCol="0" anchor="b">
            <a:normAutofit/>
          </a:bodyPr>
          <a:lstStyle/>
          <a:p>
            <a:pPr>
              <a:lnSpc>
                <a:spcPct val="90000"/>
              </a:lnSpc>
            </a:pPr>
            <a:r>
              <a:rPr lang="en-US" sz="3200" b="1" dirty="0"/>
              <a:t>End of KS1 – </a:t>
            </a:r>
            <a:r>
              <a:rPr lang="en-US" sz="2700" b="1" dirty="0"/>
              <a:t>from 2023-24 Key Stage 1 assessments were made optional to schools. Therefore, there was no requirement to carry out the assessments nor publish the outcome if they did carry these out.</a:t>
            </a:r>
          </a:p>
        </p:txBody>
      </p:sp>
    </p:spTree>
    <p:extLst>
      <p:ext uri="{BB962C8B-B14F-4D97-AF65-F5344CB8AC3E}">
        <p14:creationId xmlns:p14="http://schemas.microsoft.com/office/powerpoint/2010/main" val="14928464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91344" y="188640"/>
            <a:ext cx="9531401" cy="379430"/>
          </a:xfrm>
        </p:spPr>
        <p:txBody>
          <a:bodyPr vert="horz" lIns="91440" tIns="45720" rIns="91440" bIns="45720" rtlCol="0" anchor="b">
            <a:normAutofit fontScale="90000"/>
          </a:bodyPr>
          <a:lstStyle/>
          <a:p>
            <a:pPr>
              <a:lnSpc>
                <a:spcPct val="90000"/>
              </a:lnSpc>
            </a:pPr>
            <a:r>
              <a:rPr lang="en-US" sz="3200" b="1" dirty="0"/>
              <a:t>End of KS2 – Expected Standard+</a:t>
            </a:r>
          </a:p>
        </p:txBody>
      </p:sp>
      <p:graphicFrame>
        <p:nvGraphicFramePr>
          <p:cNvPr id="3" name="Table 2">
            <a:extLst>
              <a:ext uri="{FF2B5EF4-FFF2-40B4-BE49-F238E27FC236}">
                <a16:creationId xmlns:a16="http://schemas.microsoft.com/office/drawing/2014/main" id="{68237A7F-42E4-96A6-8821-A402977980F9}"/>
              </a:ext>
            </a:extLst>
          </p:cNvPr>
          <p:cNvGraphicFramePr>
            <a:graphicFrameLocks noGrp="1"/>
          </p:cNvGraphicFramePr>
          <p:nvPr/>
        </p:nvGraphicFramePr>
        <p:xfrm>
          <a:off x="893044" y="1628800"/>
          <a:ext cx="9739460" cy="3794852"/>
        </p:xfrm>
        <a:graphic>
          <a:graphicData uri="http://schemas.openxmlformats.org/drawingml/2006/table">
            <a:tbl>
              <a:tblPr firstRow="1" bandRow="1">
                <a:tableStyleId>{5C22544A-7EE6-4342-B048-85BDC9FD1C3A}</a:tableStyleId>
              </a:tblPr>
              <a:tblGrid>
                <a:gridCol w="2970708">
                  <a:extLst>
                    <a:ext uri="{9D8B030D-6E8A-4147-A177-3AD203B41FA5}">
                      <a16:colId xmlns:a16="http://schemas.microsoft.com/office/drawing/2014/main" val="1710344369"/>
                    </a:ext>
                  </a:extLst>
                </a:gridCol>
                <a:gridCol w="2376264">
                  <a:extLst>
                    <a:ext uri="{9D8B030D-6E8A-4147-A177-3AD203B41FA5}">
                      <a16:colId xmlns:a16="http://schemas.microsoft.com/office/drawing/2014/main" val="3442360681"/>
                    </a:ext>
                  </a:extLst>
                </a:gridCol>
                <a:gridCol w="2304256">
                  <a:extLst>
                    <a:ext uri="{9D8B030D-6E8A-4147-A177-3AD203B41FA5}">
                      <a16:colId xmlns:a16="http://schemas.microsoft.com/office/drawing/2014/main" val="1893666089"/>
                    </a:ext>
                  </a:extLst>
                </a:gridCol>
                <a:gridCol w="2088232">
                  <a:extLst>
                    <a:ext uri="{9D8B030D-6E8A-4147-A177-3AD203B41FA5}">
                      <a16:colId xmlns:a16="http://schemas.microsoft.com/office/drawing/2014/main" val="4004230803"/>
                    </a:ext>
                  </a:extLst>
                </a:gridCol>
              </a:tblGrid>
              <a:tr h="540126">
                <a:tc>
                  <a:txBody>
                    <a:bodyPr/>
                    <a:lstStyle/>
                    <a:p>
                      <a:pPr algn="ctr"/>
                      <a:endParaRPr lang="en-GB" dirty="0"/>
                    </a:p>
                  </a:txBody>
                  <a:tcPr/>
                </a:tc>
                <a:tc>
                  <a:txBody>
                    <a:bodyPr/>
                    <a:lstStyle/>
                    <a:p>
                      <a:pPr algn="ctr"/>
                      <a:r>
                        <a:rPr lang="en-GB" dirty="0"/>
                        <a:t>Barnet 2023 (at same time – provisional results)</a:t>
                      </a:r>
                    </a:p>
                  </a:txBody>
                  <a:tcPr/>
                </a:tc>
                <a:tc>
                  <a:txBody>
                    <a:bodyPr/>
                    <a:lstStyle/>
                    <a:p>
                      <a:pPr algn="ctr"/>
                      <a:r>
                        <a:rPr lang="en-GB" dirty="0"/>
                        <a:t>Barnet 2024</a:t>
                      </a:r>
                    </a:p>
                  </a:txBody>
                  <a:tcPr/>
                </a:tc>
                <a:tc>
                  <a:txBody>
                    <a:bodyPr/>
                    <a:lstStyle/>
                    <a:p>
                      <a:pPr algn="ctr"/>
                      <a:r>
                        <a:rPr lang="en-GB" dirty="0"/>
                        <a:t>National 2024</a:t>
                      </a:r>
                    </a:p>
                  </a:txBody>
                  <a:tcPr/>
                </a:tc>
                <a:extLst>
                  <a:ext uri="{0D108BD9-81ED-4DB2-BD59-A6C34878D82A}">
                    <a16:rowId xmlns:a16="http://schemas.microsoft.com/office/drawing/2014/main" val="359182472"/>
                  </a:ext>
                </a:extLst>
              </a:tr>
              <a:tr h="540126">
                <a:tc>
                  <a:txBody>
                    <a:bodyPr/>
                    <a:lstStyle/>
                    <a:p>
                      <a:r>
                        <a:rPr lang="en-GB" dirty="0">
                          <a:solidFill>
                            <a:schemeClr val="tx1"/>
                          </a:solidFill>
                        </a:rPr>
                        <a:t>Reading</a:t>
                      </a:r>
                    </a:p>
                  </a:txBody>
                  <a:tcPr/>
                </a:tc>
                <a:tc>
                  <a:txBody>
                    <a:bodyPr/>
                    <a:lstStyle/>
                    <a:p>
                      <a:pPr algn="ctr"/>
                      <a:r>
                        <a:rPr lang="en-GB" dirty="0"/>
                        <a:t>78%</a:t>
                      </a:r>
                    </a:p>
                  </a:txBody>
                  <a:tcPr/>
                </a:tc>
                <a:tc>
                  <a:txBody>
                    <a:bodyPr/>
                    <a:lstStyle/>
                    <a:p>
                      <a:pPr algn="ctr"/>
                      <a:r>
                        <a:rPr lang="en-GB" dirty="0"/>
                        <a:t>79.3%</a:t>
                      </a:r>
                    </a:p>
                  </a:txBody>
                  <a:tcPr>
                    <a:solidFill>
                      <a:srgbClr val="92D050"/>
                    </a:solidFill>
                  </a:tcPr>
                </a:tc>
                <a:tc>
                  <a:txBody>
                    <a:bodyPr/>
                    <a:lstStyle/>
                    <a:p>
                      <a:pPr algn="ctr"/>
                      <a:r>
                        <a:rPr lang="en-GB" dirty="0"/>
                        <a:t>74%</a:t>
                      </a:r>
                    </a:p>
                  </a:txBody>
                  <a:tcPr/>
                </a:tc>
                <a:extLst>
                  <a:ext uri="{0D108BD9-81ED-4DB2-BD59-A6C34878D82A}">
                    <a16:rowId xmlns:a16="http://schemas.microsoft.com/office/drawing/2014/main" val="3815002862"/>
                  </a:ext>
                </a:extLst>
              </a:tr>
              <a:tr h="719948">
                <a:tc>
                  <a:txBody>
                    <a:bodyPr/>
                    <a:lstStyle/>
                    <a:p>
                      <a:r>
                        <a:rPr lang="en-GB" dirty="0">
                          <a:solidFill>
                            <a:schemeClr val="tx1"/>
                          </a:solidFill>
                        </a:rPr>
                        <a:t>Grammar, Punctuation, Spelling</a:t>
                      </a:r>
                    </a:p>
                  </a:txBody>
                  <a:tcPr/>
                </a:tc>
                <a:tc>
                  <a:txBody>
                    <a:bodyPr/>
                    <a:lstStyle/>
                    <a:p>
                      <a:pPr algn="ctr"/>
                      <a:r>
                        <a:rPr lang="en-GB" dirty="0"/>
                        <a:t>80.3%</a:t>
                      </a:r>
                    </a:p>
                  </a:txBody>
                  <a:tcPr/>
                </a:tc>
                <a:tc>
                  <a:txBody>
                    <a:bodyPr/>
                    <a:lstStyle/>
                    <a:p>
                      <a:pPr algn="ctr"/>
                      <a:r>
                        <a:rPr lang="en-GB" dirty="0"/>
                        <a:t>80.4%</a:t>
                      </a:r>
                    </a:p>
                  </a:txBody>
                  <a:tcPr>
                    <a:solidFill>
                      <a:srgbClr val="92D050"/>
                    </a:solidFill>
                  </a:tcPr>
                </a:tc>
                <a:tc>
                  <a:txBody>
                    <a:bodyPr/>
                    <a:lstStyle/>
                    <a:p>
                      <a:pPr algn="ctr"/>
                      <a:r>
                        <a:rPr lang="en-GB" dirty="0"/>
                        <a:t>72%</a:t>
                      </a:r>
                    </a:p>
                  </a:txBody>
                  <a:tcPr/>
                </a:tc>
                <a:extLst>
                  <a:ext uri="{0D108BD9-81ED-4DB2-BD59-A6C34878D82A}">
                    <a16:rowId xmlns:a16="http://schemas.microsoft.com/office/drawing/2014/main" val="1348361451"/>
                  </a:ext>
                </a:extLst>
              </a:tr>
              <a:tr h="540126">
                <a:tc>
                  <a:txBody>
                    <a:bodyPr/>
                    <a:lstStyle/>
                    <a:p>
                      <a:r>
                        <a:rPr lang="en-GB" dirty="0">
                          <a:solidFill>
                            <a:schemeClr val="tx1"/>
                          </a:solidFill>
                        </a:rPr>
                        <a:t>Maths</a:t>
                      </a:r>
                    </a:p>
                  </a:txBody>
                  <a:tcPr/>
                </a:tc>
                <a:tc>
                  <a:txBody>
                    <a:bodyPr/>
                    <a:lstStyle/>
                    <a:p>
                      <a:pPr algn="ctr"/>
                      <a:r>
                        <a:rPr lang="en-GB" dirty="0"/>
                        <a:t>80.7%</a:t>
                      </a:r>
                    </a:p>
                  </a:txBody>
                  <a:tcPr/>
                </a:tc>
                <a:tc>
                  <a:txBody>
                    <a:bodyPr/>
                    <a:lstStyle/>
                    <a:p>
                      <a:pPr algn="ctr"/>
                      <a:r>
                        <a:rPr lang="en-GB" dirty="0"/>
                        <a:t>81.4%</a:t>
                      </a:r>
                    </a:p>
                  </a:txBody>
                  <a:tcPr>
                    <a:solidFill>
                      <a:srgbClr val="92D050"/>
                    </a:solidFill>
                  </a:tcPr>
                </a:tc>
                <a:tc>
                  <a:txBody>
                    <a:bodyPr/>
                    <a:lstStyle/>
                    <a:p>
                      <a:pPr algn="ctr"/>
                      <a:r>
                        <a:rPr lang="en-GB" dirty="0"/>
                        <a:t>73%</a:t>
                      </a:r>
                    </a:p>
                  </a:txBody>
                  <a:tcPr/>
                </a:tc>
                <a:extLst>
                  <a:ext uri="{0D108BD9-81ED-4DB2-BD59-A6C34878D82A}">
                    <a16:rowId xmlns:a16="http://schemas.microsoft.com/office/drawing/2014/main" val="3191339883"/>
                  </a:ext>
                </a:extLst>
              </a:tr>
              <a:tr h="540126">
                <a:tc>
                  <a:txBody>
                    <a:bodyPr/>
                    <a:lstStyle/>
                    <a:p>
                      <a:r>
                        <a:rPr lang="en-GB" dirty="0">
                          <a:solidFill>
                            <a:schemeClr val="tx1"/>
                          </a:solidFill>
                        </a:rPr>
                        <a:t>Writing</a:t>
                      </a:r>
                    </a:p>
                  </a:txBody>
                  <a:tcPr/>
                </a:tc>
                <a:tc>
                  <a:txBody>
                    <a:bodyPr/>
                    <a:lstStyle/>
                    <a:p>
                      <a:pPr algn="ctr"/>
                      <a:r>
                        <a:rPr lang="en-GB" dirty="0"/>
                        <a:t>75.2%</a:t>
                      </a:r>
                    </a:p>
                  </a:txBody>
                  <a:tcPr/>
                </a:tc>
                <a:tc>
                  <a:txBody>
                    <a:bodyPr/>
                    <a:lstStyle/>
                    <a:p>
                      <a:pPr algn="ctr"/>
                      <a:r>
                        <a:rPr lang="en-GB" dirty="0"/>
                        <a:t>76.7%</a:t>
                      </a:r>
                    </a:p>
                  </a:txBody>
                  <a:tcPr>
                    <a:solidFill>
                      <a:srgbClr val="92D050"/>
                    </a:solidFill>
                  </a:tcPr>
                </a:tc>
                <a:tc>
                  <a:txBody>
                    <a:bodyPr/>
                    <a:lstStyle/>
                    <a:p>
                      <a:pPr algn="ctr"/>
                      <a:r>
                        <a:rPr lang="en-GB" dirty="0"/>
                        <a:t>72%</a:t>
                      </a:r>
                    </a:p>
                  </a:txBody>
                  <a:tcPr/>
                </a:tc>
                <a:extLst>
                  <a:ext uri="{0D108BD9-81ED-4DB2-BD59-A6C34878D82A}">
                    <a16:rowId xmlns:a16="http://schemas.microsoft.com/office/drawing/2014/main" val="4181892261"/>
                  </a:ext>
                </a:extLst>
              </a:tr>
              <a:tr h="540126">
                <a:tc>
                  <a:txBody>
                    <a:bodyPr/>
                    <a:lstStyle/>
                    <a:p>
                      <a:r>
                        <a:rPr lang="en-GB" dirty="0">
                          <a:solidFill>
                            <a:schemeClr val="tx1"/>
                          </a:solidFill>
                        </a:rPr>
                        <a:t>RWM </a:t>
                      </a:r>
                    </a:p>
                  </a:txBody>
                  <a:tcPr/>
                </a:tc>
                <a:tc>
                  <a:txBody>
                    <a:bodyPr/>
                    <a:lstStyle/>
                    <a:p>
                      <a:pPr algn="ctr"/>
                      <a:r>
                        <a:rPr lang="en-GB" dirty="0"/>
                        <a:t>66.2%</a:t>
                      </a:r>
                    </a:p>
                  </a:txBody>
                  <a:tcPr/>
                </a:tc>
                <a:tc>
                  <a:txBody>
                    <a:bodyPr/>
                    <a:lstStyle/>
                    <a:p>
                      <a:pPr algn="ctr"/>
                      <a:r>
                        <a:rPr lang="en-GB" dirty="0"/>
                        <a:t>68.6%</a:t>
                      </a:r>
                    </a:p>
                  </a:txBody>
                  <a:tcPr>
                    <a:solidFill>
                      <a:srgbClr val="92D050"/>
                    </a:solidFill>
                  </a:tcPr>
                </a:tc>
                <a:tc>
                  <a:txBody>
                    <a:bodyPr/>
                    <a:lstStyle/>
                    <a:p>
                      <a:pPr algn="ctr"/>
                      <a:r>
                        <a:rPr lang="en-GB" dirty="0"/>
                        <a:t>61%</a:t>
                      </a:r>
                    </a:p>
                  </a:txBody>
                  <a:tcPr/>
                </a:tc>
                <a:extLst>
                  <a:ext uri="{0D108BD9-81ED-4DB2-BD59-A6C34878D82A}">
                    <a16:rowId xmlns:a16="http://schemas.microsoft.com/office/drawing/2014/main" val="3239957493"/>
                  </a:ext>
                </a:extLst>
              </a:tr>
            </a:tbl>
          </a:graphicData>
        </a:graphic>
      </p:graphicFrame>
      <p:sp>
        <p:nvSpPr>
          <p:cNvPr id="4" name="Arrow: Up 3">
            <a:extLst>
              <a:ext uri="{FF2B5EF4-FFF2-40B4-BE49-F238E27FC236}">
                <a16:creationId xmlns:a16="http://schemas.microsoft.com/office/drawing/2014/main" id="{51503F17-11D2-8C00-44B1-4C664B0168C4}"/>
              </a:ext>
            </a:extLst>
          </p:cNvPr>
          <p:cNvSpPr/>
          <p:nvPr/>
        </p:nvSpPr>
        <p:spPr>
          <a:xfrm>
            <a:off x="6672064" y="2636912"/>
            <a:ext cx="216024" cy="379430"/>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Arrow: Up 5">
            <a:extLst>
              <a:ext uri="{FF2B5EF4-FFF2-40B4-BE49-F238E27FC236}">
                <a16:creationId xmlns:a16="http://schemas.microsoft.com/office/drawing/2014/main" id="{9B08E8C8-260A-2380-EAD3-7BE936FC90DF}"/>
              </a:ext>
            </a:extLst>
          </p:cNvPr>
          <p:cNvSpPr/>
          <p:nvPr/>
        </p:nvSpPr>
        <p:spPr>
          <a:xfrm>
            <a:off x="6672064" y="3239285"/>
            <a:ext cx="216024" cy="379430"/>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Arrow: Up 6">
            <a:extLst>
              <a:ext uri="{FF2B5EF4-FFF2-40B4-BE49-F238E27FC236}">
                <a16:creationId xmlns:a16="http://schemas.microsoft.com/office/drawing/2014/main" id="{3B56F33E-AB63-4A5E-5AFD-46528E6B3CBB}"/>
              </a:ext>
            </a:extLst>
          </p:cNvPr>
          <p:cNvSpPr/>
          <p:nvPr/>
        </p:nvSpPr>
        <p:spPr>
          <a:xfrm>
            <a:off x="6672064" y="3841659"/>
            <a:ext cx="216024" cy="379430"/>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Arrow: Up 7">
            <a:extLst>
              <a:ext uri="{FF2B5EF4-FFF2-40B4-BE49-F238E27FC236}">
                <a16:creationId xmlns:a16="http://schemas.microsoft.com/office/drawing/2014/main" id="{A58FC9F0-092E-88E2-7C50-5DFA74FC4969}"/>
              </a:ext>
            </a:extLst>
          </p:cNvPr>
          <p:cNvSpPr/>
          <p:nvPr/>
        </p:nvSpPr>
        <p:spPr>
          <a:xfrm>
            <a:off x="6672064" y="4377051"/>
            <a:ext cx="216024" cy="379430"/>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Arrow: Up 8">
            <a:extLst>
              <a:ext uri="{FF2B5EF4-FFF2-40B4-BE49-F238E27FC236}">
                <a16:creationId xmlns:a16="http://schemas.microsoft.com/office/drawing/2014/main" id="{D38B3347-558A-C0CE-76A9-34AA30144F26}"/>
              </a:ext>
            </a:extLst>
          </p:cNvPr>
          <p:cNvSpPr/>
          <p:nvPr/>
        </p:nvSpPr>
        <p:spPr>
          <a:xfrm>
            <a:off x="6672798" y="4908881"/>
            <a:ext cx="216024" cy="379430"/>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15751356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91344" y="188640"/>
            <a:ext cx="9531401" cy="379430"/>
          </a:xfrm>
        </p:spPr>
        <p:txBody>
          <a:bodyPr vert="horz" lIns="91440" tIns="45720" rIns="91440" bIns="45720" rtlCol="0" anchor="b">
            <a:normAutofit fontScale="90000"/>
          </a:bodyPr>
          <a:lstStyle/>
          <a:p>
            <a:pPr>
              <a:lnSpc>
                <a:spcPct val="90000"/>
              </a:lnSpc>
            </a:pPr>
            <a:r>
              <a:rPr lang="en-US" sz="3200" b="1" dirty="0"/>
              <a:t>End of KS2 – Higher Standard / Greater Depth</a:t>
            </a:r>
          </a:p>
        </p:txBody>
      </p:sp>
      <p:graphicFrame>
        <p:nvGraphicFramePr>
          <p:cNvPr id="3" name="Table 2">
            <a:extLst>
              <a:ext uri="{FF2B5EF4-FFF2-40B4-BE49-F238E27FC236}">
                <a16:creationId xmlns:a16="http://schemas.microsoft.com/office/drawing/2014/main" id="{68237A7F-42E4-96A6-8821-A402977980F9}"/>
              </a:ext>
            </a:extLst>
          </p:cNvPr>
          <p:cNvGraphicFramePr>
            <a:graphicFrameLocks noGrp="1"/>
          </p:cNvGraphicFramePr>
          <p:nvPr/>
        </p:nvGraphicFramePr>
        <p:xfrm>
          <a:off x="893044" y="1628800"/>
          <a:ext cx="9739460" cy="3794852"/>
        </p:xfrm>
        <a:graphic>
          <a:graphicData uri="http://schemas.openxmlformats.org/drawingml/2006/table">
            <a:tbl>
              <a:tblPr firstRow="1" bandRow="1">
                <a:tableStyleId>{5C22544A-7EE6-4342-B048-85BDC9FD1C3A}</a:tableStyleId>
              </a:tblPr>
              <a:tblGrid>
                <a:gridCol w="2970708">
                  <a:extLst>
                    <a:ext uri="{9D8B030D-6E8A-4147-A177-3AD203B41FA5}">
                      <a16:colId xmlns:a16="http://schemas.microsoft.com/office/drawing/2014/main" val="1710344369"/>
                    </a:ext>
                  </a:extLst>
                </a:gridCol>
                <a:gridCol w="2376264">
                  <a:extLst>
                    <a:ext uri="{9D8B030D-6E8A-4147-A177-3AD203B41FA5}">
                      <a16:colId xmlns:a16="http://schemas.microsoft.com/office/drawing/2014/main" val="3442360681"/>
                    </a:ext>
                  </a:extLst>
                </a:gridCol>
                <a:gridCol w="2304256">
                  <a:extLst>
                    <a:ext uri="{9D8B030D-6E8A-4147-A177-3AD203B41FA5}">
                      <a16:colId xmlns:a16="http://schemas.microsoft.com/office/drawing/2014/main" val="1893666089"/>
                    </a:ext>
                  </a:extLst>
                </a:gridCol>
                <a:gridCol w="2088232">
                  <a:extLst>
                    <a:ext uri="{9D8B030D-6E8A-4147-A177-3AD203B41FA5}">
                      <a16:colId xmlns:a16="http://schemas.microsoft.com/office/drawing/2014/main" val="4004230803"/>
                    </a:ext>
                  </a:extLst>
                </a:gridCol>
              </a:tblGrid>
              <a:tr h="540126">
                <a:tc>
                  <a:txBody>
                    <a:bodyPr/>
                    <a:lstStyle/>
                    <a:p>
                      <a:pPr algn="ctr"/>
                      <a:endParaRPr lang="en-GB" dirty="0"/>
                    </a:p>
                  </a:txBody>
                  <a:tcPr/>
                </a:tc>
                <a:tc>
                  <a:txBody>
                    <a:bodyPr/>
                    <a:lstStyle/>
                    <a:p>
                      <a:pPr algn="ctr"/>
                      <a:r>
                        <a:rPr lang="en-GB" dirty="0"/>
                        <a:t>Barnet 2023 (at same time – provisional results)</a:t>
                      </a:r>
                    </a:p>
                  </a:txBody>
                  <a:tcPr/>
                </a:tc>
                <a:tc>
                  <a:txBody>
                    <a:bodyPr/>
                    <a:lstStyle/>
                    <a:p>
                      <a:pPr algn="ctr"/>
                      <a:r>
                        <a:rPr lang="en-GB" dirty="0"/>
                        <a:t>Barnet 2024</a:t>
                      </a:r>
                    </a:p>
                  </a:txBody>
                  <a:tcPr/>
                </a:tc>
                <a:tc>
                  <a:txBody>
                    <a:bodyPr/>
                    <a:lstStyle/>
                    <a:p>
                      <a:pPr algn="ctr"/>
                      <a:r>
                        <a:rPr lang="en-GB" dirty="0"/>
                        <a:t>National 2024</a:t>
                      </a:r>
                    </a:p>
                  </a:txBody>
                  <a:tcPr/>
                </a:tc>
                <a:extLst>
                  <a:ext uri="{0D108BD9-81ED-4DB2-BD59-A6C34878D82A}">
                    <a16:rowId xmlns:a16="http://schemas.microsoft.com/office/drawing/2014/main" val="359182472"/>
                  </a:ext>
                </a:extLst>
              </a:tr>
              <a:tr h="540126">
                <a:tc>
                  <a:txBody>
                    <a:bodyPr/>
                    <a:lstStyle/>
                    <a:p>
                      <a:r>
                        <a:rPr lang="en-GB" dirty="0">
                          <a:solidFill>
                            <a:schemeClr val="tx1"/>
                          </a:solidFill>
                        </a:rPr>
                        <a:t>Reading</a:t>
                      </a:r>
                    </a:p>
                  </a:txBody>
                  <a:tcPr/>
                </a:tc>
                <a:tc>
                  <a:txBody>
                    <a:bodyPr/>
                    <a:lstStyle/>
                    <a:p>
                      <a:pPr algn="ctr"/>
                      <a:r>
                        <a:rPr lang="en-GB" dirty="0"/>
                        <a:t>35.4%</a:t>
                      </a:r>
                    </a:p>
                  </a:txBody>
                  <a:tcPr/>
                </a:tc>
                <a:tc>
                  <a:txBody>
                    <a:bodyPr/>
                    <a:lstStyle/>
                    <a:p>
                      <a:pPr algn="ctr"/>
                      <a:r>
                        <a:rPr lang="en-GB" dirty="0"/>
                        <a:t>35.2%</a:t>
                      </a:r>
                    </a:p>
                  </a:txBody>
                  <a:tcPr>
                    <a:solidFill>
                      <a:srgbClr val="FFC000"/>
                    </a:solidFill>
                  </a:tcPr>
                </a:tc>
                <a:tc>
                  <a:txBody>
                    <a:bodyPr/>
                    <a:lstStyle/>
                    <a:p>
                      <a:pPr algn="ctr"/>
                      <a:r>
                        <a:rPr lang="en-GB" dirty="0">
                          <a:solidFill>
                            <a:schemeClr val="tx1"/>
                          </a:solidFill>
                        </a:rPr>
                        <a:t>28%</a:t>
                      </a:r>
                    </a:p>
                  </a:txBody>
                  <a:tcPr/>
                </a:tc>
                <a:extLst>
                  <a:ext uri="{0D108BD9-81ED-4DB2-BD59-A6C34878D82A}">
                    <a16:rowId xmlns:a16="http://schemas.microsoft.com/office/drawing/2014/main" val="3815002862"/>
                  </a:ext>
                </a:extLst>
              </a:tr>
              <a:tr h="719948">
                <a:tc>
                  <a:txBody>
                    <a:bodyPr/>
                    <a:lstStyle/>
                    <a:p>
                      <a:r>
                        <a:rPr lang="en-GB" dirty="0">
                          <a:solidFill>
                            <a:schemeClr val="tx1"/>
                          </a:solidFill>
                        </a:rPr>
                        <a:t>Grammar, Punctuation, Spelling</a:t>
                      </a:r>
                    </a:p>
                  </a:txBody>
                  <a:tcPr/>
                </a:tc>
                <a:tc>
                  <a:txBody>
                    <a:bodyPr/>
                    <a:lstStyle/>
                    <a:p>
                      <a:pPr algn="ctr"/>
                      <a:r>
                        <a:rPr lang="en-GB" dirty="0"/>
                        <a:t>39%</a:t>
                      </a:r>
                    </a:p>
                  </a:txBody>
                  <a:tcPr/>
                </a:tc>
                <a:tc>
                  <a:txBody>
                    <a:bodyPr/>
                    <a:lstStyle/>
                    <a:p>
                      <a:pPr algn="ctr"/>
                      <a:r>
                        <a:rPr lang="en-GB" dirty="0"/>
                        <a:t>43.4%</a:t>
                      </a:r>
                    </a:p>
                  </a:txBody>
                  <a:tcPr>
                    <a:solidFill>
                      <a:srgbClr val="92D050"/>
                    </a:solidFill>
                  </a:tcPr>
                </a:tc>
                <a:tc>
                  <a:txBody>
                    <a:bodyPr/>
                    <a:lstStyle/>
                    <a:p>
                      <a:pPr algn="ctr"/>
                      <a:r>
                        <a:rPr lang="en-GB" dirty="0">
                          <a:solidFill>
                            <a:schemeClr val="tx1"/>
                          </a:solidFill>
                        </a:rPr>
                        <a:t>32%</a:t>
                      </a:r>
                    </a:p>
                  </a:txBody>
                  <a:tcPr/>
                </a:tc>
                <a:extLst>
                  <a:ext uri="{0D108BD9-81ED-4DB2-BD59-A6C34878D82A}">
                    <a16:rowId xmlns:a16="http://schemas.microsoft.com/office/drawing/2014/main" val="1348361451"/>
                  </a:ext>
                </a:extLst>
              </a:tr>
              <a:tr h="540126">
                <a:tc>
                  <a:txBody>
                    <a:bodyPr/>
                    <a:lstStyle/>
                    <a:p>
                      <a:r>
                        <a:rPr lang="en-GB" dirty="0">
                          <a:solidFill>
                            <a:schemeClr val="tx1"/>
                          </a:solidFill>
                        </a:rPr>
                        <a:t>Maths</a:t>
                      </a:r>
                    </a:p>
                  </a:txBody>
                  <a:tcPr/>
                </a:tc>
                <a:tc>
                  <a:txBody>
                    <a:bodyPr/>
                    <a:lstStyle/>
                    <a:p>
                      <a:pPr algn="ctr"/>
                      <a:r>
                        <a:rPr lang="en-GB" dirty="0"/>
                        <a:t>34.2%</a:t>
                      </a:r>
                    </a:p>
                  </a:txBody>
                  <a:tcPr/>
                </a:tc>
                <a:tc>
                  <a:txBody>
                    <a:bodyPr/>
                    <a:lstStyle/>
                    <a:p>
                      <a:pPr algn="ctr"/>
                      <a:r>
                        <a:rPr lang="en-GB" dirty="0"/>
                        <a:t>34%</a:t>
                      </a:r>
                    </a:p>
                  </a:txBody>
                  <a:tcPr>
                    <a:solidFill>
                      <a:srgbClr val="FFC000"/>
                    </a:solidFill>
                  </a:tcPr>
                </a:tc>
                <a:tc>
                  <a:txBody>
                    <a:bodyPr/>
                    <a:lstStyle/>
                    <a:p>
                      <a:pPr algn="ctr"/>
                      <a:r>
                        <a:rPr lang="en-GB" dirty="0">
                          <a:solidFill>
                            <a:schemeClr val="tx1"/>
                          </a:solidFill>
                        </a:rPr>
                        <a:t>24%</a:t>
                      </a:r>
                    </a:p>
                  </a:txBody>
                  <a:tcPr/>
                </a:tc>
                <a:extLst>
                  <a:ext uri="{0D108BD9-81ED-4DB2-BD59-A6C34878D82A}">
                    <a16:rowId xmlns:a16="http://schemas.microsoft.com/office/drawing/2014/main" val="3191339883"/>
                  </a:ext>
                </a:extLst>
              </a:tr>
              <a:tr h="540126">
                <a:tc>
                  <a:txBody>
                    <a:bodyPr/>
                    <a:lstStyle/>
                    <a:p>
                      <a:r>
                        <a:rPr lang="en-GB" dirty="0">
                          <a:solidFill>
                            <a:schemeClr val="tx1"/>
                          </a:solidFill>
                        </a:rPr>
                        <a:t>Writing</a:t>
                      </a:r>
                    </a:p>
                  </a:txBody>
                  <a:tcPr/>
                </a:tc>
                <a:tc>
                  <a:txBody>
                    <a:bodyPr/>
                    <a:lstStyle/>
                    <a:p>
                      <a:pPr algn="ctr"/>
                      <a:r>
                        <a:rPr lang="en-GB" dirty="0"/>
                        <a:t>18%</a:t>
                      </a:r>
                    </a:p>
                  </a:txBody>
                  <a:tcPr/>
                </a:tc>
                <a:tc>
                  <a:txBody>
                    <a:bodyPr/>
                    <a:lstStyle/>
                    <a:p>
                      <a:pPr algn="ctr"/>
                      <a:r>
                        <a:rPr lang="en-GB" dirty="0"/>
                        <a:t>17.1%</a:t>
                      </a:r>
                    </a:p>
                  </a:txBody>
                  <a:tcPr>
                    <a:solidFill>
                      <a:srgbClr val="FFC000"/>
                    </a:solidFill>
                  </a:tcPr>
                </a:tc>
                <a:tc>
                  <a:txBody>
                    <a:bodyPr/>
                    <a:lstStyle/>
                    <a:p>
                      <a:pPr algn="ctr"/>
                      <a:r>
                        <a:rPr lang="en-GB" dirty="0">
                          <a:solidFill>
                            <a:schemeClr val="tx1"/>
                          </a:solidFill>
                        </a:rPr>
                        <a:t>13%</a:t>
                      </a:r>
                    </a:p>
                  </a:txBody>
                  <a:tcPr/>
                </a:tc>
                <a:extLst>
                  <a:ext uri="{0D108BD9-81ED-4DB2-BD59-A6C34878D82A}">
                    <a16:rowId xmlns:a16="http://schemas.microsoft.com/office/drawing/2014/main" val="4181892261"/>
                  </a:ext>
                </a:extLst>
              </a:tr>
              <a:tr h="540126">
                <a:tc>
                  <a:txBody>
                    <a:bodyPr/>
                    <a:lstStyle/>
                    <a:p>
                      <a:r>
                        <a:rPr lang="en-GB" dirty="0">
                          <a:solidFill>
                            <a:schemeClr val="tx1"/>
                          </a:solidFill>
                        </a:rPr>
                        <a:t>RWM </a:t>
                      </a:r>
                    </a:p>
                  </a:txBody>
                  <a:tcPr/>
                </a:tc>
                <a:tc>
                  <a:txBody>
                    <a:bodyPr/>
                    <a:lstStyle/>
                    <a:p>
                      <a:pPr algn="ctr"/>
                      <a:r>
                        <a:rPr lang="en-GB" dirty="0"/>
                        <a:t>12.7%</a:t>
                      </a:r>
                    </a:p>
                  </a:txBody>
                  <a:tcPr/>
                </a:tc>
                <a:tc>
                  <a:txBody>
                    <a:bodyPr/>
                    <a:lstStyle/>
                    <a:p>
                      <a:pPr algn="ctr"/>
                      <a:r>
                        <a:rPr lang="en-GB" dirty="0"/>
                        <a:t>11.8%</a:t>
                      </a:r>
                    </a:p>
                  </a:txBody>
                  <a:tcPr>
                    <a:solidFill>
                      <a:srgbClr val="FFC000"/>
                    </a:solidFill>
                  </a:tcPr>
                </a:tc>
                <a:tc>
                  <a:txBody>
                    <a:bodyPr/>
                    <a:lstStyle/>
                    <a:p>
                      <a:pPr algn="ctr"/>
                      <a:r>
                        <a:rPr lang="en-GB" dirty="0">
                          <a:solidFill>
                            <a:schemeClr val="tx1"/>
                          </a:solidFill>
                        </a:rPr>
                        <a:t>8%</a:t>
                      </a:r>
                    </a:p>
                  </a:txBody>
                  <a:tcPr/>
                </a:tc>
                <a:extLst>
                  <a:ext uri="{0D108BD9-81ED-4DB2-BD59-A6C34878D82A}">
                    <a16:rowId xmlns:a16="http://schemas.microsoft.com/office/drawing/2014/main" val="3239957493"/>
                  </a:ext>
                </a:extLst>
              </a:tr>
            </a:tbl>
          </a:graphicData>
        </a:graphic>
      </p:graphicFrame>
      <p:sp>
        <p:nvSpPr>
          <p:cNvPr id="4" name="Arrow: Up 3">
            <a:extLst>
              <a:ext uri="{FF2B5EF4-FFF2-40B4-BE49-F238E27FC236}">
                <a16:creationId xmlns:a16="http://schemas.microsoft.com/office/drawing/2014/main" id="{D0420D3A-7D50-A340-EF28-FDF8964661B5}"/>
              </a:ext>
            </a:extLst>
          </p:cNvPr>
          <p:cNvSpPr/>
          <p:nvPr/>
        </p:nvSpPr>
        <p:spPr>
          <a:xfrm>
            <a:off x="6744072" y="3168042"/>
            <a:ext cx="216024" cy="379430"/>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Arrow: Up 4">
            <a:extLst>
              <a:ext uri="{FF2B5EF4-FFF2-40B4-BE49-F238E27FC236}">
                <a16:creationId xmlns:a16="http://schemas.microsoft.com/office/drawing/2014/main" id="{DDFE14DF-07DD-CDC4-5245-96FC614EEE67}"/>
              </a:ext>
            </a:extLst>
          </p:cNvPr>
          <p:cNvSpPr/>
          <p:nvPr/>
        </p:nvSpPr>
        <p:spPr>
          <a:xfrm flipV="1">
            <a:off x="6733383" y="2636912"/>
            <a:ext cx="216024" cy="412658"/>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Arrow: Up 7">
            <a:extLst>
              <a:ext uri="{FF2B5EF4-FFF2-40B4-BE49-F238E27FC236}">
                <a16:creationId xmlns:a16="http://schemas.microsoft.com/office/drawing/2014/main" id="{C4117ADB-9E69-707F-780C-A63CAA00AD3E}"/>
              </a:ext>
            </a:extLst>
          </p:cNvPr>
          <p:cNvSpPr/>
          <p:nvPr/>
        </p:nvSpPr>
        <p:spPr>
          <a:xfrm flipV="1">
            <a:off x="6740359" y="4960086"/>
            <a:ext cx="216024" cy="412658"/>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Arrow: Up 8">
            <a:extLst>
              <a:ext uri="{FF2B5EF4-FFF2-40B4-BE49-F238E27FC236}">
                <a16:creationId xmlns:a16="http://schemas.microsoft.com/office/drawing/2014/main" id="{E07952B0-1D98-BB25-CA47-96437B15FF95}"/>
              </a:ext>
            </a:extLst>
          </p:cNvPr>
          <p:cNvSpPr/>
          <p:nvPr/>
        </p:nvSpPr>
        <p:spPr>
          <a:xfrm flipV="1">
            <a:off x="6752048" y="4434653"/>
            <a:ext cx="216024" cy="412658"/>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0" name="Arrow: Up 9">
            <a:extLst>
              <a:ext uri="{FF2B5EF4-FFF2-40B4-BE49-F238E27FC236}">
                <a16:creationId xmlns:a16="http://schemas.microsoft.com/office/drawing/2014/main" id="{866E07C2-A808-5B48-2CAE-DFAFCA06A513}"/>
              </a:ext>
            </a:extLst>
          </p:cNvPr>
          <p:cNvSpPr/>
          <p:nvPr/>
        </p:nvSpPr>
        <p:spPr>
          <a:xfrm flipV="1">
            <a:off x="6733383" y="3858313"/>
            <a:ext cx="216024" cy="412658"/>
          </a:xfrm>
          <a:prstGeom prst="up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10805578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119137" y="-16103"/>
            <a:ext cx="9073008" cy="1512168"/>
          </a:xfrm>
        </p:spPr>
        <p:txBody>
          <a:bodyPr vert="horz" lIns="91440" tIns="45720" rIns="91440" bIns="45720" rtlCol="0" anchor="b">
            <a:normAutofit/>
          </a:bodyPr>
          <a:lstStyle/>
          <a:p>
            <a:pPr>
              <a:lnSpc>
                <a:spcPct val="90000"/>
              </a:lnSpc>
            </a:pPr>
            <a:r>
              <a:rPr lang="en-US" sz="3200" b="1" dirty="0"/>
              <a:t>End of KS2 – RWM Trend data and ranking</a:t>
            </a:r>
            <a:br>
              <a:rPr lang="en-US" sz="3200" b="1" dirty="0"/>
            </a:br>
            <a:r>
              <a:rPr lang="en-US" sz="2200" b="1" dirty="0"/>
              <a:t>Note: the 2024 data is provisional and previous years are finalized data. Usually Barnet results increase by between 2 to 3% when finalized due to pupils being removed (recent arrivals to country)</a:t>
            </a:r>
          </a:p>
        </p:txBody>
      </p:sp>
      <p:pic>
        <p:nvPicPr>
          <p:cNvPr id="7" name="Picture 6">
            <a:extLst>
              <a:ext uri="{FF2B5EF4-FFF2-40B4-BE49-F238E27FC236}">
                <a16:creationId xmlns:a16="http://schemas.microsoft.com/office/drawing/2014/main" id="{DBCA3EE1-CA66-F426-4D52-99D980697983}"/>
              </a:ext>
            </a:extLst>
          </p:cNvPr>
          <p:cNvPicPr>
            <a:picLocks noChangeAspect="1"/>
          </p:cNvPicPr>
          <p:nvPr/>
        </p:nvPicPr>
        <p:blipFill>
          <a:blip r:embed="rId2"/>
          <a:stretch>
            <a:fillRect/>
          </a:stretch>
        </p:blipFill>
        <p:spPr>
          <a:xfrm>
            <a:off x="114300" y="1628800"/>
            <a:ext cx="5981700" cy="3962400"/>
          </a:xfrm>
          <a:prstGeom prst="rect">
            <a:avLst/>
          </a:prstGeom>
        </p:spPr>
      </p:pic>
      <p:pic>
        <p:nvPicPr>
          <p:cNvPr id="4" name="Picture 3">
            <a:extLst>
              <a:ext uri="{FF2B5EF4-FFF2-40B4-BE49-F238E27FC236}">
                <a16:creationId xmlns:a16="http://schemas.microsoft.com/office/drawing/2014/main" id="{3BC796B2-3D27-8EE1-7C6A-D1A003FE3CE8}"/>
              </a:ext>
            </a:extLst>
          </p:cNvPr>
          <p:cNvPicPr>
            <a:picLocks noChangeAspect="1"/>
          </p:cNvPicPr>
          <p:nvPr/>
        </p:nvPicPr>
        <p:blipFill>
          <a:blip r:embed="rId3"/>
          <a:stretch>
            <a:fillRect/>
          </a:stretch>
        </p:blipFill>
        <p:spPr>
          <a:xfrm>
            <a:off x="6363220" y="3407754"/>
            <a:ext cx="5657850" cy="3362325"/>
          </a:xfrm>
          <a:prstGeom prst="rect">
            <a:avLst/>
          </a:prstGeom>
        </p:spPr>
      </p:pic>
    </p:spTree>
    <p:extLst>
      <p:ext uri="{BB962C8B-B14F-4D97-AF65-F5344CB8AC3E}">
        <p14:creationId xmlns:p14="http://schemas.microsoft.com/office/powerpoint/2010/main" val="18179710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263352" y="116632"/>
            <a:ext cx="9073008" cy="1224136"/>
          </a:xfrm>
        </p:spPr>
        <p:txBody>
          <a:bodyPr vert="horz" lIns="91440" tIns="45720" rIns="91440" bIns="45720" rtlCol="0" anchor="b">
            <a:normAutofit fontScale="90000"/>
          </a:bodyPr>
          <a:lstStyle/>
          <a:p>
            <a:pPr>
              <a:lnSpc>
                <a:spcPct val="90000"/>
              </a:lnSpc>
            </a:pPr>
            <a:r>
              <a:rPr lang="en-US" sz="3200" b="1" dirty="0"/>
              <a:t>End of KS2 – RWM Trend data </a:t>
            </a:r>
            <a:r>
              <a:rPr lang="en-US" sz="3200" b="1"/>
              <a:t>and ranking</a:t>
            </a:r>
            <a:br>
              <a:rPr lang="en-US" sz="3200" b="1" dirty="0"/>
            </a:br>
            <a:r>
              <a:rPr lang="en-US" sz="2200" b="1" dirty="0"/>
              <a:t>Note: the 2024 data is provisional and previous years are finalized data. Usually Barnet results increase by between 2 to 3% when finalized due to pupils being removed (recent arrivals to country)</a:t>
            </a:r>
          </a:p>
        </p:txBody>
      </p:sp>
      <p:pic>
        <p:nvPicPr>
          <p:cNvPr id="4" name="Picture 3">
            <a:extLst>
              <a:ext uri="{FF2B5EF4-FFF2-40B4-BE49-F238E27FC236}">
                <a16:creationId xmlns:a16="http://schemas.microsoft.com/office/drawing/2014/main" id="{7C6CB6A9-5D92-4874-A92E-6CFCFEA32393}"/>
              </a:ext>
            </a:extLst>
          </p:cNvPr>
          <p:cNvPicPr>
            <a:picLocks noChangeAspect="1"/>
          </p:cNvPicPr>
          <p:nvPr/>
        </p:nvPicPr>
        <p:blipFill>
          <a:blip r:embed="rId2"/>
          <a:stretch>
            <a:fillRect/>
          </a:stretch>
        </p:blipFill>
        <p:spPr>
          <a:xfrm>
            <a:off x="176371" y="1340768"/>
            <a:ext cx="5953125" cy="3962400"/>
          </a:xfrm>
          <a:prstGeom prst="rect">
            <a:avLst/>
          </a:prstGeom>
        </p:spPr>
      </p:pic>
      <p:pic>
        <p:nvPicPr>
          <p:cNvPr id="5" name="Picture 4">
            <a:extLst>
              <a:ext uri="{FF2B5EF4-FFF2-40B4-BE49-F238E27FC236}">
                <a16:creationId xmlns:a16="http://schemas.microsoft.com/office/drawing/2014/main" id="{8481E527-9E4F-04DA-3BC1-18530C41EC9C}"/>
              </a:ext>
            </a:extLst>
          </p:cNvPr>
          <p:cNvPicPr>
            <a:picLocks noChangeAspect="1"/>
          </p:cNvPicPr>
          <p:nvPr/>
        </p:nvPicPr>
        <p:blipFill>
          <a:blip r:embed="rId3"/>
          <a:stretch>
            <a:fillRect/>
          </a:stretch>
        </p:blipFill>
        <p:spPr>
          <a:xfrm>
            <a:off x="6096000" y="3352640"/>
            <a:ext cx="5962650" cy="3390900"/>
          </a:xfrm>
          <a:prstGeom prst="rect">
            <a:avLst/>
          </a:prstGeom>
        </p:spPr>
      </p:pic>
    </p:spTree>
    <p:extLst>
      <p:ext uri="{BB962C8B-B14F-4D97-AF65-F5344CB8AC3E}">
        <p14:creationId xmlns:p14="http://schemas.microsoft.com/office/powerpoint/2010/main" val="2418869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263352" y="116632"/>
            <a:ext cx="9073008" cy="576064"/>
          </a:xfrm>
        </p:spPr>
        <p:txBody>
          <a:bodyPr vert="horz" lIns="91440" tIns="45720" rIns="91440" bIns="45720" rtlCol="0" anchor="b">
            <a:normAutofit/>
          </a:bodyPr>
          <a:lstStyle/>
          <a:p>
            <a:pPr>
              <a:lnSpc>
                <a:spcPct val="90000"/>
              </a:lnSpc>
            </a:pPr>
            <a:r>
              <a:rPr lang="en-US" sz="3200" b="1" dirty="0"/>
              <a:t>End of KS2 – RWM Disadvantaged pupils</a:t>
            </a:r>
            <a:endParaRPr lang="en-US" sz="2200" b="1" dirty="0"/>
          </a:p>
        </p:txBody>
      </p:sp>
      <p:pic>
        <p:nvPicPr>
          <p:cNvPr id="6" name="Picture 5">
            <a:extLst>
              <a:ext uri="{FF2B5EF4-FFF2-40B4-BE49-F238E27FC236}">
                <a16:creationId xmlns:a16="http://schemas.microsoft.com/office/drawing/2014/main" id="{10AFB30B-D872-9166-D959-BDA7F0F48334}"/>
              </a:ext>
            </a:extLst>
          </p:cNvPr>
          <p:cNvPicPr>
            <a:picLocks noChangeAspect="1"/>
          </p:cNvPicPr>
          <p:nvPr/>
        </p:nvPicPr>
        <p:blipFill>
          <a:blip r:embed="rId2"/>
          <a:stretch>
            <a:fillRect/>
          </a:stretch>
        </p:blipFill>
        <p:spPr>
          <a:xfrm>
            <a:off x="241620" y="720080"/>
            <a:ext cx="11708759" cy="6021288"/>
          </a:xfrm>
          <a:prstGeom prst="rect">
            <a:avLst/>
          </a:prstGeom>
        </p:spPr>
      </p:pic>
    </p:spTree>
    <p:extLst>
      <p:ext uri="{BB962C8B-B14F-4D97-AF65-F5344CB8AC3E}">
        <p14:creationId xmlns:p14="http://schemas.microsoft.com/office/powerpoint/2010/main" val="2450407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263352" y="116632"/>
            <a:ext cx="9073008" cy="576064"/>
          </a:xfrm>
        </p:spPr>
        <p:txBody>
          <a:bodyPr vert="horz" lIns="91440" tIns="45720" rIns="91440" bIns="45720" rtlCol="0" anchor="b">
            <a:normAutofit/>
          </a:bodyPr>
          <a:lstStyle/>
          <a:p>
            <a:pPr>
              <a:lnSpc>
                <a:spcPct val="90000"/>
              </a:lnSpc>
            </a:pPr>
            <a:r>
              <a:rPr lang="en-US" sz="3200" b="1" dirty="0"/>
              <a:t>End of KS2 – Reading Disadvantaged pupils</a:t>
            </a:r>
            <a:endParaRPr lang="en-US" sz="2200" b="1" dirty="0"/>
          </a:p>
        </p:txBody>
      </p:sp>
      <p:pic>
        <p:nvPicPr>
          <p:cNvPr id="4" name="Picture 3">
            <a:extLst>
              <a:ext uri="{FF2B5EF4-FFF2-40B4-BE49-F238E27FC236}">
                <a16:creationId xmlns:a16="http://schemas.microsoft.com/office/drawing/2014/main" id="{ABDA6D42-3A7A-DCEC-5EB3-93D40F05A3A2}"/>
              </a:ext>
            </a:extLst>
          </p:cNvPr>
          <p:cNvPicPr>
            <a:picLocks noChangeAspect="1"/>
          </p:cNvPicPr>
          <p:nvPr/>
        </p:nvPicPr>
        <p:blipFill>
          <a:blip r:embed="rId2"/>
          <a:stretch>
            <a:fillRect/>
          </a:stretch>
        </p:blipFill>
        <p:spPr>
          <a:xfrm>
            <a:off x="263352" y="764704"/>
            <a:ext cx="11605529" cy="5832648"/>
          </a:xfrm>
          <a:prstGeom prst="rect">
            <a:avLst/>
          </a:prstGeom>
        </p:spPr>
      </p:pic>
    </p:spTree>
    <p:extLst>
      <p:ext uri="{BB962C8B-B14F-4D97-AF65-F5344CB8AC3E}">
        <p14:creationId xmlns:p14="http://schemas.microsoft.com/office/powerpoint/2010/main" val="360578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0E438A-23B7-F6D6-08A9-892846D33E82}"/>
              </a:ext>
            </a:extLst>
          </p:cNvPr>
          <p:cNvSpPr txBox="1">
            <a:spLocks/>
          </p:cNvSpPr>
          <p:nvPr/>
        </p:nvSpPr>
        <p:spPr>
          <a:xfrm>
            <a:off x="407368" y="476672"/>
            <a:ext cx="8596668" cy="731168"/>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Succession Planning</a:t>
            </a:r>
          </a:p>
          <a:p>
            <a:r>
              <a:rPr lang="en-GB" dirty="0"/>
              <a:t> </a:t>
            </a:r>
          </a:p>
        </p:txBody>
      </p:sp>
      <p:sp>
        <p:nvSpPr>
          <p:cNvPr id="11" name="TextBox 10">
            <a:extLst>
              <a:ext uri="{FF2B5EF4-FFF2-40B4-BE49-F238E27FC236}">
                <a16:creationId xmlns:a16="http://schemas.microsoft.com/office/drawing/2014/main" id="{32791D8D-F1F1-3C01-60D5-216D7F34066E}"/>
              </a:ext>
            </a:extLst>
          </p:cNvPr>
          <p:cNvSpPr txBox="1"/>
          <p:nvPr/>
        </p:nvSpPr>
        <p:spPr>
          <a:xfrm>
            <a:off x="407367" y="1207840"/>
            <a:ext cx="9077423" cy="4524315"/>
          </a:xfrm>
          <a:prstGeom prst="rect">
            <a:avLst/>
          </a:prstGeom>
          <a:noFill/>
        </p:spPr>
        <p:txBody>
          <a:bodyPr wrap="square">
            <a:spAutoFit/>
          </a:bodyPr>
          <a:lstStyle/>
          <a:p>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Co-Chairing:</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hare the leadership burden</a:t>
            </a: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especially where </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two governors have the collective skills but not enough time. </a:t>
            </a:r>
          </a:p>
          <a:p>
            <a:r>
              <a:rPr lang="en-GB" sz="2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Chair Mentoring:</a:t>
            </a:r>
            <a:r>
              <a:rPr lang="en-GB" sz="24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Thanks to some of our more experienced Chairs who have volunteered, new chairs can access mentoring for added support.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400" b="1"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External Recruitment:</a:t>
            </a:r>
            <a:r>
              <a:rPr lang="en-GB" sz="24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Sign up to DfE funded agencies</a:t>
            </a:r>
            <a:r>
              <a:rPr lang="en-GB" sz="2400" dirty="0">
                <a:solidFill>
                  <a:srgbClr val="000000"/>
                </a:solidFill>
                <a:latin typeface="Aptos" panose="020B0004020202020204" pitchFamily="34" charset="0"/>
                <a:ea typeface="Times New Roman" panose="02020603050405020304" pitchFamily="18" charset="0"/>
                <a:cs typeface="Calibri" panose="020F0502020204030204" pitchFamily="34" charset="0"/>
              </a:rPr>
              <a:t> like Gov</a:t>
            </a:r>
            <a:r>
              <a:rPr lang="en-GB" sz="24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ernors for Schools</a:t>
            </a:r>
            <a:r>
              <a:rPr lang="en-GB" sz="2400" dirty="0">
                <a:solidFill>
                  <a:srgbClr val="000000"/>
                </a:solidFill>
                <a:latin typeface="Aptos" panose="020B0004020202020204" pitchFamily="34" charset="0"/>
                <a:ea typeface="Times New Roman" panose="02020603050405020304" pitchFamily="18" charset="0"/>
                <a:cs typeface="Calibri" panose="020F0502020204030204" pitchFamily="34" charset="0"/>
              </a:rPr>
              <a:t> </a:t>
            </a:r>
            <a:r>
              <a:rPr lang="en-GB" sz="24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to help widen the search. </a:t>
            </a:r>
            <a:endParaRPr lang="en-GB" sz="2400" dirty="0">
              <a:effectLst/>
              <a:latin typeface="Aptos" panose="020B0004020202020204" pitchFamily="34" charset="0"/>
              <a:ea typeface="Times New Roman" panose="02020603050405020304" pitchFamily="18" charset="0"/>
              <a:cs typeface="Aptos" panose="020B0004020202020204" pitchFamily="34" charset="0"/>
            </a:endParaRPr>
          </a:p>
          <a:p>
            <a:r>
              <a:rPr lang="en-GB" sz="2400" b="1"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Commissioning a Chair Recruitment Service:</a:t>
            </a:r>
            <a:r>
              <a:rPr lang="en-GB" sz="24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Governors for Schools offers a dedicated Chairs recruitment service. The price is £500/700+Vat (for school budgets under/over £2.5m). 6 months guarantee!  </a:t>
            </a:r>
            <a:endParaRPr lang="en-GB" sz="2400" dirty="0">
              <a:effectLst/>
              <a:latin typeface="Aptos" panose="020B0004020202020204" pitchFamily="34" charset="0"/>
              <a:ea typeface="Times New Roman" panose="02020603050405020304" pitchFamily="18" charset="0"/>
              <a:cs typeface="Aptos" panose="020B0004020202020204" pitchFamily="34" charset="0"/>
            </a:endParaRPr>
          </a:p>
          <a:p>
            <a:r>
              <a:rPr lang="en-GB" sz="2400" b="1"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Succession Plan:</a:t>
            </a:r>
            <a:r>
              <a:rPr lang="en-GB" sz="2400" dirty="0">
                <a:solidFill>
                  <a:srgbClr val="000000"/>
                </a:solidFill>
                <a:effectLst/>
                <a:latin typeface="Aptos" panose="020B0004020202020204" pitchFamily="34" charset="0"/>
                <a:ea typeface="Times New Roman" panose="02020603050405020304" pitchFamily="18" charset="0"/>
                <a:cs typeface="Calibri" panose="020F0502020204030204" pitchFamily="34" charset="0"/>
              </a:rPr>
              <a:t> Agree a Succession Plan which encompasses all  the above.</a:t>
            </a:r>
            <a:endParaRPr lang="en-GB" sz="2400" dirty="0">
              <a:effectLst/>
              <a:latin typeface="Aptos" panose="020B0004020202020204" pitchFamily="34" charset="0"/>
              <a:ea typeface="Times New Roman" panose="02020603050405020304" pitchFamily="18" charset="0"/>
              <a:cs typeface="Aptos" panose="020B0004020202020204" pitchFamily="34" charset="0"/>
            </a:endParaRPr>
          </a:p>
        </p:txBody>
      </p:sp>
    </p:spTree>
    <p:extLst>
      <p:ext uri="{BB962C8B-B14F-4D97-AF65-F5344CB8AC3E}">
        <p14:creationId xmlns:p14="http://schemas.microsoft.com/office/powerpoint/2010/main" val="25950738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263352" y="116632"/>
            <a:ext cx="9073008" cy="576064"/>
          </a:xfrm>
        </p:spPr>
        <p:txBody>
          <a:bodyPr vert="horz" lIns="91440" tIns="45720" rIns="91440" bIns="45720" rtlCol="0" anchor="b">
            <a:normAutofit/>
          </a:bodyPr>
          <a:lstStyle/>
          <a:p>
            <a:pPr>
              <a:lnSpc>
                <a:spcPct val="90000"/>
              </a:lnSpc>
            </a:pPr>
            <a:r>
              <a:rPr lang="en-US" sz="3200" b="1" dirty="0"/>
              <a:t>End of KS2 – Writing Disadvantaged pupils</a:t>
            </a:r>
            <a:endParaRPr lang="en-US" sz="2200" b="1" dirty="0"/>
          </a:p>
        </p:txBody>
      </p:sp>
      <p:pic>
        <p:nvPicPr>
          <p:cNvPr id="5" name="Picture 4">
            <a:extLst>
              <a:ext uri="{FF2B5EF4-FFF2-40B4-BE49-F238E27FC236}">
                <a16:creationId xmlns:a16="http://schemas.microsoft.com/office/drawing/2014/main" id="{DF36728B-FD39-BEF0-7419-6FCFC6BC7599}"/>
              </a:ext>
            </a:extLst>
          </p:cNvPr>
          <p:cNvPicPr>
            <a:picLocks noChangeAspect="1"/>
          </p:cNvPicPr>
          <p:nvPr/>
        </p:nvPicPr>
        <p:blipFill>
          <a:blip r:embed="rId2"/>
          <a:stretch>
            <a:fillRect/>
          </a:stretch>
        </p:blipFill>
        <p:spPr>
          <a:xfrm>
            <a:off x="267350" y="836712"/>
            <a:ext cx="11707107" cy="5904656"/>
          </a:xfrm>
          <a:prstGeom prst="rect">
            <a:avLst/>
          </a:prstGeom>
        </p:spPr>
      </p:pic>
    </p:spTree>
    <p:extLst>
      <p:ext uri="{BB962C8B-B14F-4D97-AF65-F5344CB8AC3E}">
        <p14:creationId xmlns:p14="http://schemas.microsoft.com/office/powerpoint/2010/main" val="11868140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263352" y="116632"/>
            <a:ext cx="9073008" cy="576064"/>
          </a:xfrm>
        </p:spPr>
        <p:txBody>
          <a:bodyPr vert="horz" lIns="91440" tIns="45720" rIns="91440" bIns="45720" rtlCol="0" anchor="b">
            <a:normAutofit/>
          </a:bodyPr>
          <a:lstStyle/>
          <a:p>
            <a:pPr>
              <a:lnSpc>
                <a:spcPct val="90000"/>
              </a:lnSpc>
            </a:pPr>
            <a:r>
              <a:rPr lang="en-US" sz="3200" b="1" dirty="0"/>
              <a:t>End of KS2 – Maths Disadvantaged pupils</a:t>
            </a:r>
            <a:endParaRPr lang="en-US" sz="2200" b="1" dirty="0"/>
          </a:p>
        </p:txBody>
      </p:sp>
      <p:pic>
        <p:nvPicPr>
          <p:cNvPr id="4" name="Picture 3">
            <a:extLst>
              <a:ext uri="{FF2B5EF4-FFF2-40B4-BE49-F238E27FC236}">
                <a16:creationId xmlns:a16="http://schemas.microsoft.com/office/drawing/2014/main" id="{AD3AFB88-30C3-6EC2-DD8D-DDD2853502C2}"/>
              </a:ext>
            </a:extLst>
          </p:cNvPr>
          <p:cNvPicPr>
            <a:picLocks noChangeAspect="1"/>
          </p:cNvPicPr>
          <p:nvPr/>
        </p:nvPicPr>
        <p:blipFill>
          <a:blip r:embed="rId2"/>
          <a:stretch>
            <a:fillRect/>
          </a:stretch>
        </p:blipFill>
        <p:spPr>
          <a:xfrm>
            <a:off x="247381" y="836712"/>
            <a:ext cx="11830121" cy="5760640"/>
          </a:xfrm>
          <a:prstGeom prst="rect">
            <a:avLst/>
          </a:prstGeom>
        </p:spPr>
      </p:pic>
    </p:spTree>
    <p:extLst>
      <p:ext uri="{BB962C8B-B14F-4D97-AF65-F5344CB8AC3E}">
        <p14:creationId xmlns:p14="http://schemas.microsoft.com/office/powerpoint/2010/main" val="2035644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263352" y="116632"/>
            <a:ext cx="9073008" cy="576064"/>
          </a:xfrm>
        </p:spPr>
        <p:txBody>
          <a:bodyPr vert="horz" lIns="91440" tIns="45720" rIns="91440" bIns="45720" rtlCol="0" anchor="b">
            <a:normAutofit/>
          </a:bodyPr>
          <a:lstStyle/>
          <a:p>
            <a:pPr>
              <a:lnSpc>
                <a:spcPct val="90000"/>
              </a:lnSpc>
            </a:pPr>
            <a:r>
              <a:rPr lang="en-US" sz="3200" b="1" dirty="0"/>
              <a:t>End of KS2 – GPS Disadvantaged pupils</a:t>
            </a:r>
            <a:endParaRPr lang="en-US" sz="2200" b="1" dirty="0"/>
          </a:p>
        </p:txBody>
      </p:sp>
      <p:pic>
        <p:nvPicPr>
          <p:cNvPr id="5" name="Picture 4">
            <a:extLst>
              <a:ext uri="{FF2B5EF4-FFF2-40B4-BE49-F238E27FC236}">
                <a16:creationId xmlns:a16="http://schemas.microsoft.com/office/drawing/2014/main" id="{30A392FC-5A12-4773-56E1-B77BF9AF20FD}"/>
              </a:ext>
            </a:extLst>
          </p:cNvPr>
          <p:cNvPicPr>
            <a:picLocks noChangeAspect="1"/>
          </p:cNvPicPr>
          <p:nvPr/>
        </p:nvPicPr>
        <p:blipFill>
          <a:blip r:embed="rId2"/>
          <a:stretch>
            <a:fillRect/>
          </a:stretch>
        </p:blipFill>
        <p:spPr>
          <a:xfrm>
            <a:off x="255174" y="671430"/>
            <a:ext cx="11673474" cy="6069938"/>
          </a:xfrm>
          <a:prstGeom prst="rect">
            <a:avLst/>
          </a:prstGeom>
        </p:spPr>
      </p:pic>
    </p:spTree>
    <p:extLst>
      <p:ext uri="{BB962C8B-B14F-4D97-AF65-F5344CB8AC3E}">
        <p14:creationId xmlns:p14="http://schemas.microsoft.com/office/powerpoint/2010/main" val="3625343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263352" y="116632"/>
            <a:ext cx="9073008" cy="576064"/>
          </a:xfrm>
        </p:spPr>
        <p:txBody>
          <a:bodyPr vert="horz" lIns="91440" tIns="45720" rIns="91440" bIns="45720" rtlCol="0" anchor="b">
            <a:normAutofit/>
          </a:bodyPr>
          <a:lstStyle/>
          <a:p>
            <a:pPr>
              <a:lnSpc>
                <a:spcPct val="90000"/>
              </a:lnSpc>
            </a:pPr>
            <a:r>
              <a:rPr lang="en-US" sz="3200" b="1" dirty="0"/>
              <a:t>End of KS2 – RWM SEN Support</a:t>
            </a:r>
            <a:endParaRPr lang="en-US" sz="2200" b="1" dirty="0"/>
          </a:p>
        </p:txBody>
      </p:sp>
      <p:pic>
        <p:nvPicPr>
          <p:cNvPr id="4" name="Picture 3">
            <a:extLst>
              <a:ext uri="{FF2B5EF4-FFF2-40B4-BE49-F238E27FC236}">
                <a16:creationId xmlns:a16="http://schemas.microsoft.com/office/drawing/2014/main" id="{1A027EC0-4D36-9005-16A3-B99E21B4FEE2}"/>
              </a:ext>
            </a:extLst>
          </p:cNvPr>
          <p:cNvPicPr>
            <a:picLocks noChangeAspect="1"/>
          </p:cNvPicPr>
          <p:nvPr/>
        </p:nvPicPr>
        <p:blipFill>
          <a:blip r:embed="rId2"/>
          <a:stretch>
            <a:fillRect/>
          </a:stretch>
        </p:blipFill>
        <p:spPr>
          <a:xfrm>
            <a:off x="119336" y="692696"/>
            <a:ext cx="11866605" cy="6048672"/>
          </a:xfrm>
          <a:prstGeom prst="rect">
            <a:avLst/>
          </a:prstGeom>
        </p:spPr>
      </p:pic>
    </p:spTree>
    <p:extLst>
      <p:ext uri="{BB962C8B-B14F-4D97-AF65-F5344CB8AC3E}">
        <p14:creationId xmlns:p14="http://schemas.microsoft.com/office/powerpoint/2010/main" val="38576315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263352" y="116632"/>
            <a:ext cx="9073008" cy="576064"/>
          </a:xfrm>
        </p:spPr>
        <p:txBody>
          <a:bodyPr vert="horz" lIns="91440" tIns="45720" rIns="91440" bIns="45720" rtlCol="0" anchor="b">
            <a:normAutofit/>
          </a:bodyPr>
          <a:lstStyle/>
          <a:p>
            <a:pPr>
              <a:lnSpc>
                <a:spcPct val="90000"/>
              </a:lnSpc>
            </a:pPr>
            <a:r>
              <a:rPr lang="en-US" sz="3200" b="1" dirty="0"/>
              <a:t>End of KS2 – RWM EHCP</a:t>
            </a:r>
            <a:endParaRPr lang="en-US" sz="2200" b="1" dirty="0"/>
          </a:p>
        </p:txBody>
      </p:sp>
      <p:pic>
        <p:nvPicPr>
          <p:cNvPr id="5" name="Picture 4">
            <a:extLst>
              <a:ext uri="{FF2B5EF4-FFF2-40B4-BE49-F238E27FC236}">
                <a16:creationId xmlns:a16="http://schemas.microsoft.com/office/drawing/2014/main" id="{4984F6E7-C757-5200-0EDE-2DBB42C53FF1}"/>
              </a:ext>
            </a:extLst>
          </p:cNvPr>
          <p:cNvPicPr>
            <a:picLocks noChangeAspect="1"/>
          </p:cNvPicPr>
          <p:nvPr/>
        </p:nvPicPr>
        <p:blipFill>
          <a:blip r:embed="rId2"/>
          <a:stretch>
            <a:fillRect/>
          </a:stretch>
        </p:blipFill>
        <p:spPr>
          <a:xfrm>
            <a:off x="263352" y="701764"/>
            <a:ext cx="11832362" cy="6039604"/>
          </a:xfrm>
          <a:prstGeom prst="rect">
            <a:avLst/>
          </a:prstGeom>
        </p:spPr>
      </p:pic>
    </p:spTree>
    <p:extLst>
      <p:ext uri="{BB962C8B-B14F-4D97-AF65-F5344CB8AC3E}">
        <p14:creationId xmlns:p14="http://schemas.microsoft.com/office/powerpoint/2010/main" val="35902487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263352" y="116632"/>
            <a:ext cx="9073008" cy="648072"/>
          </a:xfrm>
        </p:spPr>
        <p:txBody>
          <a:bodyPr vert="horz" lIns="91440" tIns="45720" rIns="91440" bIns="45720" rtlCol="0" anchor="b">
            <a:normAutofit/>
          </a:bodyPr>
          <a:lstStyle/>
          <a:p>
            <a:pPr>
              <a:lnSpc>
                <a:spcPct val="90000"/>
              </a:lnSpc>
            </a:pPr>
            <a:r>
              <a:rPr lang="en-US" sz="3200" b="1" dirty="0"/>
              <a:t>End of KS4 – GCSE </a:t>
            </a:r>
            <a:endParaRPr lang="en-US" sz="2200" b="1" dirty="0"/>
          </a:p>
        </p:txBody>
      </p:sp>
      <p:graphicFrame>
        <p:nvGraphicFramePr>
          <p:cNvPr id="3" name="Table 2">
            <a:extLst>
              <a:ext uri="{FF2B5EF4-FFF2-40B4-BE49-F238E27FC236}">
                <a16:creationId xmlns:a16="http://schemas.microsoft.com/office/drawing/2014/main" id="{5E6F3AF5-B661-ECE6-0427-0DDA7E8AD14B}"/>
              </a:ext>
            </a:extLst>
          </p:cNvPr>
          <p:cNvGraphicFramePr>
            <a:graphicFrameLocks noGrp="1"/>
          </p:cNvGraphicFramePr>
          <p:nvPr/>
        </p:nvGraphicFramePr>
        <p:xfrm>
          <a:off x="289055" y="792866"/>
          <a:ext cx="11269254" cy="5769695"/>
        </p:xfrm>
        <a:graphic>
          <a:graphicData uri="http://schemas.openxmlformats.org/drawingml/2006/table">
            <a:tbl>
              <a:tblPr firstRow="1" firstCol="1" bandRow="1"/>
              <a:tblGrid>
                <a:gridCol w="2649265">
                  <a:extLst>
                    <a:ext uri="{9D8B030D-6E8A-4147-A177-3AD203B41FA5}">
                      <a16:colId xmlns:a16="http://schemas.microsoft.com/office/drawing/2014/main" val="777304276"/>
                    </a:ext>
                  </a:extLst>
                </a:gridCol>
                <a:gridCol w="1858436">
                  <a:extLst>
                    <a:ext uri="{9D8B030D-6E8A-4147-A177-3AD203B41FA5}">
                      <a16:colId xmlns:a16="http://schemas.microsoft.com/office/drawing/2014/main" val="1875009232"/>
                    </a:ext>
                  </a:extLst>
                </a:gridCol>
                <a:gridCol w="2253851">
                  <a:extLst>
                    <a:ext uri="{9D8B030D-6E8A-4147-A177-3AD203B41FA5}">
                      <a16:colId xmlns:a16="http://schemas.microsoft.com/office/drawing/2014/main" val="1604483313"/>
                    </a:ext>
                  </a:extLst>
                </a:gridCol>
                <a:gridCol w="2253851">
                  <a:extLst>
                    <a:ext uri="{9D8B030D-6E8A-4147-A177-3AD203B41FA5}">
                      <a16:colId xmlns:a16="http://schemas.microsoft.com/office/drawing/2014/main" val="1268013952"/>
                    </a:ext>
                  </a:extLst>
                </a:gridCol>
                <a:gridCol w="2253851">
                  <a:extLst>
                    <a:ext uri="{9D8B030D-6E8A-4147-A177-3AD203B41FA5}">
                      <a16:colId xmlns:a16="http://schemas.microsoft.com/office/drawing/2014/main" val="939375811"/>
                    </a:ext>
                  </a:extLst>
                </a:gridCol>
              </a:tblGrid>
              <a:tr h="680382">
                <a:tc>
                  <a:txBody>
                    <a:bodyPr/>
                    <a:lstStyle/>
                    <a:p>
                      <a:r>
                        <a:rPr lang="en-GB" sz="2000" b="1" dirty="0">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Schools with results (2024) =</a:t>
                      </a:r>
                      <a:endParaRPr lang="en-GB" sz="2000" dirty="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r>
                        <a:rPr lang="en-GB" sz="2000" dirty="0">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26</a:t>
                      </a:r>
                      <a:endParaRPr lang="en-GB" sz="2000" dirty="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dirty="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428652394"/>
                  </a:ext>
                </a:extLst>
              </a:tr>
              <a:tr h="680382">
                <a:tc>
                  <a:txBody>
                    <a:bodyPr/>
                    <a:lstStyle/>
                    <a:p>
                      <a:r>
                        <a:rPr lang="en-GB" sz="2000" b="1" dirty="0">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Schools remaining (2024) = </a:t>
                      </a:r>
                      <a:endParaRPr lang="en-GB" sz="2000" dirty="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r>
                        <a:rPr lang="en-GB" sz="2000" dirty="0">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2</a:t>
                      </a:r>
                      <a:endParaRPr lang="en-GB" sz="2000" dirty="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12770156"/>
                  </a:ext>
                </a:extLst>
              </a:tr>
              <a:tr h="459403">
                <a:tc>
                  <a:txBody>
                    <a:bodyPr/>
                    <a:lstStyle/>
                    <a:p>
                      <a:r>
                        <a:rPr lang="en-GB" sz="2000" b="1">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 returned (2024) = </a:t>
                      </a:r>
                      <a:endParaRPr lang="en-GB" sz="200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r>
                        <a:rPr lang="en-GB" sz="2000" dirty="0">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93%</a:t>
                      </a:r>
                      <a:endParaRPr lang="en-GB" sz="2000" dirty="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57934996"/>
                  </a:ext>
                </a:extLst>
              </a:tr>
              <a:tr h="359048">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dirty="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0561006"/>
                  </a:ext>
                </a:extLst>
              </a:tr>
              <a:tr h="359048">
                <a:tc>
                  <a:txBody>
                    <a:bodyPr/>
                    <a:lstStyle/>
                    <a:p>
                      <a:endParaRPr lang="en-GB" sz="2000" dirty="0">
                        <a:effectLst/>
                        <a:highlight>
                          <a:srgbClr val="B4C6E7"/>
                        </a:highligh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r>
                        <a:rPr lang="en-GB" sz="2000" b="1" dirty="0">
                          <a:solidFill>
                            <a:srgbClr val="000000"/>
                          </a:solidFill>
                          <a:effectLst/>
                          <a:highlight>
                            <a:srgbClr val="B4C6E7"/>
                          </a:highlight>
                          <a:latin typeface="Aptos" panose="020B0004020202020204" pitchFamily="34" charset="0"/>
                          <a:ea typeface="Aptos" panose="020B0004020202020204" pitchFamily="34" charset="0"/>
                          <a:cs typeface="Aptos" panose="020B0004020202020204" pitchFamily="34" charset="0"/>
                        </a:rPr>
                        <a:t>Attainment 8</a:t>
                      </a:r>
                      <a:endParaRPr lang="en-GB" sz="2000" dirty="0">
                        <a:effectLst/>
                        <a:highlight>
                          <a:srgbClr val="B4C6E7"/>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r>
                        <a:rPr lang="en-GB" sz="2000" b="1" dirty="0">
                          <a:solidFill>
                            <a:srgbClr val="000000"/>
                          </a:solidFill>
                          <a:effectLst/>
                          <a:highlight>
                            <a:srgbClr val="B4C6E7"/>
                          </a:highlight>
                          <a:latin typeface="Aptos" panose="020B0004020202020204" pitchFamily="34" charset="0"/>
                          <a:ea typeface="Aptos" panose="020B0004020202020204" pitchFamily="34" charset="0"/>
                          <a:cs typeface="Aptos" panose="020B0004020202020204" pitchFamily="34" charset="0"/>
                        </a:rPr>
                        <a:t>Progress 8</a:t>
                      </a:r>
                      <a:endParaRPr lang="en-GB" sz="2000" dirty="0">
                        <a:effectLst/>
                        <a:highlight>
                          <a:srgbClr val="B4C6E7"/>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r>
                        <a:rPr lang="en-GB" sz="2000" b="1" dirty="0">
                          <a:solidFill>
                            <a:srgbClr val="000000"/>
                          </a:solidFill>
                          <a:effectLst/>
                          <a:highlight>
                            <a:srgbClr val="B4C6E7"/>
                          </a:highlight>
                          <a:latin typeface="Aptos" panose="020B0004020202020204" pitchFamily="34" charset="0"/>
                          <a:ea typeface="Aptos" panose="020B0004020202020204" pitchFamily="34" charset="0"/>
                          <a:cs typeface="Aptos" panose="020B0004020202020204" pitchFamily="34" charset="0"/>
                        </a:rPr>
                        <a:t>9-5 Eng and Maths</a:t>
                      </a:r>
                      <a:endParaRPr lang="en-GB" sz="2000" dirty="0">
                        <a:effectLst/>
                        <a:highlight>
                          <a:srgbClr val="B4C6E7"/>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r>
                        <a:rPr lang="en-GB" sz="2000" b="1" dirty="0">
                          <a:solidFill>
                            <a:srgbClr val="000000"/>
                          </a:solidFill>
                          <a:effectLst/>
                          <a:highlight>
                            <a:srgbClr val="B4C6E7"/>
                          </a:highlight>
                          <a:latin typeface="Aptos" panose="020B0004020202020204" pitchFamily="34" charset="0"/>
                          <a:ea typeface="Aptos" panose="020B0004020202020204" pitchFamily="34" charset="0"/>
                          <a:cs typeface="Aptos" panose="020B0004020202020204" pitchFamily="34" charset="0"/>
                        </a:rPr>
                        <a:t>9-4 Eng and Maths</a:t>
                      </a:r>
                      <a:endParaRPr lang="en-GB" sz="2000" dirty="0">
                        <a:effectLst/>
                        <a:highlight>
                          <a:srgbClr val="B4C6E7"/>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122281559"/>
                  </a:ext>
                </a:extLst>
              </a:tr>
              <a:tr h="359048">
                <a:tc>
                  <a:txBody>
                    <a:bodyPr/>
                    <a:lstStyle/>
                    <a:p>
                      <a:r>
                        <a:rPr lang="en-GB" sz="2000" b="1"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2019 Barnet</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57.1</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+0.57</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62.7%</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78.8%</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1255008522"/>
                  </a:ext>
                </a:extLst>
              </a:tr>
              <a:tr h="359048">
                <a:tc>
                  <a:txBody>
                    <a:bodyPr/>
                    <a:lstStyle/>
                    <a:p>
                      <a:r>
                        <a:rPr lang="en-GB" sz="2000" b="1"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2019 National</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46.7</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effectLst/>
                          <a:highlight>
                            <a:srgbClr val="D9EAD3"/>
                          </a:highlight>
                          <a:latin typeface="Aptos" panose="020B0004020202020204" pitchFamily="34" charset="0"/>
                        </a:rPr>
                        <a:t>-0.03</a:t>
                      </a: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effectLst/>
                          <a:highlight>
                            <a:srgbClr val="D9EAD3"/>
                          </a:highlight>
                          <a:latin typeface="Aptos" panose="020B0004020202020204" pitchFamily="34" charset="0"/>
                        </a:rPr>
                        <a:t>44.1%</a:t>
                      </a: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65.9%</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3720232725"/>
                  </a:ext>
                </a:extLst>
              </a:tr>
              <a:tr h="359048">
                <a:tc>
                  <a:txBody>
                    <a:bodyPr/>
                    <a:lstStyle/>
                    <a:p>
                      <a:endParaRPr lang="en-GB" sz="2000" dirty="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dirty="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dirty="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335938"/>
                  </a:ext>
                </a:extLst>
              </a:tr>
              <a:tr h="359048">
                <a:tc>
                  <a:txBody>
                    <a:bodyPr/>
                    <a:lstStyle/>
                    <a:p>
                      <a:r>
                        <a:rPr lang="en-GB" sz="2000" b="1"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2023 Barnet</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57.1</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+0.63</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65.9%</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80%</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2666734354"/>
                  </a:ext>
                </a:extLst>
              </a:tr>
              <a:tr h="359048">
                <a:tc>
                  <a:txBody>
                    <a:bodyPr/>
                    <a:lstStyle/>
                    <a:p>
                      <a:r>
                        <a:rPr lang="en-GB" sz="2000" b="1"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2023 National</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46.5</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effectLst/>
                          <a:highlight>
                            <a:srgbClr val="D0E0E3"/>
                          </a:highlight>
                          <a:latin typeface="Aptos" panose="020B0004020202020204" pitchFamily="34" charset="0"/>
                        </a:rPr>
                        <a:t>-0.03</a:t>
                      </a: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45.6%</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effectLst/>
                          <a:highlight>
                            <a:srgbClr val="D0E0E3"/>
                          </a:highlight>
                          <a:latin typeface="Aptos" panose="020B0004020202020204" pitchFamily="34" charset="0"/>
                        </a:rPr>
                        <a:t>65.5%</a:t>
                      </a: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2427758036"/>
                  </a:ext>
                </a:extLst>
              </a:tr>
              <a:tr h="359048">
                <a:tc>
                  <a:txBody>
                    <a:bodyPr/>
                    <a:lstStyle/>
                    <a:p>
                      <a:endParaRPr lang="en-GB"/>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632416"/>
                  </a:ext>
                </a:extLst>
              </a:tr>
              <a:tr h="359048">
                <a:tc>
                  <a:txBody>
                    <a:bodyPr/>
                    <a:lstStyle/>
                    <a:p>
                      <a:r>
                        <a:rPr lang="en-GB" sz="2000" b="1" u="sng"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2024 Barnet</a:t>
                      </a:r>
                      <a:endParaRPr lang="en-GB" sz="2000" u="sng" dirty="0">
                        <a:effectLst/>
                        <a:highlight>
                          <a:srgbClr val="FFFF00"/>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GB" sz="2000" b="1" dirty="0">
                          <a:solidFill>
                            <a:schemeClr val="tx1"/>
                          </a:solidFill>
                          <a:effectLst/>
                          <a:latin typeface="Aptos" panose="020B0004020202020204" pitchFamily="34" charset="0"/>
                          <a:ea typeface="Aptos" panose="020B0004020202020204" pitchFamily="34" charset="0"/>
                          <a:cs typeface="Aptos" panose="020B0004020202020204" pitchFamily="34" charset="0"/>
                        </a:rPr>
                        <a:t>53</a:t>
                      </a:r>
                      <a:endParaRPr lang="en-GB"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GB" sz="2000" b="1">
                          <a:solidFill>
                            <a:schemeClr val="tx1"/>
                          </a:solidFill>
                          <a:effectLst/>
                          <a:latin typeface="Aptos" panose="020B0004020202020204" pitchFamily="34" charset="0"/>
                          <a:ea typeface="Aptos" panose="020B0004020202020204" pitchFamily="34" charset="0"/>
                          <a:cs typeface="Aptos" panose="020B0004020202020204" pitchFamily="34" charset="0"/>
                        </a:rPr>
                        <a:t>+0.84</a:t>
                      </a:r>
                      <a:endParaRPr lang="en-GB"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GB" sz="2000" b="1" dirty="0">
                          <a:solidFill>
                            <a:schemeClr val="tx1"/>
                          </a:solidFill>
                          <a:effectLst/>
                          <a:latin typeface="Aptos" panose="020B0004020202020204" pitchFamily="34" charset="0"/>
                          <a:ea typeface="Aptos" panose="020B0004020202020204" pitchFamily="34" charset="0"/>
                          <a:cs typeface="Aptos" panose="020B0004020202020204" pitchFamily="34" charset="0"/>
                        </a:rPr>
                        <a:t>60.4%</a:t>
                      </a:r>
                      <a:endParaRPr lang="en-GB"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endParaRPr lang="en-GB"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118713"/>
                  </a:ext>
                </a:extLst>
              </a:tr>
              <a:tr h="359048">
                <a:tc>
                  <a:txBody>
                    <a:bodyPr/>
                    <a:lstStyle/>
                    <a:p>
                      <a:r>
                        <a:rPr lang="en-GB" sz="2000" b="1"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2024 National</a:t>
                      </a:r>
                      <a:endParaRPr lang="en-GB" sz="2000" dirty="0">
                        <a:effectLst/>
                        <a:highlight>
                          <a:srgbClr val="FFFF00"/>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GB" sz="2000" b="1" dirty="0">
                          <a:solidFill>
                            <a:srgbClr val="000000"/>
                          </a:solidFill>
                          <a:effectLst/>
                          <a:highlight>
                            <a:srgbClr val="FF9900"/>
                          </a:highlight>
                          <a:latin typeface="Aptos" panose="020B0004020202020204" pitchFamily="34" charset="0"/>
                          <a:ea typeface="Aptos" panose="020B0004020202020204" pitchFamily="34" charset="0"/>
                          <a:cs typeface="Aptos" panose="020B0004020202020204" pitchFamily="34" charset="0"/>
                        </a:rPr>
                        <a:t>43.6</a:t>
                      </a:r>
                      <a:endParaRPr lang="en-GB" sz="2000" dirty="0">
                        <a:effectLst/>
                        <a:highlight>
                          <a:srgbClr val="FF9900"/>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r>
                        <a:rPr lang="en-GB" sz="2000" dirty="0">
                          <a:effectLst/>
                          <a:highlight>
                            <a:srgbClr val="FF9900"/>
                          </a:highlight>
                          <a:latin typeface="Aptos" panose="020B0004020202020204" pitchFamily="34" charset="0"/>
                        </a:rPr>
                        <a:t>+0.01</a:t>
                      </a: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r>
                        <a:rPr lang="en-GB" sz="2000" b="1" dirty="0">
                          <a:solidFill>
                            <a:srgbClr val="000000"/>
                          </a:solidFill>
                          <a:effectLst/>
                          <a:highlight>
                            <a:srgbClr val="FF9900"/>
                          </a:highlight>
                          <a:latin typeface="Aptos" panose="020B0004020202020204" pitchFamily="34" charset="0"/>
                          <a:ea typeface="Aptos" panose="020B0004020202020204" pitchFamily="34" charset="0"/>
                          <a:cs typeface="Aptos" panose="020B0004020202020204" pitchFamily="34" charset="0"/>
                        </a:rPr>
                        <a:t>42.9%</a:t>
                      </a:r>
                      <a:endParaRPr lang="en-GB" sz="2000" dirty="0">
                        <a:effectLst/>
                        <a:highlight>
                          <a:srgbClr val="FF9900"/>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endParaRPr lang="en-GB" sz="2000" dirty="0">
                        <a:effectLst/>
                        <a:highlight>
                          <a:srgbClr val="FF9900"/>
                        </a:highligh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2204931589"/>
                  </a:ext>
                </a:extLst>
              </a:tr>
              <a:tr h="359048">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London</a:t>
                      </a: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5F8C4"/>
                    </a:solidFill>
                  </a:tcPr>
                </a:tc>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46.9</a:t>
                      </a: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5F8C4"/>
                    </a:solidFill>
                  </a:tcPr>
                </a:tc>
                <a:tc>
                  <a:txBody>
                    <a:bodyPr/>
                    <a:lstStyle/>
                    <a:p>
                      <a:r>
                        <a:rPr lang="en-GB" sz="2000" dirty="0">
                          <a:effectLst/>
                          <a:latin typeface="Aptos" panose="020B0004020202020204" pitchFamily="34" charset="0"/>
                        </a:rPr>
                        <a:t>+0.56</a:t>
                      </a: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5F8C4"/>
                    </a:solidFill>
                  </a:tcPr>
                </a:tc>
                <a:tc>
                  <a:txBody>
                    <a:bodyPr/>
                    <a:lstStyle/>
                    <a:p>
                      <a:r>
                        <a:rPr lang="en-GB" sz="2000" dirty="0">
                          <a:effectLst/>
                          <a:latin typeface="Aptos" panose="020B0004020202020204" pitchFamily="34" charset="0"/>
                        </a:rPr>
                        <a:t>51.3%</a:t>
                      </a: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5F8C4"/>
                    </a:solidFill>
                  </a:tcPr>
                </a:tc>
                <a:tc>
                  <a:txBody>
                    <a:bodyPr/>
                    <a:lstStyle/>
                    <a:p>
                      <a:endParaRPr lang="en-GB" sz="2000" dirty="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D5F8C4"/>
                    </a:solidFill>
                  </a:tcPr>
                </a:tc>
                <a:extLst>
                  <a:ext uri="{0D108BD9-81ED-4DB2-BD59-A6C34878D82A}">
                    <a16:rowId xmlns:a16="http://schemas.microsoft.com/office/drawing/2014/main" val="878239955"/>
                  </a:ext>
                </a:extLst>
              </a:tr>
            </a:tbl>
          </a:graphicData>
        </a:graphic>
      </p:graphicFrame>
    </p:spTree>
    <p:extLst>
      <p:ext uri="{BB962C8B-B14F-4D97-AF65-F5344CB8AC3E}">
        <p14:creationId xmlns:p14="http://schemas.microsoft.com/office/powerpoint/2010/main" val="32951892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B2970-3F40-4F80-9E2B-035B6DFCD0E3}"/>
              </a:ext>
            </a:extLst>
          </p:cNvPr>
          <p:cNvSpPr>
            <a:spLocks noGrp="1"/>
          </p:cNvSpPr>
          <p:nvPr>
            <p:ph type="title"/>
          </p:nvPr>
        </p:nvSpPr>
        <p:spPr>
          <a:xfrm>
            <a:off x="263352" y="116632"/>
            <a:ext cx="9073008" cy="699347"/>
          </a:xfrm>
        </p:spPr>
        <p:txBody>
          <a:bodyPr vert="horz" lIns="91440" tIns="45720" rIns="91440" bIns="45720" rtlCol="0" anchor="b">
            <a:normAutofit/>
          </a:bodyPr>
          <a:lstStyle/>
          <a:p>
            <a:pPr>
              <a:lnSpc>
                <a:spcPct val="90000"/>
              </a:lnSpc>
            </a:pPr>
            <a:r>
              <a:rPr lang="en-US" sz="3200" b="1" dirty="0"/>
              <a:t>End of KS5 – A Level </a:t>
            </a:r>
            <a:endParaRPr lang="en-US" sz="2200" b="1" dirty="0"/>
          </a:p>
        </p:txBody>
      </p:sp>
      <p:graphicFrame>
        <p:nvGraphicFramePr>
          <p:cNvPr id="4" name="Table 3">
            <a:extLst>
              <a:ext uri="{FF2B5EF4-FFF2-40B4-BE49-F238E27FC236}">
                <a16:creationId xmlns:a16="http://schemas.microsoft.com/office/drawing/2014/main" id="{A0DE1364-061B-6DAB-F30C-1542F76BF856}"/>
              </a:ext>
            </a:extLst>
          </p:cNvPr>
          <p:cNvGraphicFramePr>
            <a:graphicFrameLocks noGrp="1"/>
          </p:cNvGraphicFramePr>
          <p:nvPr/>
        </p:nvGraphicFramePr>
        <p:xfrm>
          <a:off x="407368" y="827658"/>
          <a:ext cx="11305256" cy="5769695"/>
        </p:xfrm>
        <a:graphic>
          <a:graphicData uri="http://schemas.openxmlformats.org/drawingml/2006/table">
            <a:tbl>
              <a:tblPr firstRow="1" firstCol="1" bandRow="1"/>
              <a:tblGrid>
                <a:gridCol w="2685267">
                  <a:extLst>
                    <a:ext uri="{9D8B030D-6E8A-4147-A177-3AD203B41FA5}">
                      <a16:colId xmlns:a16="http://schemas.microsoft.com/office/drawing/2014/main" val="777304276"/>
                    </a:ext>
                  </a:extLst>
                </a:gridCol>
                <a:gridCol w="1851237">
                  <a:extLst>
                    <a:ext uri="{9D8B030D-6E8A-4147-A177-3AD203B41FA5}">
                      <a16:colId xmlns:a16="http://schemas.microsoft.com/office/drawing/2014/main" val="1875009232"/>
                    </a:ext>
                  </a:extLst>
                </a:gridCol>
                <a:gridCol w="2261050">
                  <a:extLst>
                    <a:ext uri="{9D8B030D-6E8A-4147-A177-3AD203B41FA5}">
                      <a16:colId xmlns:a16="http://schemas.microsoft.com/office/drawing/2014/main" val="1604483313"/>
                    </a:ext>
                  </a:extLst>
                </a:gridCol>
                <a:gridCol w="2253851">
                  <a:extLst>
                    <a:ext uri="{9D8B030D-6E8A-4147-A177-3AD203B41FA5}">
                      <a16:colId xmlns:a16="http://schemas.microsoft.com/office/drawing/2014/main" val="1268013952"/>
                    </a:ext>
                  </a:extLst>
                </a:gridCol>
                <a:gridCol w="2253851">
                  <a:extLst>
                    <a:ext uri="{9D8B030D-6E8A-4147-A177-3AD203B41FA5}">
                      <a16:colId xmlns:a16="http://schemas.microsoft.com/office/drawing/2014/main" val="939375811"/>
                    </a:ext>
                  </a:extLst>
                </a:gridCol>
              </a:tblGrid>
              <a:tr h="680382">
                <a:tc>
                  <a:txBody>
                    <a:bodyPr/>
                    <a:lstStyle/>
                    <a:p>
                      <a:r>
                        <a:rPr lang="en-GB" sz="2000" b="1" dirty="0">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Schools with results (2024) =</a:t>
                      </a:r>
                      <a:endParaRPr lang="en-GB" sz="2000" dirty="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r>
                        <a:rPr lang="en-GB" sz="2000">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24</a:t>
                      </a:r>
                      <a:endParaRPr lang="en-GB" sz="200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dirty="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428652394"/>
                  </a:ext>
                </a:extLst>
              </a:tr>
              <a:tr h="680382">
                <a:tc>
                  <a:txBody>
                    <a:bodyPr/>
                    <a:lstStyle/>
                    <a:p>
                      <a:r>
                        <a:rPr lang="en-GB" sz="2000" b="1" dirty="0">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Schools remaining (2024) = </a:t>
                      </a:r>
                      <a:endParaRPr lang="en-GB" sz="2000" dirty="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r>
                        <a:rPr lang="en-GB" sz="2000" dirty="0">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1</a:t>
                      </a:r>
                      <a:endParaRPr lang="en-GB" sz="2000" dirty="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3312770156"/>
                  </a:ext>
                </a:extLst>
              </a:tr>
              <a:tr h="459403">
                <a:tc>
                  <a:txBody>
                    <a:bodyPr/>
                    <a:lstStyle/>
                    <a:p>
                      <a:r>
                        <a:rPr lang="en-GB" sz="2000" b="1">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 returned (2024) = </a:t>
                      </a:r>
                      <a:endParaRPr lang="en-GB" sz="200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r>
                        <a:rPr lang="en-GB" sz="2000" dirty="0">
                          <a:solidFill>
                            <a:srgbClr val="000000"/>
                          </a:solidFill>
                          <a:effectLst/>
                          <a:highlight>
                            <a:srgbClr val="FFCC99"/>
                          </a:highlight>
                          <a:latin typeface="Aptos" panose="020B0004020202020204" pitchFamily="34" charset="0"/>
                          <a:ea typeface="Aptos" panose="020B0004020202020204" pitchFamily="34" charset="0"/>
                          <a:cs typeface="Aptos" panose="020B0004020202020204" pitchFamily="34" charset="0"/>
                        </a:rPr>
                        <a:t>96%</a:t>
                      </a:r>
                      <a:endParaRPr lang="en-GB" sz="2000" dirty="0">
                        <a:effectLst/>
                        <a:highlight>
                          <a:srgbClr val="FFCC99"/>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solidFill>
                      <a:srgbClr val="FFCC99"/>
                    </a:solid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7F7F7F"/>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2557934996"/>
                  </a:ext>
                </a:extLst>
              </a:tr>
              <a:tr h="359048">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dirty="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0561006"/>
                  </a:ext>
                </a:extLst>
              </a:tr>
              <a:tr h="359048">
                <a:tc>
                  <a:txBody>
                    <a:bodyPr/>
                    <a:lstStyle/>
                    <a:p>
                      <a:endParaRPr lang="en-GB" sz="2000" dirty="0">
                        <a:effectLst/>
                        <a:highlight>
                          <a:srgbClr val="B4C6E7"/>
                        </a:highligh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r>
                        <a:rPr lang="en-GB" sz="2000" b="1">
                          <a:solidFill>
                            <a:srgbClr val="000000"/>
                          </a:solidFill>
                          <a:effectLst/>
                          <a:highlight>
                            <a:srgbClr val="B4C6E7"/>
                          </a:highlight>
                          <a:latin typeface="Aptos" panose="020B0004020202020204" pitchFamily="34" charset="0"/>
                          <a:ea typeface="Aptos" panose="020B0004020202020204" pitchFamily="34" charset="0"/>
                          <a:cs typeface="Aptos" panose="020B0004020202020204" pitchFamily="34" charset="0"/>
                        </a:rPr>
                        <a:t>A*-A</a:t>
                      </a:r>
                      <a:endParaRPr lang="en-GB" sz="2000">
                        <a:effectLst/>
                        <a:highlight>
                          <a:srgbClr val="B4C6E7"/>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r>
                        <a:rPr lang="en-GB" sz="2000" b="1">
                          <a:solidFill>
                            <a:srgbClr val="000000"/>
                          </a:solidFill>
                          <a:effectLst/>
                          <a:highlight>
                            <a:srgbClr val="B4C6E7"/>
                          </a:highlight>
                          <a:latin typeface="Aptos" panose="020B0004020202020204" pitchFamily="34" charset="0"/>
                          <a:ea typeface="Aptos" panose="020B0004020202020204" pitchFamily="34" charset="0"/>
                          <a:cs typeface="Aptos" panose="020B0004020202020204" pitchFamily="34" charset="0"/>
                        </a:rPr>
                        <a:t>A*-B</a:t>
                      </a:r>
                      <a:endParaRPr lang="en-GB" sz="2000">
                        <a:effectLst/>
                        <a:highlight>
                          <a:srgbClr val="B4C6E7"/>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r>
                        <a:rPr lang="en-GB" sz="2000" b="1">
                          <a:solidFill>
                            <a:srgbClr val="000000"/>
                          </a:solidFill>
                          <a:effectLst/>
                          <a:highlight>
                            <a:srgbClr val="B4C6E7"/>
                          </a:highlight>
                          <a:latin typeface="Aptos" panose="020B0004020202020204" pitchFamily="34" charset="0"/>
                          <a:ea typeface="Aptos" panose="020B0004020202020204" pitchFamily="34" charset="0"/>
                          <a:cs typeface="Aptos" panose="020B0004020202020204" pitchFamily="34" charset="0"/>
                        </a:rPr>
                        <a:t>A*-C</a:t>
                      </a:r>
                      <a:endParaRPr lang="en-GB" sz="2000">
                        <a:effectLst/>
                        <a:highlight>
                          <a:srgbClr val="B4C6E7"/>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r>
                        <a:rPr lang="en-GB" sz="2000" b="1">
                          <a:solidFill>
                            <a:srgbClr val="000000"/>
                          </a:solidFill>
                          <a:effectLst/>
                          <a:highlight>
                            <a:srgbClr val="B4C6E7"/>
                          </a:highlight>
                          <a:latin typeface="Aptos" panose="020B0004020202020204" pitchFamily="34" charset="0"/>
                          <a:ea typeface="Aptos" panose="020B0004020202020204" pitchFamily="34" charset="0"/>
                          <a:cs typeface="Aptos" panose="020B0004020202020204" pitchFamily="34" charset="0"/>
                        </a:rPr>
                        <a:t>A*-E</a:t>
                      </a:r>
                      <a:endParaRPr lang="en-GB" sz="2000">
                        <a:effectLst/>
                        <a:highlight>
                          <a:srgbClr val="B4C6E7"/>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extLst>
                  <a:ext uri="{0D108BD9-81ED-4DB2-BD59-A6C34878D82A}">
                    <a16:rowId xmlns:a16="http://schemas.microsoft.com/office/drawing/2014/main" val="2122281559"/>
                  </a:ext>
                </a:extLst>
              </a:tr>
              <a:tr h="359048">
                <a:tc>
                  <a:txBody>
                    <a:bodyPr/>
                    <a:lstStyle/>
                    <a:p>
                      <a:r>
                        <a:rPr lang="en-GB" sz="2000" b="1"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2019 Barnet</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32.2%</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effectLst/>
                          <a:highlight>
                            <a:srgbClr val="D9EAD3"/>
                          </a:highlight>
                          <a:latin typeface="Aptos" panose="020B0004020202020204" pitchFamily="34" charset="0"/>
                        </a:rPr>
                        <a:t>58.9%</a:t>
                      </a: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effectLst/>
                          <a:highlight>
                            <a:srgbClr val="D9EAD3"/>
                          </a:highlight>
                          <a:latin typeface="Aptos" panose="020B0004020202020204" pitchFamily="34" charset="0"/>
                        </a:rPr>
                        <a:t>81.2%</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98.0% </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1255008522"/>
                  </a:ext>
                </a:extLst>
              </a:tr>
              <a:tr h="359048">
                <a:tc>
                  <a:txBody>
                    <a:bodyPr/>
                    <a:lstStyle/>
                    <a:p>
                      <a:r>
                        <a:rPr lang="en-GB" sz="2000" b="1"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2019 National</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25.5%</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51.6%</a:t>
                      </a:r>
                      <a:endParaRPr lang="en-GB" sz="2000" dirty="0">
                        <a:effectLst/>
                        <a:highlight>
                          <a:srgbClr val="D9EAD3"/>
                        </a:highligh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75.8%</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000000"/>
                          </a:solidFill>
                          <a:effectLst/>
                          <a:highlight>
                            <a:srgbClr val="D9EAD3"/>
                          </a:highlight>
                          <a:latin typeface="Aptos" panose="020B0004020202020204" pitchFamily="34" charset="0"/>
                          <a:ea typeface="Aptos" panose="020B0004020202020204" pitchFamily="34" charset="0"/>
                          <a:cs typeface="Aptos" panose="020B0004020202020204" pitchFamily="34" charset="0"/>
                        </a:rPr>
                        <a:t>97.6%</a:t>
                      </a:r>
                      <a:endParaRPr lang="en-GB" sz="2000" dirty="0">
                        <a:effectLst/>
                        <a:highlight>
                          <a:srgbClr val="D9EAD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extLst>
                  <a:ext uri="{0D108BD9-81ED-4DB2-BD59-A6C34878D82A}">
                    <a16:rowId xmlns:a16="http://schemas.microsoft.com/office/drawing/2014/main" val="3720232725"/>
                  </a:ext>
                </a:extLst>
              </a:tr>
              <a:tr h="359048">
                <a:tc>
                  <a:txBody>
                    <a:bodyPr/>
                    <a:lstStyle/>
                    <a:p>
                      <a:endParaRPr lang="en-GB" sz="200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dirty="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dirty="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8335938"/>
                  </a:ext>
                </a:extLst>
              </a:tr>
              <a:tr h="359048">
                <a:tc>
                  <a:txBody>
                    <a:bodyPr/>
                    <a:lstStyle/>
                    <a:p>
                      <a:r>
                        <a:rPr lang="en-GB" sz="2000" b="1"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2023 Barnet</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37.0%</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63.4%</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81.6%</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96.8%</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2666734354"/>
                  </a:ext>
                </a:extLst>
              </a:tr>
              <a:tr h="359048">
                <a:tc>
                  <a:txBody>
                    <a:bodyPr/>
                    <a:lstStyle/>
                    <a:p>
                      <a:r>
                        <a:rPr lang="en-GB" sz="2000" b="1"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2023 National</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27.2%</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endParaRPr lang="en-GB" sz="2000" dirty="0">
                        <a:effectLst/>
                        <a:highlight>
                          <a:srgbClr val="D0E0E3"/>
                        </a:highligh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r>
                        <a:rPr lang="en-GB" sz="2000" dirty="0">
                          <a:solidFill>
                            <a:srgbClr val="000000"/>
                          </a:solidFill>
                          <a:effectLst/>
                          <a:highlight>
                            <a:srgbClr val="D0E0E3"/>
                          </a:highlight>
                          <a:latin typeface="Aptos" panose="020B0004020202020204" pitchFamily="34" charset="0"/>
                          <a:ea typeface="Aptos" panose="020B0004020202020204" pitchFamily="34" charset="0"/>
                          <a:cs typeface="Aptos" panose="020B0004020202020204" pitchFamily="34" charset="0"/>
                        </a:rPr>
                        <a:t>75.4%</a:t>
                      </a:r>
                      <a:endParaRPr lang="en-GB" sz="2000" dirty="0">
                        <a:effectLst/>
                        <a:highlight>
                          <a:srgbClr val="D0E0E3"/>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tc>
                  <a:txBody>
                    <a:bodyPr/>
                    <a:lstStyle/>
                    <a:p>
                      <a:endParaRPr lang="en-GB" sz="2000" dirty="0">
                        <a:effectLst/>
                        <a:highlight>
                          <a:srgbClr val="D0E0E3"/>
                        </a:highligh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AD3"/>
                    </a:solidFill>
                  </a:tcPr>
                </a:tc>
                <a:extLst>
                  <a:ext uri="{0D108BD9-81ED-4DB2-BD59-A6C34878D82A}">
                    <a16:rowId xmlns:a16="http://schemas.microsoft.com/office/drawing/2014/main" val="2427758036"/>
                  </a:ext>
                </a:extLst>
              </a:tr>
              <a:tr h="359048">
                <a:tc>
                  <a:txBody>
                    <a:bodyPr/>
                    <a:lstStyle/>
                    <a:p>
                      <a:endParaRPr lang="en-GB" sz="200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dirty="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dirty="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lang="en-GB" sz="2000">
                        <a:effectLs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9632416"/>
                  </a:ext>
                </a:extLst>
              </a:tr>
              <a:tr h="359048">
                <a:tc>
                  <a:txBody>
                    <a:bodyPr/>
                    <a:lstStyle/>
                    <a:p>
                      <a:r>
                        <a:rPr lang="en-GB" sz="2000" b="1" u="sng"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2024 Barnet</a:t>
                      </a:r>
                      <a:endParaRPr lang="en-GB" sz="2000" u="sng" dirty="0">
                        <a:effectLst/>
                        <a:highlight>
                          <a:srgbClr val="FFFF00"/>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GB" sz="2000" b="1" dirty="0">
                          <a:solidFill>
                            <a:schemeClr val="tx1"/>
                          </a:solidFill>
                          <a:effectLst/>
                          <a:latin typeface="Aptos" panose="020B0004020202020204" pitchFamily="34" charset="0"/>
                          <a:ea typeface="Aptos" panose="020B0004020202020204" pitchFamily="34" charset="0"/>
                          <a:cs typeface="Aptos" panose="020B0004020202020204" pitchFamily="34" charset="0"/>
                        </a:rPr>
                        <a:t>39.8%</a:t>
                      </a:r>
                      <a:endParaRPr lang="en-GB"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GB" sz="2000" b="1" dirty="0">
                          <a:solidFill>
                            <a:schemeClr val="tx1"/>
                          </a:solidFill>
                          <a:effectLst/>
                          <a:latin typeface="Aptos" panose="020B0004020202020204" pitchFamily="34" charset="0"/>
                          <a:ea typeface="Aptos" panose="020B0004020202020204" pitchFamily="34" charset="0"/>
                          <a:cs typeface="Aptos" panose="020B0004020202020204" pitchFamily="34" charset="0"/>
                        </a:rPr>
                        <a:t>65.3%</a:t>
                      </a:r>
                      <a:endParaRPr lang="en-GB"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GB" sz="2000" b="1" dirty="0">
                          <a:solidFill>
                            <a:schemeClr val="tx1"/>
                          </a:solidFill>
                          <a:effectLst/>
                          <a:latin typeface="Aptos" panose="020B0004020202020204" pitchFamily="34" charset="0"/>
                          <a:ea typeface="Aptos" panose="020B0004020202020204" pitchFamily="34" charset="0"/>
                          <a:cs typeface="Aptos" panose="020B0004020202020204" pitchFamily="34" charset="0"/>
                        </a:rPr>
                        <a:t>83.2%</a:t>
                      </a:r>
                      <a:endParaRPr lang="en-GB"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r>
                        <a:rPr lang="en-GB" sz="2000" b="1" dirty="0">
                          <a:solidFill>
                            <a:schemeClr val="tx1"/>
                          </a:solidFill>
                          <a:effectLst/>
                          <a:latin typeface="Aptos" panose="020B0004020202020204" pitchFamily="34" charset="0"/>
                          <a:ea typeface="Aptos" panose="020B0004020202020204" pitchFamily="34" charset="0"/>
                          <a:cs typeface="Aptos" panose="020B0004020202020204" pitchFamily="34" charset="0"/>
                        </a:rPr>
                        <a:t>98%</a:t>
                      </a:r>
                      <a:endParaRPr lang="en-GB" sz="2000" dirty="0">
                        <a:solidFill>
                          <a:schemeClr val="tx1"/>
                        </a:solidFill>
                        <a:effectLs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1002118713"/>
                  </a:ext>
                </a:extLst>
              </a:tr>
              <a:tr h="359048">
                <a:tc>
                  <a:txBody>
                    <a:bodyPr/>
                    <a:lstStyle/>
                    <a:p>
                      <a:r>
                        <a:rPr lang="en-GB" sz="2000" b="1" dirty="0">
                          <a:solidFill>
                            <a:srgbClr val="000000"/>
                          </a:solidFill>
                          <a:effectLst/>
                          <a:highlight>
                            <a:srgbClr val="FFFF00"/>
                          </a:highlight>
                          <a:latin typeface="Aptos" panose="020B0004020202020204" pitchFamily="34" charset="0"/>
                          <a:ea typeface="Aptos" panose="020B0004020202020204" pitchFamily="34" charset="0"/>
                          <a:cs typeface="Aptos" panose="020B0004020202020204" pitchFamily="34" charset="0"/>
                        </a:rPr>
                        <a:t>2024 National</a:t>
                      </a:r>
                      <a:endParaRPr lang="en-GB" sz="2000" dirty="0">
                        <a:effectLst/>
                        <a:highlight>
                          <a:srgbClr val="FFFF00"/>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r>
                        <a:rPr lang="en-GB" sz="2000" b="1" dirty="0">
                          <a:solidFill>
                            <a:srgbClr val="000000"/>
                          </a:solidFill>
                          <a:effectLst/>
                          <a:highlight>
                            <a:srgbClr val="FF9900"/>
                          </a:highlight>
                          <a:latin typeface="Aptos" panose="020B0004020202020204" pitchFamily="34" charset="0"/>
                          <a:ea typeface="Aptos" panose="020B0004020202020204" pitchFamily="34" charset="0"/>
                          <a:cs typeface="Aptos" panose="020B0004020202020204" pitchFamily="34" charset="0"/>
                        </a:rPr>
                        <a:t>27.8%</a:t>
                      </a:r>
                      <a:endParaRPr lang="en-GB" sz="2000" dirty="0">
                        <a:effectLst/>
                        <a:highlight>
                          <a:srgbClr val="FF9900"/>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endParaRPr lang="en-GB" sz="2000">
                        <a:effectLst/>
                        <a:highlight>
                          <a:srgbClr val="FF9900"/>
                        </a:highligh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r>
                        <a:rPr lang="en-GB" sz="2000" b="1" dirty="0">
                          <a:solidFill>
                            <a:srgbClr val="000000"/>
                          </a:solidFill>
                          <a:effectLst/>
                          <a:highlight>
                            <a:srgbClr val="FF9900"/>
                          </a:highlight>
                          <a:latin typeface="Aptos" panose="020B0004020202020204" pitchFamily="34" charset="0"/>
                          <a:ea typeface="Aptos" panose="020B0004020202020204" pitchFamily="34" charset="0"/>
                          <a:cs typeface="Aptos" panose="020B0004020202020204" pitchFamily="34" charset="0"/>
                        </a:rPr>
                        <a:t>76.0%</a:t>
                      </a:r>
                      <a:endParaRPr lang="en-GB" sz="2000" dirty="0">
                        <a:effectLst/>
                        <a:highlight>
                          <a:srgbClr val="FF9900"/>
                        </a:highlight>
                        <a:latin typeface="Aptos" panose="020B0004020202020204" pitchFamily="34" charset="0"/>
                        <a:ea typeface="Aptos" panose="020B0004020202020204" pitchFamily="34" charset="0"/>
                        <a:cs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endParaRPr lang="en-GB" sz="2000" dirty="0">
                        <a:effectLst/>
                        <a:highlight>
                          <a:srgbClr val="FF9900"/>
                        </a:highlight>
                        <a:latin typeface="Aptos" panose="020B0004020202020204" pitchFamily="34" charset="0"/>
                      </a:endParaRPr>
                    </a:p>
                  </a:txBody>
                  <a:tcPr marL="26830" marR="26830" marT="17887" marB="178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extLst>
                  <a:ext uri="{0D108BD9-81ED-4DB2-BD59-A6C34878D82A}">
                    <a16:rowId xmlns:a16="http://schemas.microsoft.com/office/drawing/2014/main" val="2204931589"/>
                  </a:ext>
                </a:extLst>
              </a:tr>
              <a:tr h="359048">
                <a:tc>
                  <a:txBody>
                    <a:bodyPr/>
                    <a:lstStyle/>
                    <a:p>
                      <a:r>
                        <a:rPr lang="en-GB" sz="2000">
                          <a:effectLst/>
                          <a:latin typeface="Aptos" panose="020B0004020202020204" pitchFamily="34" charset="0"/>
                          <a:ea typeface="Aptos" panose="020B0004020202020204" pitchFamily="34" charset="0"/>
                          <a:cs typeface="Aptos" panose="020B0004020202020204" pitchFamily="34" charset="0"/>
                        </a:rPr>
                        <a:t>London</a:t>
                      </a: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r>
                        <a:rPr lang="en-GB" sz="2000" dirty="0">
                          <a:effectLst/>
                          <a:latin typeface="Aptos" panose="020B0004020202020204" pitchFamily="34" charset="0"/>
                          <a:ea typeface="Aptos" panose="020B0004020202020204" pitchFamily="34" charset="0"/>
                          <a:cs typeface="Aptos" panose="020B0004020202020204" pitchFamily="34" charset="0"/>
                        </a:rPr>
                        <a:t>31.30%</a:t>
                      </a: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dirty="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dirty="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tc>
                  <a:txBody>
                    <a:bodyPr/>
                    <a:lstStyle/>
                    <a:p>
                      <a:endParaRPr lang="en-GB" sz="2000" dirty="0">
                        <a:effectLst/>
                        <a:latin typeface="Times New Roman" panose="02020603050405020304" pitchFamily="18" charset="0"/>
                      </a:endParaRPr>
                    </a:p>
                  </a:txBody>
                  <a:tcPr marL="26830" marR="26830" marT="17887" marB="17887"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CCCCC"/>
                      </a:solidFill>
                      <a:prstDash val="solid"/>
                      <a:round/>
                      <a:headEnd type="none" w="med" len="med"/>
                      <a:tailEnd type="none" w="med" len="med"/>
                    </a:lnB>
                    <a:noFill/>
                  </a:tcPr>
                </a:tc>
                <a:extLst>
                  <a:ext uri="{0D108BD9-81ED-4DB2-BD59-A6C34878D82A}">
                    <a16:rowId xmlns:a16="http://schemas.microsoft.com/office/drawing/2014/main" val="878239955"/>
                  </a:ext>
                </a:extLst>
              </a:tr>
            </a:tbl>
          </a:graphicData>
        </a:graphic>
      </p:graphicFrame>
    </p:spTree>
    <p:extLst>
      <p:ext uri="{BB962C8B-B14F-4D97-AF65-F5344CB8AC3E}">
        <p14:creationId xmlns:p14="http://schemas.microsoft.com/office/powerpoint/2010/main" val="31612665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2"/>
            <a:ext cx="10999072"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2B4B8E3A-626B-58C3-E4DF-06E645100DE0}"/>
              </a:ext>
            </a:extLst>
          </p:cNvPr>
          <p:cNvSpPr>
            <a:spLocks noGrp="1"/>
          </p:cNvSpPr>
          <p:nvPr>
            <p:ph type="ctrTitle"/>
          </p:nvPr>
        </p:nvSpPr>
        <p:spPr>
          <a:xfrm>
            <a:off x="1524000" y="1293338"/>
            <a:ext cx="9144000" cy="3274592"/>
          </a:xfrm>
        </p:spPr>
        <p:txBody>
          <a:bodyPr anchor="ctr">
            <a:normAutofit/>
          </a:bodyPr>
          <a:lstStyle/>
          <a:p>
            <a:r>
              <a:rPr lang="en-GB" sz="7200" b="1" dirty="0"/>
              <a:t>Vocational Data – Summer 2024 Update</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96464" y="6354708"/>
            <a:ext cx="11000232"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71960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9F05826-0A8C-CBDE-48A4-484E8314C025}"/>
              </a:ext>
            </a:extLst>
          </p:cNvPr>
          <p:cNvSpPr>
            <a:spLocks noGrp="1"/>
          </p:cNvSpPr>
          <p:nvPr>
            <p:ph type="title"/>
          </p:nvPr>
        </p:nvSpPr>
        <p:spPr>
          <a:xfrm>
            <a:off x="407368" y="29512"/>
            <a:ext cx="10141799" cy="1300554"/>
          </a:xfrm>
        </p:spPr>
        <p:txBody>
          <a:bodyPr anchor="b">
            <a:noAutofit/>
          </a:bodyPr>
          <a:lstStyle/>
          <a:p>
            <a:r>
              <a:rPr lang="en-GB" b="1" dirty="0">
                <a:effectLst/>
                <a:latin typeface="Aptos" panose="020B0004020202020204" pitchFamily="34" charset="0"/>
                <a:ea typeface="Aptos" panose="020B0004020202020204" pitchFamily="34" charset="0"/>
                <a:cs typeface="Times New Roman" panose="02020603050405020304" pitchFamily="18" charset="0"/>
              </a:rPr>
              <a:t>National Average Data: Pass – Distinction* Grades (source: gov.uk)</a:t>
            </a:r>
            <a:endParaRPr lang="en-GB" dirty="0"/>
          </a:p>
        </p:txBody>
      </p:sp>
      <p:sp>
        <p:nvSpPr>
          <p:cNvPr id="25" name="Rectangle 24">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7" name="Rectangle 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Picture 4" descr="A graph of different colored bars&#10;&#10;Description automatically generated with medium confidence">
            <a:extLst>
              <a:ext uri="{FF2B5EF4-FFF2-40B4-BE49-F238E27FC236}">
                <a16:creationId xmlns:a16="http://schemas.microsoft.com/office/drawing/2014/main" id="{BAD63F2D-CE00-DE4E-5FBE-CB2C159838FF}"/>
              </a:ext>
            </a:extLst>
          </p:cNvPr>
          <p:cNvPicPr>
            <a:picLocks noChangeAspect="1"/>
          </p:cNvPicPr>
          <p:nvPr/>
        </p:nvPicPr>
        <p:blipFill>
          <a:blip r:embed="rId2" r:link="rId3">
            <a:extLst>
              <a:ext uri="{28A0092B-C50C-407E-A947-70E740481C1C}">
                <a14:useLocalDpi xmlns:a14="http://schemas.microsoft.com/office/drawing/2010/main" val="0"/>
              </a:ext>
            </a:extLst>
          </a:blip>
          <a:stretch>
            <a:fillRect/>
          </a:stretch>
        </p:blipFill>
        <p:spPr bwMode="auto">
          <a:xfrm>
            <a:off x="210067" y="1359578"/>
            <a:ext cx="7449689" cy="5111492"/>
          </a:xfrm>
          <a:prstGeom prst="rect">
            <a:avLst/>
          </a:prstGeom>
          <a:noFill/>
        </p:spPr>
      </p:pic>
      <p:sp>
        <p:nvSpPr>
          <p:cNvPr id="8" name="Content Placeholder 7">
            <a:extLst>
              <a:ext uri="{FF2B5EF4-FFF2-40B4-BE49-F238E27FC236}">
                <a16:creationId xmlns:a16="http://schemas.microsoft.com/office/drawing/2014/main" id="{CF059DB4-99F1-4D9B-AA3C-D6E1E1A100E6}"/>
              </a:ext>
            </a:extLst>
          </p:cNvPr>
          <p:cNvSpPr>
            <a:spLocks noGrp="1"/>
          </p:cNvSpPr>
          <p:nvPr>
            <p:ph idx="1"/>
          </p:nvPr>
        </p:nvSpPr>
        <p:spPr>
          <a:xfrm>
            <a:off x="7659757" y="2599509"/>
            <a:ext cx="3277570" cy="3639450"/>
          </a:xfrm>
        </p:spPr>
        <p:txBody>
          <a:bodyPr anchor="ctr">
            <a:normAutofit/>
          </a:bodyPr>
          <a:lstStyle/>
          <a:p>
            <a:pPr>
              <a:buFont typeface="Courier New" panose="02070309020205020404" pitchFamily="49" charset="0"/>
              <a:buChar char="o"/>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In 2023 38% of students nationally achieved a Distinction/Distinction *</a:t>
            </a:r>
          </a:p>
          <a:p>
            <a:pPr>
              <a:buFont typeface="Courier New" panose="02070309020205020404" pitchFamily="49" charset="0"/>
              <a:buChar char="o"/>
            </a:pPr>
            <a:r>
              <a:rPr lang="en-GB" sz="2000" kern="100" dirty="0">
                <a:latin typeface="Aptos" panose="020B0004020202020204" pitchFamily="34" charset="0"/>
                <a:ea typeface="Aptos" panose="020B0004020202020204" pitchFamily="34" charset="0"/>
                <a:cs typeface="Times New Roman" panose="02020603050405020304" pitchFamily="18" charset="0"/>
              </a:rPr>
              <a:t>T</a:t>
            </a:r>
            <a:r>
              <a:rPr lang="en-GB" sz="2000" kern="100" dirty="0">
                <a:effectLst/>
                <a:latin typeface="Aptos" panose="020B0004020202020204" pitchFamily="34" charset="0"/>
                <a:ea typeface="Aptos" panose="020B0004020202020204" pitchFamily="34" charset="0"/>
                <a:cs typeface="Times New Roman" panose="02020603050405020304" pitchFamily="18" charset="0"/>
              </a:rPr>
              <a:t>he 2024 data available on gov.uk shows a slight increase from 2023</a:t>
            </a:r>
          </a:p>
          <a:p>
            <a:pPr>
              <a:buFont typeface="Courier New" panose="02070309020205020404" pitchFamily="49" charset="0"/>
              <a:buChar char="o"/>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39% of grades are Distinction/Distinction * </a:t>
            </a:r>
          </a:p>
          <a:p>
            <a:pPr>
              <a:buFont typeface="Courier New" panose="02070309020205020404" pitchFamily="49" charset="0"/>
              <a:buChar char="o"/>
            </a:pPr>
            <a:r>
              <a:rPr lang="en-GB" sz="2000" kern="100" dirty="0">
                <a:effectLst/>
                <a:latin typeface="Aptos" panose="020B0004020202020204" pitchFamily="34" charset="0"/>
                <a:ea typeface="Aptos" panose="020B0004020202020204" pitchFamily="34" charset="0"/>
                <a:cs typeface="Times New Roman" panose="02020603050405020304" pitchFamily="18" charset="0"/>
              </a:rPr>
              <a:t> 77% of grades are Merit or better</a:t>
            </a:r>
          </a:p>
          <a:p>
            <a:endParaRPr lang="en-US" sz="2000" dirty="0"/>
          </a:p>
        </p:txBody>
      </p:sp>
      <p:sp>
        <p:nvSpPr>
          <p:cNvPr id="29" name="Rectangle 28">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179243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5">
            <a:extLst>
              <a:ext uri="{FF2B5EF4-FFF2-40B4-BE49-F238E27FC236}">
                <a16:creationId xmlns:a16="http://schemas.microsoft.com/office/drawing/2014/main" id="{5FADD822-565C-CB0F-289F-F0AF6FA2EF83}"/>
              </a:ext>
            </a:extLst>
          </p:cNvPr>
          <p:cNvSpPr txBox="1"/>
          <p:nvPr/>
        </p:nvSpPr>
        <p:spPr>
          <a:xfrm>
            <a:off x="793662" y="386930"/>
            <a:ext cx="10066122" cy="1298448"/>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prstClr val="black"/>
                </a:solidFill>
                <a:effectLst/>
                <a:uLnTx/>
                <a:uFillTx/>
                <a:latin typeface="Aptos Display" panose="02110004020202020204"/>
                <a:ea typeface="+mn-ea"/>
                <a:cs typeface="+mn-cs"/>
              </a:rPr>
              <a:t>Barnet Data 2024 </a:t>
            </a:r>
            <a:endParaRPr kumimoji="0" lang="en-US" sz="4800" b="0" i="0" u="none" strike="noStrike" kern="1200" cap="none" spc="0" normalizeH="0" baseline="0" noProof="0" dirty="0">
              <a:ln>
                <a:noFill/>
              </a:ln>
              <a:solidFill>
                <a:prstClr val="black"/>
              </a:solidFill>
              <a:effectLst/>
              <a:uLnTx/>
              <a:uFillTx/>
              <a:latin typeface="Aptos Display" panose="02110004020202020204"/>
              <a:ea typeface="+mn-ea"/>
              <a:cs typeface="+mn-cs"/>
            </a:endParaRPr>
          </a:p>
        </p:txBody>
      </p:sp>
      <p:sp>
        <p:nvSpPr>
          <p:cNvPr id="13" name="Rectangle 12">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TextBox 2">
            <a:extLst>
              <a:ext uri="{FF2B5EF4-FFF2-40B4-BE49-F238E27FC236}">
                <a16:creationId xmlns:a16="http://schemas.microsoft.com/office/drawing/2014/main" id="{77151638-35B0-D155-D173-B5D1DBBF797C}"/>
              </a:ext>
            </a:extLst>
          </p:cNvPr>
          <p:cNvSpPr txBox="1"/>
          <p:nvPr/>
        </p:nvSpPr>
        <p:spPr>
          <a:xfrm>
            <a:off x="210499" y="2389218"/>
            <a:ext cx="4866225" cy="3639450"/>
          </a:xfrm>
          <a:prstGeom prst="rect">
            <a:avLst/>
          </a:prstGeom>
        </p:spPr>
        <p:txBody>
          <a:bodyPr vert="horz" lIns="91440" tIns="45720" rIns="91440" bIns="45720" rtlCol="0" anchor="ctr">
            <a:normAutofit fontScale="92500" lnSpcReduction="10000"/>
          </a:bodyPr>
          <a:lstStyle/>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We have received data from 13 Barnet schools and colleges thus far. </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700" b="0" i="1" u="none" strike="noStrike" kern="1200" cap="none" spc="0" normalizeH="0" baseline="0" noProof="0" dirty="0">
                <a:ln>
                  <a:noFill/>
                </a:ln>
                <a:solidFill>
                  <a:prstClr val="black"/>
                </a:solidFill>
                <a:effectLst/>
                <a:uLnTx/>
                <a:uFillTx/>
                <a:latin typeface="Aptos" panose="02110004020202020204"/>
                <a:ea typeface="+mn-ea"/>
                <a:cs typeface="+mn-cs"/>
              </a:rPr>
              <a:t>NB: Some Barnet schools have small cohorts which means that 1 student can have significant statistical impact.</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GB" sz="1800" b="1" i="1" u="none" strike="noStrike" kern="1200" cap="none" spc="0" normalizeH="0" baseline="0" noProof="0" dirty="0">
                <a:ln>
                  <a:noFill/>
                </a:ln>
                <a:solidFill>
                  <a:prstClr val="black"/>
                </a:solidFill>
                <a:effectLst/>
                <a:uLnTx/>
                <a:uFillTx/>
                <a:latin typeface="Aptos" panose="02110004020202020204"/>
                <a:ea typeface="+mn-ea"/>
                <a:cs typeface="+mn-cs"/>
              </a:rPr>
              <a:t>Caution: we are missing data from two centres with large numbers</a:t>
            </a: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endParaRPr kumimoji="0" lang="en-US" sz="1700" b="1" i="1"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228600" algn="l" defTabSz="914400" rtl="0" eaLnBrk="1" fontAlgn="auto" latinLnBrk="0" hangingPunct="1">
              <a:lnSpc>
                <a:spcPct val="90000"/>
              </a:lnSpc>
              <a:spcBef>
                <a:spcPts val="0"/>
              </a:spcBef>
              <a:spcAft>
                <a:spcPts val="80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More schools performing above National in both measures in 2024 compared to 2023</a:t>
            </a: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6 Barnet schools which remain below National average at </a:t>
            </a:r>
            <a:r>
              <a:rPr kumimoji="0" lang="en-US" sz="1700" b="0" i="0" u="none" strike="noStrike" kern="1200" cap="none" spc="0" normalizeH="0" baseline="0" noProof="0" dirty="0" err="1">
                <a:ln>
                  <a:noFill/>
                </a:ln>
                <a:solidFill>
                  <a:prstClr val="black"/>
                </a:solidFill>
                <a:effectLst/>
                <a:uLnTx/>
                <a:uFillTx/>
                <a:latin typeface="Aptos" panose="02110004020202020204"/>
                <a:ea typeface="+mn-ea"/>
                <a:cs typeface="+mn-cs"/>
              </a:rPr>
              <a:t>Dist</a:t>
            </a: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 - </a:t>
            </a:r>
            <a:r>
              <a:rPr kumimoji="0" lang="en-US" sz="1700" b="0" i="0" u="none" strike="noStrike" kern="1200" cap="none" spc="0" normalizeH="0" baseline="0" noProof="0" dirty="0" err="1">
                <a:ln>
                  <a:noFill/>
                </a:ln>
                <a:solidFill>
                  <a:prstClr val="black"/>
                </a:solidFill>
                <a:effectLst/>
                <a:uLnTx/>
                <a:uFillTx/>
                <a:latin typeface="Aptos" panose="02110004020202020204"/>
                <a:ea typeface="+mn-ea"/>
                <a:cs typeface="+mn-cs"/>
              </a:rPr>
              <a:t>Dist</a:t>
            </a: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 </a:t>
            </a:r>
          </a:p>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22860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3 Barnet schools which remain below National average at </a:t>
            </a:r>
            <a:r>
              <a:rPr kumimoji="0" lang="en-US" sz="1700" b="0" i="0" u="none" strike="noStrike" kern="1200" cap="none" spc="0" normalizeH="0" baseline="0" noProof="0" dirty="0" err="1">
                <a:ln>
                  <a:noFill/>
                </a:ln>
                <a:solidFill>
                  <a:prstClr val="black"/>
                </a:solidFill>
                <a:effectLst/>
                <a:uLnTx/>
                <a:uFillTx/>
                <a:latin typeface="Aptos" panose="02110004020202020204"/>
                <a:ea typeface="+mn-ea"/>
                <a:cs typeface="+mn-cs"/>
              </a:rPr>
              <a:t>Dist</a:t>
            </a:r>
            <a:r>
              <a:rPr kumimoji="0" lang="en-US" sz="1700" b="0" i="0" u="none" strike="noStrike" kern="1200" cap="none" spc="0" normalizeH="0" baseline="0" noProof="0" dirty="0">
                <a:ln>
                  <a:noFill/>
                </a:ln>
                <a:solidFill>
                  <a:prstClr val="black"/>
                </a:solidFill>
                <a:effectLst/>
                <a:uLnTx/>
                <a:uFillTx/>
                <a:latin typeface="Aptos" panose="02110004020202020204"/>
                <a:ea typeface="+mn-ea"/>
                <a:cs typeface="+mn-cs"/>
              </a:rPr>
              <a:t>* - Merit </a:t>
            </a:r>
            <a:endParaRPr kumimoji="0" lang="en-US" sz="1700" b="0"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7" name="Rectangle 16">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3">
            <a:extLst>
              <a:ext uri="{FF2B5EF4-FFF2-40B4-BE49-F238E27FC236}">
                <a16:creationId xmlns:a16="http://schemas.microsoft.com/office/drawing/2014/main" id="{98A0FEC9-3039-812F-8D82-63BE5548CEFC}"/>
              </a:ext>
            </a:extLst>
          </p:cNvPr>
          <p:cNvGraphicFramePr>
            <a:graphicFrameLocks noGrp="1"/>
          </p:cNvGraphicFramePr>
          <p:nvPr/>
        </p:nvGraphicFramePr>
        <p:xfrm>
          <a:off x="5478379" y="2451665"/>
          <a:ext cx="5635304" cy="1970476"/>
        </p:xfrm>
        <a:graphic>
          <a:graphicData uri="http://schemas.openxmlformats.org/drawingml/2006/table">
            <a:tbl>
              <a:tblPr firstRow="1" firstCol="1" bandRow="1"/>
              <a:tblGrid>
                <a:gridCol w="1377790">
                  <a:extLst>
                    <a:ext uri="{9D8B030D-6E8A-4147-A177-3AD203B41FA5}">
                      <a16:colId xmlns:a16="http://schemas.microsoft.com/office/drawing/2014/main" val="25058197"/>
                    </a:ext>
                  </a:extLst>
                </a:gridCol>
                <a:gridCol w="1424145">
                  <a:extLst>
                    <a:ext uri="{9D8B030D-6E8A-4147-A177-3AD203B41FA5}">
                      <a16:colId xmlns:a16="http://schemas.microsoft.com/office/drawing/2014/main" val="1276971250"/>
                    </a:ext>
                  </a:extLst>
                </a:gridCol>
                <a:gridCol w="1302904">
                  <a:extLst>
                    <a:ext uri="{9D8B030D-6E8A-4147-A177-3AD203B41FA5}">
                      <a16:colId xmlns:a16="http://schemas.microsoft.com/office/drawing/2014/main" val="2208615380"/>
                    </a:ext>
                  </a:extLst>
                </a:gridCol>
                <a:gridCol w="1530465">
                  <a:extLst>
                    <a:ext uri="{9D8B030D-6E8A-4147-A177-3AD203B41FA5}">
                      <a16:colId xmlns:a16="http://schemas.microsoft.com/office/drawing/2014/main" val="3115773395"/>
                    </a:ext>
                  </a:extLst>
                </a:gridCol>
              </a:tblGrid>
              <a:tr h="901135">
                <a:tc gridSpan="2">
                  <a:txBody>
                    <a:bodyPr/>
                    <a:lstStyle/>
                    <a:p>
                      <a:pPr>
                        <a:lnSpc>
                          <a:spcPct val="107000"/>
                        </a:lnSpc>
                        <a:spcAft>
                          <a:spcPts val="800"/>
                        </a:spcAf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Number of Barnet schools in line/ </a:t>
                      </a:r>
                      <a:r>
                        <a:rPr lang="en-GB" sz="1400" b="1"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above</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National average </a:t>
                      </a:r>
                      <a:r>
                        <a:rPr lang="en-GB" sz="1400" b="1" kern="100" dirty="0" err="1">
                          <a:effectLst/>
                          <a:latin typeface="Aptos" panose="020B0004020202020204" pitchFamily="34" charset="0"/>
                          <a:ea typeface="Aptos" panose="020B0004020202020204" pitchFamily="34" charset="0"/>
                          <a:cs typeface="Times New Roman" panose="02020603050405020304" pitchFamily="18" charset="0"/>
                        </a:rPr>
                        <a:t>Dist</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err="1">
                          <a:effectLst/>
                          <a:latin typeface="Aptos" panose="020B0004020202020204" pitchFamily="34" charset="0"/>
                          <a:ea typeface="Aptos" panose="020B0004020202020204" pitchFamily="34" charset="0"/>
                          <a:cs typeface="Times New Roman" panose="02020603050405020304" pitchFamily="18" charset="0"/>
                        </a:rPr>
                        <a:t>Dist</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189" marR="83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gridSpan="2">
                  <a:txBody>
                    <a:bodyPr/>
                    <a:lstStyle/>
                    <a:p>
                      <a:pPr>
                        <a:lnSpc>
                          <a:spcPct val="107000"/>
                        </a:lnSpc>
                        <a:spcAft>
                          <a:spcPts val="800"/>
                        </a:spcAft>
                      </a:pPr>
                      <a:r>
                        <a:rPr lang="en-GB" sz="17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Number of Barnet schools </a:t>
                      </a:r>
                      <a:r>
                        <a:rPr lang="en-GB" sz="1400" b="1" kern="1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above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National average </a:t>
                      </a:r>
                      <a:r>
                        <a:rPr lang="en-GB" sz="1400" b="1" kern="100" dirty="0" err="1">
                          <a:effectLst/>
                          <a:latin typeface="Aptos" panose="020B0004020202020204" pitchFamily="34" charset="0"/>
                          <a:ea typeface="Aptos" panose="020B0004020202020204" pitchFamily="34" charset="0"/>
                          <a:cs typeface="Times New Roman" panose="02020603050405020304" pitchFamily="18" charset="0"/>
                        </a:rPr>
                        <a:t>Dist</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Merit </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189" marR="83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extLst>
                  <a:ext uri="{0D108BD9-81ED-4DB2-BD59-A6C34878D82A}">
                    <a16:rowId xmlns:a16="http://schemas.microsoft.com/office/drawing/2014/main" val="4036504140"/>
                  </a:ext>
                </a:extLst>
              </a:tr>
              <a:tr h="273601">
                <a:tc>
                  <a:txBody>
                    <a:bodyPr/>
                    <a:lstStyle/>
                    <a:p>
                      <a:pPr>
                        <a:lnSpc>
                          <a:spcPct val="107000"/>
                        </a:lnSpc>
                        <a:spcAft>
                          <a:spcPts val="800"/>
                        </a:spcAft>
                      </a:pPr>
                      <a:r>
                        <a:rPr lang="en-GB" sz="1500" i="1" kern="100" dirty="0">
                          <a:effectLst/>
                          <a:latin typeface="Aptos" panose="020B0004020202020204" pitchFamily="34" charset="0"/>
                          <a:ea typeface="Aptos" panose="020B0004020202020204" pitchFamily="34" charset="0"/>
                          <a:cs typeface="Times New Roman" panose="02020603050405020304" pitchFamily="18" charset="0"/>
                        </a:rPr>
                        <a:t>2023 (</a:t>
                      </a:r>
                      <a:r>
                        <a:rPr lang="en-GB" sz="1300" i="1" kern="100" dirty="0">
                          <a:effectLst/>
                          <a:latin typeface="Aptos" panose="020B0004020202020204" pitchFamily="34" charset="0"/>
                          <a:ea typeface="Aptos" panose="020B0004020202020204" pitchFamily="34" charset="0"/>
                          <a:cs typeface="Times New Roman" panose="02020603050405020304" pitchFamily="18" charset="0"/>
                        </a:rPr>
                        <a:t>38%)</a:t>
                      </a:r>
                    </a:p>
                    <a:p>
                      <a:pPr>
                        <a:lnSpc>
                          <a:spcPct val="107000"/>
                        </a:lnSpc>
                        <a:spcAft>
                          <a:spcPts val="800"/>
                        </a:spcAft>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189" marR="83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300" i="1" kern="100" dirty="0">
                          <a:effectLst/>
                          <a:latin typeface="Aptos" panose="020B0004020202020204" pitchFamily="34" charset="0"/>
                          <a:ea typeface="Aptos" panose="020B0004020202020204" pitchFamily="34" charset="0"/>
                          <a:cs typeface="Times New Roman" panose="02020603050405020304" pitchFamily="18" charset="0"/>
                        </a:rPr>
                        <a:t>2024 (39%) </a:t>
                      </a:r>
                      <a:endParaRPr lang="en-GB" sz="13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83189" marR="83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300" i="1" kern="100" dirty="0">
                          <a:effectLst/>
                          <a:latin typeface="Aptos" panose="020B0004020202020204" pitchFamily="34" charset="0"/>
                          <a:ea typeface="Aptos" panose="020B0004020202020204" pitchFamily="34" charset="0"/>
                          <a:cs typeface="Times New Roman" panose="02020603050405020304" pitchFamily="18" charset="0"/>
                        </a:rPr>
                        <a:t>2023 (75%)</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189" marR="83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300" i="1" kern="100" dirty="0">
                          <a:effectLst/>
                          <a:latin typeface="Aptos" panose="020B0004020202020204" pitchFamily="34" charset="0"/>
                          <a:ea typeface="Aptos" panose="020B0004020202020204" pitchFamily="34" charset="0"/>
                          <a:cs typeface="Times New Roman" panose="02020603050405020304" pitchFamily="18" charset="0"/>
                        </a:rPr>
                        <a:t>2024 (77%)</a:t>
                      </a: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189" marR="83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1534736"/>
                  </a:ext>
                </a:extLst>
              </a:tr>
              <a:tr h="254499">
                <a:tc>
                  <a:txBody>
                    <a:bodyPr/>
                    <a:lstStyle/>
                    <a:p>
                      <a:pPr>
                        <a:lnSpc>
                          <a:spcPct val="107000"/>
                        </a:lnSpc>
                        <a:spcAft>
                          <a:spcPts val="800"/>
                        </a:spcAft>
                      </a:pPr>
                      <a:r>
                        <a:rPr lang="en-GB" sz="1300" kern="100" dirty="0">
                          <a:effectLst/>
                          <a:latin typeface="Aptos" panose="020B0004020202020204" pitchFamily="34" charset="0"/>
                          <a:ea typeface="Aptos" panose="020B0004020202020204" pitchFamily="34" charset="0"/>
                          <a:cs typeface="Times New Roman" panose="02020603050405020304" pitchFamily="18" charset="0"/>
                        </a:rPr>
                        <a:t>4 schools</a:t>
                      </a:r>
                    </a:p>
                    <a:p>
                      <a:pPr>
                        <a:lnSpc>
                          <a:spcPct val="107000"/>
                        </a:lnSpc>
                        <a:spcAft>
                          <a:spcPts val="800"/>
                        </a:spcAft>
                      </a:pPr>
                      <a:endParaRPr lang="en-GB" sz="1300" kern="100" dirty="0">
                        <a:effectLst/>
                        <a:latin typeface="Aptos" panose="020B0004020202020204" pitchFamily="34" charset="0"/>
                        <a:ea typeface="Aptos" panose="020B0004020202020204" pitchFamily="34" charset="0"/>
                        <a:cs typeface="Times New Roman" panose="02020603050405020304" pitchFamily="18" charset="0"/>
                      </a:endParaRPr>
                    </a:p>
                  </a:txBody>
                  <a:tcPr marL="83189" marR="83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Aptos" panose="020B0004020202020204" pitchFamily="34" charset="0"/>
                          <a:ea typeface="Aptos" panose="020B0004020202020204" pitchFamily="34" charset="0"/>
                          <a:cs typeface="Times New Roman" panose="02020603050405020304" pitchFamily="18" charset="0"/>
                        </a:rPr>
                        <a:t>7 schools (</a:t>
                      </a:r>
                      <a:r>
                        <a:rPr lang="en-GB" sz="2800" b="1" kern="100" dirty="0">
                          <a:solidFill>
                            <a:srgbClr val="47D459"/>
                          </a:solidFill>
                          <a:effectLst/>
                          <a:latin typeface="Aptos" panose="020B0004020202020204" pitchFamily="34" charset="0"/>
                          <a:ea typeface="Aptos" panose="020B0004020202020204" pitchFamily="34" charset="0"/>
                          <a:cs typeface="Times New Roman" panose="02020603050405020304" pitchFamily="18" charset="0"/>
                        </a:rPr>
                        <a:t>↑</a:t>
                      </a:r>
                      <a:r>
                        <a:rPr lang="en-GB" sz="13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83189" marR="83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300" kern="100">
                          <a:effectLst/>
                          <a:latin typeface="Aptos" panose="020B0004020202020204" pitchFamily="34" charset="0"/>
                          <a:ea typeface="Aptos" panose="020B0004020202020204" pitchFamily="34" charset="0"/>
                          <a:cs typeface="Times New Roman" panose="02020603050405020304" pitchFamily="18" charset="0"/>
                        </a:rPr>
                        <a:t>7 schools</a:t>
                      </a:r>
                    </a:p>
                  </a:txBody>
                  <a:tcPr marL="83189" marR="83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300" kern="100" dirty="0">
                          <a:effectLst/>
                          <a:latin typeface="Aptos" panose="020B0004020202020204" pitchFamily="34" charset="0"/>
                          <a:ea typeface="Aptos" panose="020B0004020202020204" pitchFamily="34" charset="0"/>
                          <a:cs typeface="Times New Roman" panose="02020603050405020304" pitchFamily="18" charset="0"/>
                        </a:rPr>
                        <a:t>10 schools </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a:t>
                      </a:r>
                      <a:r>
                        <a:rPr lang="en-GB" sz="2800" b="1" kern="100" dirty="0">
                          <a:solidFill>
                            <a:srgbClr val="47D459"/>
                          </a:solidFill>
                          <a:effectLst/>
                          <a:latin typeface="Aptos" panose="020B0004020202020204" pitchFamily="34" charset="0"/>
                          <a:ea typeface="Aptos" panose="020B0004020202020204" pitchFamily="34" charset="0"/>
                          <a:cs typeface="Times New Roman" panose="02020603050405020304" pitchFamily="18" charset="0"/>
                        </a:rPr>
                        <a:t>↑</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a:t>
                      </a:r>
                    </a:p>
                  </a:txBody>
                  <a:tcPr marL="83189" marR="831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4851121"/>
                  </a:ext>
                </a:extLst>
              </a:tr>
            </a:tbl>
          </a:graphicData>
        </a:graphic>
      </p:graphicFrame>
      <p:graphicFrame>
        <p:nvGraphicFramePr>
          <p:cNvPr id="7" name="Table 6">
            <a:extLst>
              <a:ext uri="{FF2B5EF4-FFF2-40B4-BE49-F238E27FC236}">
                <a16:creationId xmlns:a16="http://schemas.microsoft.com/office/drawing/2014/main" id="{BDA342ED-8D74-72B2-7A74-7A38EE0AA0EB}"/>
              </a:ext>
            </a:extLst>
          </p:cNvPr>
          <p:cNvGraphicFramePr>
            <a:graphicFrameLocks noGrp="1"/>
          </p:cNvGraphicFramePr>
          <p:nvPr/>
        </p:nvGraphicFramePr>
        <p:xfrm>
          <a:off x="5478379" y="4868779"/>
          <a:ext cx="5680370" cy="1377324"/>
        </p:xfrm>
        <a:graphic>
          <a:graphicData uri="http://schemas.openxmlformats.org/drawingml/2006/table">
            <a:tbl>
              <a:tblPr firstRow="1" firstCol="1" bandRow="1"/>
              <a:tblGrid>
                <a:gridCol w="2839097">
                  <a:extLst>
                    <a:ext uri="{9D8B030D-6E8A-4147-A177-3AD203B41FA5}">
                      <a16:colId xmlns:a16="http://schemas.microsoft.com/office/drawing/2014/main" val="4008565994"/>
                    </a:ext>
                  </a:extLst>
                </a:gridCol>
                <a:gridCol w="2841273">
                  <a:extLst>
                    <a:ext uri="{9D8B030D-6E8A-4147-A177-3AD203B41FA5}">
                      <a16:colId xmlns:a16="http://schemas.microsoft.com/office/drawing/2014/main" val="1643371001"/>
                    </a:ext>
                  </a:extLst>
                </a:gridCol>
              </a:tblGrid>
              <a:tr h="460868">
                <a:tc>
                  <a:txBody>
                    <a:bodyPr/>
                    <a:lstStyle/>
                    <a:p>
                      <a:pPr>
                        <a:lnSpc>
                          <a:spcPct val="107000"/>
                        </a:lnSpc>
                        <a:spcAft>
                          <a:spcPts val="800"/>
                        </a:spcAft>
                      </a:pPr>
                      <a:r>
                        <a:rPr lang="en-GB" sz="1400" b="1" kern="100" dirty="0">
                          <a:effectLst/>
                          <a:latin typeface="Aptos" panose="020B0004020202020204" pitchFamily="34" charset="0"/>
                          <a:ea typeface="Aptos" panose="020B0004020202020204" pitchFamily="34" charset="0"/>
                          <a:cs typeface="Times New Roman" panose="02020603050405020304" pitchFamily="18" charset="0"/>
                        </a:rPr>
                        <a:t>Number of Barnet schools improved % </a:t>
                      </a:r>
                      <a:r>
                        <a:rPr lang="en-GB" sz="1400" b="1" kern="100" dirty="0" err="1">
                          <a:effectLst/>
                          <a:latin typeface="Aptos" panose="020B0004020202020204" pitchFamily="34" charset="0"/>
                          <a:ea typeface="Aptos" panose="020B0004020202020204" pitchFamily="34" charset="0"/>
                          <a:cs typeface="Times New Roman" panose="02020603050405020304" pitchFamily="18" charset="0"/>
                        </a:rPr>
                        <a:t>Dist</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err="1">
                          <a:effectLst/>
                          <a:latin typeface="Aptos" panose="020B0004020202020204" pitchFamily="34" charset="0"/>
                          <a:ea typeface="Aptos" panose="020B0004020202020204" pitchFamily="34" charset="0"/>
                          <a:cs typeface="Times New Roman" panose="02020603050405020304" pitchFamily="18" charset="0"/>
                        </a:rPr>
                        <a:t>Dist</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between 2023 and 2024</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1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Number of Barnet schools improved % </a:t>
                      </a:r>
                      <a:r>
                        <a:rPr lang="en-GB" sz="1400" b="1" kern="100" dirty="0" err="1">
                          <a:effectLst/>
                          <a:latin typeface="Aptos" panose="020B0004020202020204" pitchFamily="34" charset="0"/>
                          <a:ea typeface="Aptos" panose="020B0004020202020204" pitchFamily="34" charset="0"/>
                          <a:cs typeface="Times New Roman" panose="02020603050405020304" pitchFamily="18" charset="0"/>
                        </a:rPr>
                        <a:t>Dist</a:t>
                      </a:r>
                      <a:r>
                        <a:rPr lang="en-GB" sz="1400" b="1" kern="100" dirty="0">
                          <a:effectLst/>
                          <a:latin typeface="Aptos" panose="020B0004020202020204" pitchFamily="34" charset="0"/>
                          <a:ea typeface="Aptos" panose="020B0004020202020204" pitchFamily="34" charset="0"/>
                          <a:cs typeface="Times New Roman" panose="02020603050405020304" pitchFamily="18" charset="0"/>
                        </a:rPr>
                        <a:t>*/ Merit between 2023 and 2024</a:t>
                      </a:r>
                      <a:endParaRPr lang="en-GB" sz="14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969252"/>
                  </a:ext>
                </a:extLst>
              </a:tr>
              <a:tr h="700223">
                <a:tc>
                  <a:txBody>
                    <a:bodyPr/>
                    <a:lstStyle/>
                    <a:p>
                      <a:pPr>
                        <a:lnSpc>
                          <a:spcPct val="107000"/>
                        </a:lnSpc>
                        <a:spcAft>
                          <a:spcPts val="800"/>
                        </a:spcAf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9 schools</a:t>
                      </a:r>
                    </a:p>
                    <a:p>
                      <a:pPr>
                        <a:lnSpc>
                          <a:spcPct val="107000"/>
                        </a:lnSpc>
                        <a:spcAft>
                          <a:spcPts val="800"/>
                        </a:spcAft>
                      </a:pPr>
                      <a:endParaRPr lang="en-GB"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7 schools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5606967"/>
                  </a:ext>
                </a:extLst>
              </a:tr>
            </a:tbl>
          </a:graphicData>
        </a:graphic>
      </p:graphicFrame>
    </p:spTree>
    <p:extLst>
      <p:ext uri="{BB962C8B-B14F-4D97-AF65-F5344CB8AC3E}">
        <p14:creationId xmlns:p14="http://schemas.microsoft.com/office/powerpoint/2010/main" val="1041271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0E438A-23B7-F6D6-08A9-892846D33E82}"/>
              </a:ext>
            </a:extLst>
          </p:cNvPr>
          <p:cNvSpPr txBox="1">
            <a:spLocks/>
          </p:cNvSpPr>
          <p:nvPr/>
        </p:nvSpPr>
        <p:spPr>
          <a:xfrm>
            <a:off x="407368" y="476672"/>
            <a:ext cx="8596668" cy="731168"/>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Understanding the Wider Education Landscape </a:t>
            </a:r>
          </a:p>
        </p:txBody>
      </p:sp>
      <p:sp>
        <p:nvSpPr>
          <p:cNvPr id="11" name="TextBox 10">
            <a:extLst>
              <a:ext uri="{FF2B5EF4-FFF2-40B4-BE49-F238E27FC236}">
                <a16:creationId xmlns:a16="http://schemas.microsoft.com/office/drawing/2014/main" id="{32791D8D-F1F1-3C01-60D5-216D7F34066E}"/>
              </a:ext>
            </a:extLst>
          </p:cNvPr>
          <p:cNvSpPr txBox="1"/>
          <p:nvPr/>
        </p:nvSpPr>
        <p:spPr>
          <a:xfrm>
            <a:off x="407368" y="2090172"/>
            <a:ext cx="9077423" cy="2677656"/>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Director's Briefing, Reports and Termly Newsletter</a:t>
            </a:r>
          </a:p>
          <a:p>
            <a:pPr lvl="0">
              <a:buSzPts val="1000"/>
              <a:tabLst>
                <a:tab pos="457200" algn="l"/>
              </a:tabLst>
            </a:pPr>
            <a:endPar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DfE; NGA; GovernorHub and other paid subscriptions</a:t>
            </a:r>
          </a:p>
          <a:p>
            <a:pPr lvl="0">
              <a:buSzPts val="1000"/>
              <a:tabLst>
                <a:tab pos="457200" algn="l"/>
              </a:tabLst>
            </a:pPr>
            <a:endPar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 media groups </a:t>
            </a:r>
          </a:p>
          <a:p>
            <a:pPr lvl="0">
              <a:buSzPts val="1000"/>
              <a:tabLst>
                <a:tab pos="457200" algn="l"/>
              </a:tabLst>
            </a:pPr>
            <a:endPar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SzPts val="1000"/>
              <a:buFont typeface="Symbol" panose="05050102010706020507" pitchFamily="18" charset="2"/>
              <a:buChar char=""/>
              <a:tabLst>
                <a:tab pos="457200" algn="l"/>
              </a:tabLst>
            </a:pPr>
            <a:r>
              <a:rPr lang="en-GB" sz="24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Neil Marlow will do piece on this at the Spring Directors Briefing</a:t>
            </a:r>
          </a:p>
        </p:txBody>
      </p:sp>
    </p:spTree>
    <p:extLst>
      <p:ext uri="{BB962C8B-B14F-4D97-AF65-F5344CB8AC3E}">
        <p14:creationId xmlns:p14="http://schemas.microsoft.com/office/powerpoint/2010/main" val="11030016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C94A1-D811-044E-0F83-37644005F21C}"/>
              </a:ext>
            </a:extLst>
          </p:cNvPr>
          <p:cNvSpPr>
            <a:spLocks noGrp="1"/>
          </p:cNvSpPr>
          <p:nvPr>
            <p:ph type="title"/>
          </p:nvPr>
        </p:nvSpPr>
        <p:spPr>
          <a:xfrm>
            <a:off x="551384" y="116632"/>
            <a:ext cx="8596668" cy="1320800"/>
          </a:xfrm>
        </p:spPr>
        <p:txBody>
          <a:bodyPr/>
          <a:lstStyle/>
          <a:p>
            <a:r>
              <a:rPr lang="en-GB" dirty="0"/>
              <a:t>Primary Attendance – </a:t>
            </a:r>
            <a:r>
              <a:rPr lang="en-GB" dirty="0" err="1"/>
              <a:t>Aut</a:t>
            </a:r>
            <a:r>
              <a:rPr lang="en-GB" dirty="0"/>
              <a:t>/</a:t>
            </a:r>
            <a:r>
              <a:rPr lang="en-GB" dirty="0" err="1"/>
              <a:t>Spr</a:t>
            </a:r>
            <a:r>
              <a:rPr lang="en-GB" dirty="0"/>
              <a:t> Terms 2023/24</a:t>
            </a:r>
          </a:p>
        </p:txBody>
      </p:sp>
      <p:pic>
        <p:nvPicPr>
          <p:cNvPr id="3" name="Picture 2">
            <a:extLst>
              <a:ext uri="{FF2B5EF4-FFF2-40B4-BE49-F238E27FC236}">
                <a16:creationId xmlns:a16="http://schemas.microsoft.com/office/drawing/2014/main" id="{00A245E7-5A04-726A-DB06-15A6707A2142}"/>
              </a:ext>
            </a:extLst>
          </p:cNvPr>
          <p:cNvPicPr>
            <a:picLocks noChangeAspect="1"/>
          </p:cNvPicPr>
          <p:nvPr/>
        </p:nvPicPr>
        <p:blipFill>
          <a:blip r:embed="rId2"/>
          <a:stretch>
            <a:fillRect/>
          </a:stretch>
        </p:blipFill>
        <p:spPr>
          <a:xfrm>
            <a:off x="178019" y="777032"/>
            <a:ext cx="11833006" cy="4067175"/>
          </a:xfrm>
          <a:prstGeom prst="rect">
            <a:avLst/>
          </a:prstGeom>
        </p:spPr>
      </p:pic>
      <p:pic>
        <p:nvPicPr>
          <p:cNvPr id="7" name="Picture 6">
            <a:extLst>
              <a:ext uri="{FF2B5EF4-FFF2-40B4-BE49-F238E27FC236}">
                <a16:creationId xmlns:a16="http://schemas.microsoft.com/office/drawing/2014/main" id="{AFB9F122-5DD2-723A-828A-571AEFDA0B9F}"/>
              </a:ext>
            </a:extLst>
          </p:cNvPr>
          <p:cNvPicPr>
            <a:picLocks noChangeAspect="1"/>
          </p:cNvPicPr>
          <p:nvPr/>
        </p:nvPicPr>
        <p:blipFill>
          <a:blip r:embed="rId3"/>
          <a:stretch>
            <a:fillRect/>
          </a:stretch>
        </p:blipFill>
        <p:spPr>
          <a:xfrm>
            <a:off x="6096000" y="3429000"/>
            <a:ext cx="5915025" cy="3467100"/>
          </a:xfrm>
          <a:prstGeom prst="rect">
            <a:avLst/>
          </a:prstGeom>
        </p:spPr>
      </p:pic>
    </p:spTree>
    <p:extLst>
      <p:ext uri="{BB962C8B-B14F-4D97-AF65-F5344CB8AC3E}">
        <p14:creationId xmlns:p14="http://schemas.microsoft.com/office/powerpoint/2010/main" val="2319224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C94A1-D811-044E-0F83-37644005F21C}"/>
              </a:ext>
            </a:extLst>
          </p:cNvPr>
          <p:cNvSpPr>
            <a:spLocks noGrp="1"/>
          </p:cNvSpPr>
          <p:nvPr>
            <p:ph type="title"/>
          </p:nvPr>
        </p:nvSpPr>
        <p:spPr>
          <a:xfrm>
            <a:off x="551384" y="116632"/>
            <a:ext cx="8596668" cy="1320800"/>
          </a:xfrm>
        </p:spPr>
        <p:txBody>
          <a:bodyPr/>
          <a:lstStyle/>
          <a:p>
            <a:r>
              <a:rPr lang="en-GB" dirty="0"/>
              <a:t>Secondary Attendance – </a:t>
            </a:r>
            <a:r>
              <a:rPr lang="en-GB" dirty="0" err="1"/>
              <a:t>Aut</a:t>
            </a:r>
            <a:r>
              <a:rPr lang="en-GB" dirty="0"/>
              <a:t>/</a:t>
            </a:r>
            <a:r>
              <a:rPr lang="en-GB" dirty="0" err="1"/>
              <a:t>Spr</a:t>
            </a:r>
            <a:r>
              <a:rPr lang="en-GB" dirty="0"/>
              <a:t> Terms 2023/24</a:t>
            </a:r>
          </a:p>
        </p:txBody>
      </p:sp>
      <p:pic>
        <p:nvPicPr>
          <p:cNvPr id="5" name="Picture 4">
            <a:extLst>
              <a:ext uri="{FF2B5EF4-FFF2-40B4-BE49-F238E27FC236}">
                <a16:creationId xmlns:a16="http://schemas.microsoft.com/office/drawing/2014/main" id="{710B13C5-84B8-9D5C-3C43-B94DD41DD9E3}"/>
              </a:ext>
            </a:extLst>
          </p:cNvPr>
          <p:cNvPicPr>
            <a:picLocks noChangeAspect="1"/>
          </p:cNvPicPr>
          <p:nvPr/>
        </p:nvPicPr>
        <p:blipFill>
          <a:blip r:embed="rId2"/>
          <a:stretch>
            <a:fillRect/>
          </a:stretch>
        </p:blipFill>
        <p:spPr>
          <a:xfrm>
            <a:off x="0" y="692696"/>
            <a:ext cx="11908457" cy="3703271"/>
          </a:xfrm>
          <a:prstGeom prst="rect">
            <a:avLst/>
          </a:prstGeom>
        </p:spPr>
      </p:pic>
      <p:pic>
        <p:nvPicPr>
          <p:cNvPr id="8" name="Picture 7">
            <a:extLst>
              <a:ext uri="{FF2B5EF4-FFF2-40B4-BE49-F238E27FC236}">
                <a16:creationId xmlns:a16="http://schemas.microsoft.com/office/drawing/2014/main" id="{F923EAA9-682A-4A1E-1592-44A4C34FD5F2}"/>
              </a:ext>
            </a:extLst>
          </p:cNvPr>
          <p:cNvPicPr>
            <a:picLocks noChangeAspect="1"/>
          </p:cNvPicPr>
          <p:nvPr/>
        </p:nvPicPr>
        <p:blipFill>
          <a:blip r:embed="rId3"/>
          <a:stretch>
            <a:fillRect/>
          </a:stretch>
        </p:blipFill>
        <p:spPr>
          <a:xfrm>
            <a:off x="5735960" y="3070195"/>
            <a:ext cx="6219825" cy="3676650"/>
          </a:xfrm>
          <a:prstGeom prst="rect">
            <a:avLst/>
          </a:prstGeom>
        </p:spPr>
      </p:pic>
    </p:spTree>
    <p:extLst>
      <p:ext uri="{BB962C8B-B14F-4D97-AF65-F5344CB8AC3E}">
        <p14:creationId xmlns:p14="http://schemas.microsoft.com/office/powerpoint/2010/main" val="27179996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C94A1-D811-044E-0F83-37644005F21C}"/>
              </a:ext>
            </a:extLst>
          </p:cNvPr>
          <p:cNvSpPr>
            <a:spLocks noGrp="1"/>
          </p:cNvSpPr>
          <p:nvPr>
            <p:ph type="title"/>
          </p:nvPr>
        </p:nvSpPr>
        <p:spPr>
          <a:xfrm>
            <a:off x="21379" y="61199"/>
            <a:ext cx="10513168" cy="775513"/>
          </a:xfrm>
          <a:solidFill>
            <a:schemeClr val="bg1"/>
          </a:solidFill>
        </p:spPr>
        <p:txBody>
          <a:bodyPr>
            <a:normAutofit fontScale="90000"/>
          </a:bodyPr>
          <a:lstStyle/>
          <a:p>
            <a:r>
              <a:rPr lang="en-GB" dirty="0"/>
              <a:t>Primary Suspensions/ Exclusions – </a:t>
            </a:r>
            <a:r>
              <a:rPr lang="en-GB" dirty="0" err="1"/>
              <a:t>Aut</a:t>
            </a:r>
            <a:r>
              <a:rPr lang="en-GB" dirty="0"/>
              <a:t>/</a:t>
            </a:r>
            <a:r>
              <a:rPr lang="en-GB" dirty="0" err="1"/>
              <a:t>Spr</a:t>
            </a:r>
            <a:r>
              <a:rPr lang="en-GB" dirty="0"/>
              <a:t> Terms 2023/24</a:t>
            </a:r>
          </a:p>
        </p:txBody>
      </p:sp>
      <p:pic>
        <p:nvPicPr>
          <p:cNvPr id="8" name="Picture 7">
            <a:extLst>
              <a:ext uri="{FF2B5EF4-FFF2-40B4-BE49-F238E27FC236}">
                <a16:creationId xmlns:a16="http://schemas.microsoft.com/office/drawing/2014/main" id="{7D2B3982-11ED-B3D3-0E28-3F4C40F21009}"/>
              </a:ext>
            </a:extLst>
          </p:cNvPr>
          <p:cNvPicPr>
            <a:picLocks noChangeAspect="1"/>
          </p:cNvPicPr>
          <p:nvPr/>
        </p:nvPicPr>
        <p:blipFill>
          <a:blip r:embed="rId2"/>
          <a:stretch>
            <a:fillRect/>
          </a:stretch>
        </p:blipFill>
        <p:spPr>
          <a:xfrm>
            <a:off x="212723" y="1052736"/>
            <a:ext cx="11139861" cy="3684745"/>
          </a:xfrm>
          <a:prstGeom prst="rect">
            <a:avLst/>
          </a:prstGeom>
        </p:spPr>
      </p:pic>
      <p:pic>
        <p:nvPicPr>
          <p:cNvPr id="10" name="Picture 9">
            <a:extLst>
              <a:ext uri="{FF2B5EF4-FFF2-40B4-BE49-F238E27FC236}">
                <a16:creationId xmlns:a16="http://schemas.microsoft.com/office/drawing/2014/main" id="{3CC8C626-FEB2-7DCA-8974-30A811DA9835}"/>
              </a:ext>
            </a:extLst>
          </p:cNvPr>
          <p:cNvPicPr>
            <a:picLocks noChangeAspect="1"/>
          </p:cNvPicPr>
          <p:nvPr/>
        </p:nvPicPr>
        <p:blipFill>
          <a:blip r:embed="rId3"/>
          <a:stretch>
            <a:fillRect/>
          </a:stretch>
        </p:blipFill>
        <p:spPr>
          <a:xfrm>
            <a:off x="6172200" y="3429000"/>
            <a:ext cx="6019800" cy="3448050"/>
          </a:xfrm>
          <a:prstGeom prst="rect">
            <a:avLst/>
          </a:prstGeom>
        </p:spPr>
      </p:pic>
    </p:spTree>
    <p:extLst>
      <p:ext uri="{BB962C8B-B14F-4D97-AF65-F5344CB8AC3E}">
        <p14:creationId xmlns:p14="http://schemas.microsoft.com/office/powerpoint/2010/main" val="141680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39C94A1-D811-044E-0F83-37644005F21C}"/>
              </a:ext>
            </a:extLst>
          </p:cNvPr>
          <p:cNvSpPr>
            <a:spLocks noGrp="1"/>
          </p:cNvSpPr>
          <p:nvPr>
            <p:ph type="title"/>
          </p:nvPr>
        </p:nvSpPr>
        <p:spPr>
          <a:xfrm>
            <a:off x="21379" y="61199"/>
            <a:ext cx="10513168" cy="775513"/>
          </a:xfrm>
          <a:solidFill>
            <a:schemeClr val="bg1"/>
          </a:solidFill>
        </p:spPr>
        <p:txBody>
          <a:bodyPr>
            <a:normAutofit fontScale="90000"/>
          </a:bodyPr>
          <a:lstStyle/>
          <a:p>
            <a:r>
              <a:rPr lang="en-GB"/>
              <a:t>Secondary Suspensions</a:t>
            </a:r>
            <a:r>
              <a:rPr lang="en-GB" dirty="0"/>
              <a:t>/ Exclusions – </a:t>
            </a:r>
            <a:r>
              <a:rPr lang="en-GB" dirty="0" err="1"/>
              <a:t>Aut</a:t>
            </a:r>
            <a:r>
              <a:rPr lang="en-GB" dirty="0"/>
              <a:t>/</a:t>
            </a:r>
            <a:r>
              <a:rPr lang="en-GB" dirty="0" err="1"/>
              <a:t>Spr</a:t>
            </a:r>
            <a:r>
              <a:rPr lang="en-GB" dirty="0"/>
              <a:t> Terms 2023/24</a:t>
            </a:r>
          </a:p>
        </p:txBody>
      </p:sp>
      <p:pic>
        <p:nvPicPr>
          <p:cNvPr id="3" name="Picture 2">
            <a:extLst>
              <a:ext uri="{FF2B5EF4-FFF2-40B4-BE49-F238E27FC236}">
                <a16:creationId xmlns:a16="http://schemas.microsoft.com/office/drawing/2014/main" id="{D3F957C4-82B6-48D0-3EA0-8512D0AE07D8}"/>
              </a:ext>
            </a:extLst>
          </p:cNvPr>
          <p:cNvPicPr>
            <a:picLocks noChangeAspect="1"/>
          </p:cNvPicPr>
          <p:nvPr/>
        </p:nvPicPr>
        <p:blipFill>
          <a:blip r:embed="rId2"/>
          <a:stretch>
            <a:fillRect/>
          </a:stretch>
        </p:blipFill>
        <p:spPr>
          <a:xfrm>
            <a:off x="147637" y="692696"/>
            <a:ext cx="11896725" cy="4000500"/>
          </a:xfrm>
          <a:prstGeom prst="rect">
            <a:avLst/>
          </a:prstGeom>
        </p:spPr>
      </p:pic>
      <p:pic>
        <p:nvPicPr>
          <p:cNvPr id="6" name="Picture 5">
            <a:extLst>
              <a:ext uri="{FF2B5EF4-FFF2-40B4-BE49-F238E27FC236}">
                <a16:creationId xmlns:a16="http://schemas.microsoft.com/office/drawing/2014/main" id="{234C8477-2D27-B674-27E2-58D826E7A033}"/>
              </a:ext>
            </a:extLst>
          </p:cNvPr>
          <p:cNvPicPr>
            <a:picLocks noChangeAspect="1"/>
          </p:cNvPicPr>
          <p:nvPr/>
        </p:nvPicPr>
        <p:blipFill>
          <a:blip r:embed="rId3"/>
          <a:stretch>
            <a:fillRect/>
          </a:stretch>
        </p:blipFill>
        <p:spPr>
          <a:xfrm>
            <a:off x="5967412" y="3429000"/>
            <a:ext cx="6076950" cy="3305175"/>
          </a:xfrm>
          <a:prstGeom prst="rect">
            <a:avLst/>
          </a:prstGeom>
        </p:spPr>
      </p:pic>
    </p:spTree>
    <p:extLst>
      <p:ext uri="{BB962C8B-B14F-4D97-AF65-F5344CB8AC3E}">
        <p14:creationId xmlns:p14="http://schemas.microsoft.com/office/powerpoint/2010/main" val="2865318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8">
            <a:extLst>
              <a:ext uri="{FF2B5EF4-FFF2-40B4-BE49-F238E27FC236}">
                <a16:creationId xmlns:a16="http://schemas.microsoft.com/office/drawing/2014/main" id="{0CC4F60D-C3F2-4198-BCDD-DE5BF367B2B3}"/>
              </a:ext>
            </a:extLst>
          </p:cNvPr>
          <p:cNvSpPr/>
          <p:nvPr/>
        </p:nvSpPr>
        <p:spPr>
          <a:xfrm>
            <a:off x="0" y="-986714"/>
            <a:ext cx="12192000" cy="7875971"/>
          </a:xfrm>
          <a:custGeom>
            <a:avLst/>
            <a:gdLst>
              <a:gd name="f0" fmla="val w"/>
              <a:gd name="f1" fmla="val h"/>
              <a:gd name="f2" fmla="val 0"/>
              <a:gd name="f3" fmla="val 11051997"/>
              <a:gd name="f4" fmla="val 7919999"/>
              <a:gd name="f5" fmla="val 10673080"/>
              <a:gd name="f6" fmla="val 3127629"/>
              <a:gd name="f7" fmla="val 3584625"/>
              <a:gd name="f8" fmla="val 1904974"/>
              <a:gd name="f9" fmla="val 3781437"/>
              <a:gd name="f10" fmla="val 1306170"/>
              <a:gd name="f11" fmla="val 4481893"/>
              <a:gd name="f12" fmla="val 5121567"/>
              <a:gd name="f13" fmla="*/ f0 1 11051997"/>
              <a:gd name="f14" fmla="*/ f1 1 7919999"/>
              <a:gd name="f15" fmla="+- f4 0 f2"/>
              <a:gd name="f16" fmla="+- f3 0 f2"/>
              <a:gd name="f17" fmla="*/ f16 1 11051997"/>
              <a:gd name="f18" fmla="*/ f15 1 7919999"/>
              <a:gd name="f19" fmla="*/ f2 1 f17"/>
              <a:gd name="f20" fmla="*/ f3 1 f17"/>
              <a:gd name="f21" fmla="*/ f2 1 f18"/>
              <a:gd name="f22" fmla="*/ f4 1 f18"/>
              <a:gd name="f23" fmla="*/ f19 f13 1"/>
              <a:gd name="f24" fmla="*/ f20 f13 1"/>
              <a:gd name="f25" fmla="*/ f22 f14 1"/>
              <a:gd name="f26" fmla="*/ f21 f14 1"/>
            </a:gdLst>
            <a:ahLst/>
            <a:cxnLst>
              <a:cxn ang="3cd4">
                <a:pos x="hc" y="t"/>
              </a:cxn>
              <a:cxn ang="0">
                <a:pos x="r" y="vc"/>
              </a:cxn>
              <a:cxn ang="cd4">
                <a:pos x="hc" y="b"/>
              </a:cxn>
              <a:cxn ang="cd2">
                <a:pos x="l" y="vc"/>
              </a:cxn>
            </a:cxnLst>
            <a:rect l="f23" t="f26" r="f24" b="f25"/>
            <a:pathLst>
              <a:path w="11051997" h="7919999">
                <a:moveTo>
                  <a:pt x="f5" y="f2"/>
                </a:moveTo>
                <a:lnTo>
                  <a:pt x="f6" y="f7"/>
                </a:lnTo>
                <a:lnTo>
                  <a:pt x="f2" y="f8"/>
                </a:lnTo>
                <a:lnTo>
                  <a:pt x="f2" y="f9"/>
                </a:lnTo>
                <a:lnTo>
                  <a:pt x="f10" y="f11"/>
                </a:lnTo>
                <a:lnTo>
                  <a:pt x="f2" y="f12"/>
                </a:lnTo>
                <a:lnTo>
                  <a:pt x="f2" y="f4"/>
                </a:lnTo>
                <a:lnTo>
                  <a:pt x="f3" y="f4"/>
                </a:lnTo>
                <a:lnTo>
                  <a:pt x="f3" y="f2"/>
                </a:lnTo>
                <a:close/>
              </a:path>
            </a:pathLst>
          </a:custGeom>
          <a:solidFill>
            <a:schemeClr val="accent1"/>
          </a:solidFill>
          <a:ln cap="flat">
            <a:noFill/>
            <a:prstDash val="solid"/>
          </a:ln>
        </p:spPr>
        <p:txBody>
          <a:bodyPr vert="horz" wrap="square" lIns="121920" tIns="60960" rIns="121920" bIns="60960" anchor="t" anchorCtr="0" compatLnSpc="1">
            <a:noAutofit/>
          </a:bodyPr>
          <a:lstStyle/>
          <a:p>
            <a:pPr marL="0" marR="0" lvl="0" indent="0" algn="l"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67" b="0" i="0" u="none" strike="noStrike" kern="0" cap="none" spc="0" normalizeH="0" baseline="0" noProof="0">
                <a:ln>
                  <a:noFill/>
                </a:ln>
                <a:solidFill>
                  <a:srgbClr val="FFFFFF"/>
                </a:solidFill>
                <a:effectLst/>
                <a:uLnTx/>
                <a:uFillTx/>
                <a:latin typeface="Calibri"/>
                <a:ea typeface="+mn-ea"/>
                <a:cs typeface="+mn-cs"/>
              </a:rPr>
              <a:t>Update for 2018</a:t>
            </a:r>
            <a:endParaRPr kumimoji="0" lang="en-GB" sz="1800" b="0" i="0" u="none" strike="noStrike" kern="0" cap="none" spc="0" normalizeH="0" baseline="0" noProof="0">
              <a:ln>
                <a:noFill/>
              </a:ln>
              <a:solidFill>
                <a:srgbClr val="FFFFFF"/>
              </a:solidFill>
              <a:effectLst/>
              <a:uLnTx/>
              <a:uFillTx/>
              <a:latin typeface="Arial"/>
              <a:ea typeface="+mn-ea"/>
              <a:cs typeface="+mn-cs"/>
            </a:endParaRPr>
          </a:p>
        </p:txBody>
      </p:sp>
      <p:sp>
        <p:nvSpPr>
          <p:cNvPr id="4" name="Slide Number Placeholder 2">
            <a:extLst>
              <a:ext uri="{FF2B5EF4-FFF2-40B4-BE49-F238E27FC236}">
                <a16:creationId xmlns:a16="http://schemas.microsoft.com/office/drawing/2014/main" id="{5D218D12-3654-4330-BB68-655A23188807}"/>
              </a:ext>
            </a:extLst>
          </p:cNvPr>
          <p:cNvSpPr txBox="1"/>
          <p:nvPr/>
        </p:nvSpPr>
        <p:spPr>
          <a:xfrm>
            <a:off x="5812121" y="6498164"/>
            <a:ext cx="567744" cy="131235"/>
          </a:xfrm>
          <a:prstGeom prst="rect">
            <a:avLst/>
          </a:prstGeom>
          <a:noFill/>
          <a:ln cap="flat">
            <a:noFill/>
          </a:ln>
        </p:spPr>
        <p:txBody>
          <a:bodyPr vert="horz" wrap="square" lIns="0" tIns="0" rIns="0" bIns="0" anchor="t" anchorCtr="1" compatLnSpc="1">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54E7160E-FFB2-4782-9D5F-3358B3EC3B72}" type="slidenum">
              <a:rPr kumimoji="0" lang="en-GB" sz="933" b="0" i="0" u="none" strike="noStrike" kern="0" cap="none" spc="0" normalizeH="0" baseline="0" noProof="0">
                <a:ln>
                  <a:noFill/>
                </a:ln>
                <a:solidFill>
                  <a:srgbClr val="000000"/>
                </a:solidFill>
                <a:effectLst/>
                <a:uLnTx/>
                <a:uFillTx/>
                <a:latin typeface="Arial"/>
                <a:ea typeface="+mn-ea"/>
                <a:cs typeface="+mn-cs"/>
              </a:rPr>
              <a:pPr marL="0" marR="0" lvl="0" indent="0" algn="ctr" defTabSz="914377"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54</a:t>
            </a:fld>
            <a:endParaRPr kumimoji="0" lang="en-GB" sz="933" b="0" i="0" u="none" strike="noStrike" kern="0" cap="none" spc="0" normalizeH="0" baseline="0" noProof="0">
              <a:ln>
                <a:noFill/>
              </a:ln>
              <a:solidFill>
                <a:srgbClr val="000000"/>
              </a:solidFill>
              <a:effectLst/>
              <a:uLnTx/>
              <a:uFillTx/>
              <a:latin typeface="Arial"/>
              <a:ea typeface="+mn-ea"/>
              <a:cs typeface="+mn-cs"/>
            </a:endParaRPr>
          </a:p>
        </p:txBody>
      </p:sp>
      <p:sp>
        <p:nvSpPr>
          <p:cNvPr id="5" name="Title 11">
            <a:extLst>
              <a:ext uri="{FF2B5EF4-FFF2-40B4-BE49-F238E27FC236}">
                <a16:creationId xmlns:a16="http://schemas.microsoft.com/office/drawing/2014/main" id="{D598C96E-3334-46EC-8488-494BC4E285C1}"/>
              </a:ext>
            </a:extLst>
          </p:cNvPr>
          <p:cNvSpPr txBox="1">
            <a:spLocks noGrp="1"/>
          </p:cNvSpPr>
          <p:nvPr>
            <p:ph type="title"/>
          </p:nvPr>
        </p:nvSpPr>
        <p:spPr>
          <a:xfrm>
            <a:off x="4583832" y="2780928"/>
            <a:ext cx="5040560" cy="2160240"/>
          </a:xfrm>
        </p:spPr>
        <p:txBody>
          <a:bodyPr>
            <a:normAutofit/>
          </a:bodyPr>
          <a:lstStyle/>
          <a:p>
            <a:pPr lvl="0"/>
            <a:r>
              <a:rPr lang="en-US" sz="4000" b="1" dirty="0">
                <a:solidFill>
                  <a:srgbClr val="FFFFFF"/>
                </a:solidFill>
                <a:latin typeface="Arial" panose="020B0604020202020204" pitchFamily="34" charset="0"/>
                <a:cs typeface="Arial" panose="020B0604020202020204" pitchFamily="34" charset="0"/>
              </a:rPr>
              <a:t>School Admissions Update</a:t>
            </a:r>
            <a:br>
              <a:rPr lang="en-US" sz="4000" b="1" dirty="0">
                <a:solidFill>
                  <a:srgbClr val="FFFFFF"/>
                </a:solidFill>
                <a:latin typeface="Arial" panose="020B0604020202020204" pitchFamily="34" charset="0"/>
                <a:cs typeface="Arial" panose="020B0604020202020204" pitchFamily="34" charset="0"/>
              </a:rPr>
            </a:br>
            <a:r>
              <a:rPr lang="en-US" sz="4000" b="1" dirty="0">
                <a:solidFill>
                  <a:srgbClr val="FFFFFF"/>
                </a:solidFill>
                <a:latin typeface="Arial" panose="020B0604020202020204" pitchFamily="34" charset="0"/>
                <a:cs typeface="Arial" panose="020B0604020202020204" pitchFamily="34" charset="0"/>
              </a:rPr>
              <a:t> </a:t>
            </a:r>
            <a:r>
              <a:rPr lang="en-US" sz="3100" b="1" dirty="0">
                <a:solidFill>
                  <a:srgbClr val="FFFFFF"/>
                </a:solidFill>
                <a:latin typeface="Arial" panose="020B0604020202020204" pitchFamily="34" charset="0"/>
                <a:cs typeface="Arial" panose="020B0604020202020204" pitchFamily="34" charset="0"/>
              </a:rPr>
              <a:t>October 2024</a:t>
            </a:r>
          </a:p>
        </p:txBody>
      </p:sp>
      <p:sp>
        <p:nvSpPr>
          <p:cNvPr id="6" name="Text Placeholder 12">
            <a:extLst>
              <a:ext uri="{FF2B5EF4-FFF2-40B4-BE49-F238E27FC236}">
                <a16:creationId xmlns:a16="http://schemas.microsoft.com/office/drawing/2014/main" id="{728FFD78-3BE1-4DB1-95DC-0F7537A53649}"/>
              </a:ext>
            </a:extLst>
          </p:cNvPr>
          <p:cNvSpPr txBox="1">
            <a:spLocks noGrp="1"/>
          </p:cNvSpPr>
          <p:nvPr>
            <p:ph type="body" idx="4294967295"/>
          </p:nvPr>
        </p:nvSpPr>
        <p:spPr>
          <a:xfrm>
            <a:off x="428108" y="5750470"/>
            <a:ext cx="11045155" cy="702866"/>
          </a:xfrm>
        </p:spPr>
        <p:txBody>
          <a:bodyPr>
            <a:normAutofit/>
          </a:bodyPr>
          <a:lstStyle/>
          <a:p>
            <a:pPr marL="0" indent="0">
              <a:lnSpc>
                <a:spcPct val="100000"/>
              </a:lnSpc>
              <a:spcBef>
                <a:spcPts val="0"/>
              </a:spcBef>
              <a:buNone/>
            </a:pPr>
            <a:endParaRPr lang="en-GB" sz="2900" dirty="0">
              <a:solidFill>
                <a:srgbClr val="FFFFFF"/>
              </a:solidFill>
              <a:latin typeface="Arial" panose="020B0604020202020204" pitchFamily="34" charset="0"/>
              <a:cs typeface="Arial" panose="020B0604020202020204" pitchFamily="34" charset="0"/>
            </a:endParaRPr>
          </a:p>
          <a:p>
            <a:pPr>
              <a:lnSpc>
                <a:spcPct val="100000"/>
              </a:lnSpc>
              <a:spcBef>
                <a:spcPts val="0"/>
              </a:spcBef>
            </a:pPr>
            <a:endParaRPr lang="en-GB" sz="2667" dirty="0">
              <a:solidFill>
                <a:srgbClr val="FFFFFF"/>
              </a:solidFill>
            </a:endParaRPr>
          </a:p>
        </p:txBody>
      </p:sp>
      <p:pic>
        <p:nvPicPr>
          <p:cNvPr id="8" name="Picture 7" descr="BELSLogo">
            <a:extLst>
              <a:ext uri="{FF2B5EF4-FFF2-40B4-BE49-F238E27FC236}">
                <a16:creationId xmlns:a16="http://schemas.microsoft.com/office/drawing/2014/main" id="{4A566CF8-6155-4F00-A3C4-DD811D89833E}"/>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723951" y="11014"/>
            <a:ext cx="1771650" cy="1066800"/>
          </a:xfrm>
          <a:prstGeom prst="rect">
            <a:avLst/>
          </a:prstGeom>
          <a:noFill/>
          <a:ln>
            <a:noFill/>
          </a:ln>
        </p:spPr>
      </p:pic>
      <p:sp>
        <p:nvSpPr>
          <p:cNvPr id="3" name="TextBox 2">
            <a:extLst>
              <a:ext uri="{FF2B5EF4-FFF2-40B4-BE49-F238E27FC236}">
                <a16:creationId xmlns:a16="http://schemas.microsoft.com/office/drawing/2014/main" id="{DD193F29-C8F7-9409-8896-94C6352F9275}"/>
              </a:ext>
            </a:extLst>
          </p:cNvPr>
          <p:cNvSpPr txBox="1"/>
          <p:nvPr/>
        </p:nvSpPr>
        <p:spPr>
          <a:xfrm>
            <a:off x="5951984" y="5157192"/>
            <a:ext cx="56166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EAE5EB"/>
                </a:solidFill>
                <a:effectLst/>
                <a:uLnTx/>
                <a:uFillTx/>
                <a:latin typeface="Arial" panose="020B0604020202020204" pitchFamily="34" charset="0"/>
                <a:ea typeface="+mn-ea"/>
                <a:cs typeface="Arial" panose="020B0604020202020204" pitchFamily="34" charset="0"/>
              </a:rPr>
              <a:t>Alison Dawes  Director – School Access, Skills, &amp; Corporate Services.</a:t>
            </a:r>
          </a:p>
        </p:txBody>
      </p:sp>
    </p:spTree>
    <p:extLst>
      <p:ext uri="{BB962C8B-B14F-4D97-AF65-F5344CB8AC3E}">
        <p14:creationId xmlns:p14="http://schemas.microsoft.com/office/powerpoint/2010/main" val="79559494"/>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GB" sz="4000" b="1" dirty="0">
                <a:solidFill>
                  <a:srgbClr val="FFFFFF"/>
                </a:solidFill>
              </a:rPr>
              <a:t>Reception 2024/25 – application stats</a:t>
            </a:r>
            <a:endParaRPr lang="en-US" sz="4000" b="1" kern="1200" dirty="0">
              <a:solidFill>
                <a:srgbClr val="FFFFFF"/>
              </a:solidFill>
              <a:latin typeface="+mj-lt"/>
              <a:ea typeface="+mj-ea"/>
              <a:cs typeface="+mj-cs"/>
            </a:endParaRPr>
          </a:p>
        </p:txBody>
      </p:sp>
      <p:graphicFrame>
        <p:nvGraphicFramePr>
          <p:cNvPr id="5" name="Table 4">
            <a:extLst>
              <a:ext uri="{FF2B5EF4-FFF2-40B4-BE49-F238E27FC236}">
                <a16:creationId xmlns:a16="http://schemas.microsoft.com/office/drawing/2014/main" id="{B07D3701-5C67-4B23-D683-8121317C16EF}"/>
              </a:ext>
            </a:extLst>
          </p:cNvPr>
          <p:cNvGraphicFramePr>
            <a:graphicFrameLocks noGrp="1"/>
          </p:cNvGraphicFramePr>
          <p:nvPr/>
        </p:nvGraphicFramePr>
        <p:xfrm>
          <a:off x="447363" y="1924310"/>
          <a:ext cx="11053229" cy="4400312"/>
        </p:xfrm>
        <a:graphic>
          <a:graphicData uri="http://schemas.openxmlformats.org/drawingml/2006/table">
            <a:tbl>
              <a:tblPr/>
              <a:tblGrid>
                <a:gridCol w="2648227">
                  <a:extLst>
                    <a:ext uri="{9D8B030D-6E8A-4147-A177-3AD203B41FA5}">
                      <a16:colId xmlns:a16="http://schemas.microsoft.com/office/drawing/2014/main" val="509800708"/>
                    </a:ext>
                  </a:extLst>
                </a:gridCol>
                <a:gridCol w="2079589">
                  <a:extLst>
                    <a:ext uri="{9D8B030D-6E8A-4147-A177-3AD203B41FA5}">
                      <a16:colId xmlns:a16="http://schemas.microsoft.com/office/drawing/2014/main" val="1244814516"/>
                    </a:ext>
                  </a:extLst>
                </a:gridCol>
                <a:gridCol w="2447849">
                  <a:extLst>
                    <a:ext uri="{9D8B030D-6E8A-4147-A177-3AD203B41FA5}">
                      <a16:colId xmlns:a16="http://schemas.microsoft.com/office/drawing/2014/main" val="765059359"/>
                    </a:ext>
                  </a:extLst>
                </a:gridCol>
                <a:gridCol w="3877564">
                  <a:extLst>
                    <a:ext uri="{9D8B030D-6E8A-4147-A177-3AD203B41FA5}">
                      <a16:colId xmlns:a16="http://schemas.microsoft.com/office/drawing/2014/main" val="2171712727"/>
                    </a:ext>
                  </a:extLst>
                </a:gridCol>
              </a:tblGrid>
              <a:tr h="687027">
                <a:tc gridSpan="3">
                  <a:txBody>
                    <a:bodyPr/>
                    <a:lstStyle/>
                    <a:p>
                      <a:pPr algn="ctr" rtl="0" fontAlgn="b"/>
                      <a:r>
                        <a:rPr lang="en-GB" sz="3600" b="1" i="0" u="none" strike="noStrike" dirty="0">
                          <a:solidFill>
                            <a:srgbClr val="000000"/>
                          </a:solidFill>
                          <a:effectLst/>
                          <a:latin typeface="Calibri" panose="020F0502020204030204" pitchFamily="34" charset="0"/>
                        </a:rPr>
                        <a:t>On-time applications</a:t>
                      </a:r>
                    </a:p>
                  </a:txBody>
                  <a:tcPr marL="9525" marR="9525" marT="9525" marB="0" anchor="b">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rtl="0" fontAlgn="b"/>
                      <a:r>
                        <a:rPr lang="en-GB" sz="3600" b="1" i="0" u="none" strike="noStrike" dirty="0">
                          <a:solidFill>
                            <a:schemeClr val="tx1"/>
                          </a:solidFill>
                          <a:effectLst/>
                          <a:latin typeface="Calibri" panose="020F0502020204030204" pitchFamily="34" charset="0"/>
                        </a:rPr>
                        <a:t>Late applications </a:t>
                      </a:r>
                    </a:p>
                  </a:txBody>
                  <a:tcPr marL="9525" marR="9525" marT="9525" marB="0" anchor="b">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tcPr>
                </a:tc>
                <a:extLst>
                  <a:ext uri="{0D108BD9-81ED-4DB2-BD59-A6C34878D82A}">
                    <a16:rowId xmlns:a16="http://schemas.microsoft.com/office/drawing/2014/main" val="379904380"/>
                  </a:ext>
                </a:extLst>
              </a:tr>
              <a:tr h="1062194">
                <a:tc>
                  <a:txBody>
                    <a:bodyPr/>
                    <a:lstStyle/>
                    <a:p>
                      <a:pPr algn="ctr" rtl="0" fontAlgn="ctr"/>
                      <a:r>
                        <a:rPr lang="en-GB" sz="2800" b="0" i="0" u="none" strike="noStrike" dirty="0">
                          <a:solidFill>
                            <a:srgbClr val="000000"/>
                          </a:solidFill>
                          <a:effectLst/>
                          <a:latin typeface="Calibri" panose="020F0502020204030204" pitchFamily="34" charset="0"/>
                        </a:rPr>
                        <a:t>Barnet residents</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a:txBody>
                    <a:bodyPr/>
                    <a:lstStyle/>
                    <a:p>
                      <a:pPr algn="ctr" rtl="0" fontAlgn="ctr"/>
                      <a:r>
                        <a:rPr lang="en-GB" sz="2800" b="0" i="0" u="none" strike="noStrike" dirty="0">
                          <a:solidFill>
                            <a:srgbClr val="000000"/>
                          </a:solidFill>
                          <a:effectLst/>
                          <a:latin typeface="Calibri" panose="020F0502020204030204" pitchFamily="34" charset="0"/>
                        </a:rPr>
                        <a:t>Other LA residents</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a:txBody>
                    <a:bodyPr/>
                    <a:lstStyle/>
                    <a:p>
                      <a:pPr algn="ctr" rtl="0" fontAlgn="ctr"/>
                      <a:r>
                        <a:rPr lang="en-GB" sz="28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a:txBody>
                    <a:bodyPr/>
                    <a:lstStyle/>
                    <a:p>
                      <a:pPr algn="ctr" rtl="0" fontAlgn="ctr"/>
                      <a:r>
                        <a:rPr lang="en-GB" sz="2800" b="0" i="0" u="none" strike="noStrike" dirty="0">
                          <a:solidFill>
                            <a:schemeClr val="tx1"/>
                          </a:solidFill>
                          <a:effectLst/>
                          <a:latin typeface="Calibri" panose="020F0502020204030204" pitchFamily="34" charset="0"/>
                        </a:rPr>
                        <a:t>As of 17 August 2024</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extLst>
                  <a:ext uri="{0D108BD9-81ED-4DB2-BD59-A6C34878D82A}">
                    <a16:rowId xmlns:a16="http://schemas.microsoft.com/office/drawing/2014/main" val="2858756507"/>
                  </a:ext>
                </a:extLst>
              </a:tr>
              <a:tr h="536958">
                <a:tc>
                  <a:txBody>
                    <a:bodyPr/>
                    <a:lstStyle/>
                    <a:p>
                      <a:pPr algn="ctr" rtl="0" fontAlgn="ctr"/>
                      <a:r>
                        <a:rPr lang="en-GB" sz="2800" b="1" i="0" u="none" strike="noStrike" dirty="0">
                          <a:solidFill>
                            <a:srgbClr val="000000"/>
                          </a:solidFill>
                          <a:effectLst/>
                          <a:latin typeface="Calibri" panose="020F0502020204030204" pitchFamily="34" charset="0"/>
                        </a:rPr>
                        <a:t>3814</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CDE7"/>
                    </a:solidFill>
                  </a:tcPr>
                </a:tc>
                <a:tc>
                  <a:txBody>
                    <a:bodyPr/>
                    <a:lstStyle/>
                    <a:p>
                      <a:pPr algn="ctr" rtl="0" fontAlgn="ctr"/>
                      <a:r>
                        <a:rPr lang="en-GB" sz="2800" b="1" i="0" u="none" strike="noStrike" dirty="0">
                          <a:solidFill>
                            <a:srgbClr val="000000"/>
                          </a:solidFill>
                          <a:effectLst/>
                          <a:latin typeface="Calibri" panose="020F0502020204030204" pitchFamily="34" charset="0"/>
                        </a:rPr>
                        <a:t>714</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CDE7"/>
                    </a:solidFill>
                  </a:tcPr>
                </a:tc>
                <a:tc>
                  <a:txBody>
                    <a:bodyPr/>
                    <a:lstStyle/>
                    <a:p>
                      <a:pPr algn="ctr" rtl="0" fontAlgn="ctr"/>
                      <a:r>
                        <a:rPr lang="en-GB" sz="2800" b="1" i="0" u="none" strike="noStrike" dirty="0">
                          <a:solidFill>
                            <a:srgbClr val="000000"/>
                          </a:solidFill>
                          <a:effectLst/>
                          <a:latin typeface="Calibri" panose="020F0502020204030204" pitchFamily="34" charset="0"/>
                        </a:rPr>
                        <a:t>4528</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CDE7"/>
                    </a:solidFill>
                  </a:tcPr>
                </a:tc>
                <a:tc>
                  <a:txBody>
                    <a:bodyPr/>
                    <a:lstStyle/>
                    <a:p>
                      <a:pPr algn="ctr" rtl="0" fontAlgn="ctr"/>
                      <a:r>
                        <a:rPr lang="en-GB" sz="2800" b="1" i="0" u="none" strike="noStrike" dirty="0">
                          <a:solidFill>
                            <a:schemeClr val="tx1"/>
                          </a:solidFill>
                          <a:effectLst/>
                          <a:latin typeface="Calibri" panose="020F0502020204030204" pitchFamily="34" charset="0"/>
                        </a:rPr>
                        <a:t>375</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8CDE7"/>
                    </a:solidFill>
                  </a:tcPr>
                </a:tc>
                <a:extLst>
                  <a:ext uri="{0D108BD9-81ED-4DB2-BD59-A6C34878D82A}">
                    <a16:rowId xmlns:a16="http://schemas.microsoft.com/office/drawing/2014/main" val="3816058326"/>
                  </a:ext>
                </a:extLst>
              </a:tr>
              <a:tr h="641568">
                <a:tc gridSpan="4">
                  <a:txBody>
                    <a:bodyPr/>
                    <a:lstStyle/>
                    <a:p>
                      <a:pPr algn="ctr" rtl="0" fontAlgn="ctr"/>
                      <a:r>
                        <a:rPr lang="en-GB" sz="3600" b="1" i="0" u="none" strike="noStrike" dirty="0">
                          <a:solidFill>
                            <a:schemeClr val="tx1"/>
                          </a:solidFill>
                          <a:effectLst/>
                          <a:latin typeface="Calibri" panose="020F0502020204030204" pitchFamily="34" charset="0"/>
                        </a:rPr>
                        <a:t>Comparison to 2023/24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rtl="0" fontAlgn="ctr"/>
                      <a:endParaRPr lang="en-GB" sz="2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noFill/>
                  </a:tcPr>
                </a:tc>
                <a:tc hMerge="1">
                  <a:txBody>
                    <a:bodyPr/>
                    <a:lstStyle/>
                    <a:p>
                      <a:pPr algn="ctr" rtl="0" fontAlgn="ctr"/>
                      <a:endParaRPr lang="en-GB" sz="2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noFill/>
                  </a:tcPr>
                </a:tc>
                <a:tc hMerge="1">
                  <a:txBody>
                    <a:bodyPr/>
                    <a:lstStyle/>
                    <a:p>
                      <a:pPr algn="ctr" rtl="0" fontAlgn="ctr"/>
                      <a:endParaRPr lang="en-GB" sz="28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noFill/>
                  </a:tcPr>
                </a:tc>
                <a:extLst>
                  <a:ext uri="{0D108BD9-81ED-4DB2-BD59-A6C34878D82A}">
                    <a16:rowId xmlns:a16="http://schemas.microsoft.com/office/drawing/2014/main" val="619135273"/>
                  </a:ext>
                </a:extLst>
              </a:tr>
              <a:tr h="1385255">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GB" sz="3200" b="1" i="0" u="none" strike="noStrike" dirty="0">
                        <a:solidFill>
                          <a:srgbClr val="FF0000"/>
                        </a:solidFill>
                        <a:effectLst/>
                        <a:latin typeface="Calibri" panose="020F0502020204030204" pitchFamily="34" charset="0"/>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GB" sz="3200" b="1" i="0" u="none" strike="noStrike" dirty="0">
                          <a:solidFill>
                            <a:srgbClr val="FF0000"/>
                          </a:solidFill>
                          <a:effectLst/>
                          <a:latin typeface="Calibri" panose="020F0502020204030204" pitchFamily="34" charset="0"/>
                        </a:rPr>
                        <a:t>- 101 </a:t>
                      </a:r>
                      <a:r>
                        <a:rPr lang="en-GB" sz="3200" b="0" i="0" u="none" strike="noStrike" dirty="0">
                          <a:solidFill>
                            <a:srgbClr val="FF0000"/>
                          </a:solidFill>
                          <a:effectLst/>
                          <a:latin typeface="Calibri" panose="020F0502020204030204" pitchFamily="34" charset="0"/>
                        </a:rPr>
                        <a:t>(-2.6%)</a:t>
                      </a:r>
                    </a:p>
                    <a:p>
                      <a:pPr algn="ctr" rtl="0" fontAlgn="ctr"/>
                      <a:endParaRPr lang="en-GB" sz="32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9B57D3"/>
                      </a:solidFill>
                      <a:prstDash val="solid"/>
                      <a:round/>
                      <a:headEnd type="none" w="med" len="med"/>
                      <a:tailEnd type="none" w="med" len="med"/>
                    </a:lnB>
                    <a:noFill/>
                  </a:tcPr>
                </a:tc>
                <a:tc>
                  <a:txBody>
                    <a:bodyPr/>
                    <a:lstStyle/>
                    <a:p>
                      <a:pPr algn="ctr" rtl="0" fontAlgn="ctr"/>
                      <a:r>
                        <a:rPr lang="en-GB" sz="3200" b="1" i="0" u="none" strike="noStrike" dirty="0">
                          <a:solidFill>
                            <a:srgbClr val="FF0000"/>
                          </a:solidFill>
                          <a:effectLst/>
                          <a:latin typeface="Calibri" panose="020F0502020204030204" pitchFamily="34" charset="0"/>
                        </a:rPr>
                        <a:t>-57 </a:t>
                      </a:r>
                      <a:r>
                        <a:rPr lang="en-GB" sz="3200" b="0" i="0" u="none" strike="noStrike" dirty="0">
                          <a:solidFill>
                            <a:srgbClr val="FF0000"/>
                          </a:solidFill>
                          <a:effectLst/>
                          <a:latin typeface="Calibri" panose="020F0502020204030204" pitchFamily="34" charset="0"/>
                        </a:rPr>
                        <a:t>(-7.4%)</a:t>
                      </a:r>
                      <a:endParaRPr lang="en-GB" sz="3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9B57D3"/>
                      </a:solidFill>
                      <a:prstDash val="solid"/>
                      <a:round/>
                      <a:headEnd type="none" w="med" len="med"/>
                      <a:tailEnd type="none" w="med" len="med"/>
                    </a:lnB>
                    <a:noFill/>
                  </a:tcPr>
                </a:tc>
                <a:tc>
                  <a:txBody>
                    <a:bodyPr/>
                    <a:lstStyle/>
                    <a:p>
                      <a:pPr algn="ctr" rtl="0" fontAlgn="ctr"/>
                      <a:r>
                        <a:rPr lang="en-GB" sz="3200" b="1" i="0" u="none" strike="noStrike" dirty="0">
                          <a:solidFill>
                            <a:srgbClr val="FF0000"/>
                          </a:solidFill>
                          <a:effectLst/>
                          <a:latin typeface="Calibri" panose="020F0502020204030204" pitchFamily="34" charset="0"/>
                        </a:rPr>
                        <a:t>-158 </a:t>
                      </a:r>
                      <a:r>
                        <a:rPr lang="en-GB" sz="3200" b="0" i="0" u="none" strike="noStrike" dirty="0">
                          <a:solidFill>
                            <a:srgbClr val="FF0000"/>
                          </a:solidFill>
                          <a:effectLst/>
                          <a:latin typeface="Calibri" panose="020F0502020204030204" pitchFamily="34" charset="0"/>
                        </a:rPr>
                        <a:t>(-3.4%)</a:t>
                      </a:r>
                      <a:endParaRPr lang="en-GB" sz="32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9B57D3"/>
                      </a:solidFill>
                      <a:prstDash val="solid"/>
                      <a:round/>
                      <a:headEnd type="none" w="med" len="med"/>
                      <a:tailEnd type="none" w="med" len="med"/>
                    </a:lnB>
                    <a:noFill/>
                  </a:tcPr>
                </a:tc>
                <a:tc>
                  <a:txBody>
                    <a:bodyPr/>
                    <a:lstStyle/>
                    <a:p>
                      <a:pPr algn="ctr" rtl="0" fontAlgn="ctr"/>
                      <a:r>
                        <a:rPr lang="en-GB" sz="3200" b="1" i="0" u="none" strike="noStrike" dirty="0">
                          <a:solidFill>
                            <a:srgbClr val="FF0000"/>
                          </a:solidFill>
                          <a:effectLst/>
                          <a:latin typeface="Calibri" panose="020F0502020204030204" pitchFamily="34" charset="0"/>
                        </a:rPr>
                        <a:t>+47 </a:t>
                      </a:r>
                      <a:r>
                        <a:rPr lang="en-GB" sz="3200" b="0" i="0" u="none" strike="noStrike" dirty="0">
                          <a:solidFill>
                            <a:srgbClr val="FF0000"/>
                          </a:solidFill>
                          <a:effectLst/>
                          <a:latin typeface="Calibri" panose="020F0502020204030204" pitchFamily="34" charset="0"/>
                        </a:rPr>
                        <a:t>(+12.5%)</a:t>
                      </a:r>
                      <a:endParaRPr lang="en-GB" sz="3200" b="1" i="0" u="none" strike="noStrike" dirty="0">
                        <a:solidFill>
                          <a:schemeClr val="tx1"/>
                        </a:solidFill>
                        <a:effectLst/>
                        <a:latin typeface="Calibri" panose="020F0502020204030204" pitchFamily="34" charset="0"/>
                      </a:endParaRP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rgbClr val="9B57D3"/>
                      </a:solidFill>
                      <a:prstDash val="solid"/>
                      <a:round/>
                      <a:headEnd type="none" w="med" len="med"/>
                      <a:tailEnd type="none" w="med" len="med"/>
                    </a:lnB>
                    <a:noFill/>
                  </a:tcPr>
                </a:tc>
                <a:extLst>
                  <a:ext uri="{0D108BD9-81ED-4DB2-BD59-A6C34878D82A}">
                    <a16:rowId xmlns:a16="http://schemas.microsoft.com/office/drawing/2014/main" val="2729294128"/>
                  </a:ext>
                </a:extLst>
              </a:tr>
            </a:tbl>
          </a:graphicData>
        </a:graphic>
      </p:graphicFrame>
    </p:spTree>
    <p:extLst>
      <p:ext uri="{BB962C8B-B14F-4D97-AF65-F5344CB8AC3E}">
        <p14:creationId xmlns:p14="http://schemas.microsoft.com/office/powerpoint/2010/main" val="11469015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GB" sz="4000" b="1" dirty="0">
                <a:solidFill>
                  <a:srgbClr val="FFFFFF"/>
                </a:solidFill>
              </a:rPr>
              <a:t>Reception 2024/25 – allocation stats</a:t>
            </a:r>
            <a:endParaRPr lang="en-US" sz="4000" b="1" kern="1200" dirty="0">
              <a:solidFill>
                <a:srgbClr val="FFFFFF"/>
              </a:solidFill>
              <a:latin typeface="+mj-lt"/>
              <a:ea typeface="+mj-ea"/>
              <a:cs typeface="+mj-cs"/>
            </a:endParaRPr>
          </a:p>
        </p:txBody>
      </p:sp>
      <p:graphicFrame>
        <p:nvGraphicFramePr>
          <p:cNvPr id="10" name="Content Placeholder 9">
            <a:extLst>
              <a:ext uri="{FF2B5EF4-FFF2-40B4-BE49-F238E27FC236}">
                <a16:creationId xmlns:a16="http://schemas.microsoft.com/office/drawing/2014/main" id="{AEDD4FDE-3063-C100-4AB3-32C1B6910C9A}"/>
              </a:ext>
            </a:extLst>
          </p:cNvPr>
          <p:cNvGraphicFramePr>
            <a:graphicFrameLocks noGrp="1"/>
          </p:cNvGraphicFramePr>
          <p:nvPr>
            <p:ph idx="1"/>
          </p:nvPr>
        </p:nvGraphicFramePr>
        <p:xfrm>
          <a:off x="407367" y="1689638"/>
          <a:ext cx="11305258" cy="3147060"/>
        </p:xfrm>
        <a:graphic>
          <a:graphicData uri="http://schemas.openxmlformats.org/drawingml/2006/table">
            <a:tbl>
              <a:tblPr/>
              <a:tblGrid>
                <a:gridCol w="1772511">
                  <a:extLst>
                    <a:ext uri="{9D8B030D-6E8A-4147-A177-3AD203B41FA5}">
                      <a16:colId xmlns:a16="http://schemas.microsoft.com/office/drawing/2014/main" val="1935751271"/>
                    </a:ext>
                  </a:extLst>
                </a:gridCol>
                <a:gridCol w="2091139">
                  <a:extLst>
                    <a:ext uri="{9D8B030D-6E8A-4147-A177-3AD203B41FA5}">
                      <a16:colId xmlns:a16="http://schemas.microsoft.com/office/drawing/2014/main" val="693784570"/>
                    </a:ext>
                  </a:extLst>
                </a:gridCol>
                <a:gridCol w="2688610">
                  <a:extLst>
                    <a:ext uri="{9D8B030D-6E8A-4147-A177-3AD203B41FA5}">
                      <a16:colId xmlns:a16="http://schemas.microsoft.com/office/drawing/2014/main" val="2675455071"/>
                    </a:ext>
                  </a:extLst>
                </a:gridCol>
                <a:gridCol w="2240509">
                  <a:extLst>
                    <a:ext uri="{9D8B030D-6E8A-4147-A177-3AD203B41FA5}">
                      <a16:colId xmlns:a16="http://schemas.microsoft.com/office/drawing/2014/main" val="726479654"/>
                    </a:ext>
                  </a:extLst>
                </a:gridCol>
                <a:gridCol w="2512489">
                  <a:extLst>
                    <a:ext uri="{9D8B030D-6E8A-4147-A177-3AD203B41FA5}">
                      <a16:colId xmlns:a16="http://schemas.microsoft.com/office/drawing/2014/main" val="4004100158"/>
                    </a:ext>
                  </a:extLst>
                </a:gridCol>
              </a:tblGrid>
              <a:tr h="434074">
                <a:tc gridSpan="5">
                  <a:txBody>
                    <a:bodyPr/>
                    <a:lstStyle/>
                    <a:p>
                      <a:pPr algn="ctr" rtl="0" fontAlgn="ctr"/>
                      <a:r>
                        <a:rPr lang="en-GB" sz="3200" b="1" i="0" u="none" strike="noStrike" dirty="0">
                          <a:solidFill>
                            <a:srgbClr val="000000"/>
                          </a:solidFill>
                          <a:effectLst/>
                          <a:latin typeface="Calibri" panose="020F0502020204030204" pitchFamily="34" charset="0"/>
                        </a:rPr>
                        <a:t>Offers on 16 April 2024</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10146"/>
                  </a:ext>
                </a:extLst>
              </a:tr>
              <a:tr h="1498471">
                <a:tc rowSpan="2">
                  <a:txBody>
                    <a:bodyPr/>
                    <a:lstStyle/>
                    <a:p>
                      <a:pPr algn="ctr" rtl="0" fontAlgn="ctr"/>
                      <a:r>
                        <a:rPr lang="en-GB" sz="2800" b="0" i="0" u="none" strike="noStrike" dirty="0">
                          <a:solidFill>
                            <a:srgbClr val="000000"/>
                          </a:solidFill>
                          <a:effectLst/>
                          <a:latin typeface="Calibri" panose="020F0502020204030204" pitchFamily="34" charset="0"/>
                        </a:rPr>
                        <a:t>% 1st preference </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rowSpan="2">
                  <a:txBody>
                    <a:bodyPr/>
                    <a:lstStyle/>
                    <a:p>
                      <a:pPr algn="ctr" rtl="0" fontAlgn="ctr"/>
                      <a:r>
                        <a:rPr lang="en-GB" sz="2800" b="0" i="0" u="none" strike="noStrike" dirty="0">
                          <a:solidFill>
                            <a:srgbClr val="000000"/>
                          </a:solidFill>
                          <a:effectLst/>
                          <a:latin typeface="Calibri" panose="020F0502020204030204" pitchFamily="34" charset="0"/>
                        </a:rPr>
                        <a:t>% 1st to 3rd Preference</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a:txBody>
                    <a:bodyPr/>
                    <a:lstStyle/>
                    <a:p>
                      <a:pPr algn="ctr" rtl="0" fontAlgn="ctr"/>
                      <a:endParaRPr lang="en-GB" sz="2800" b="0" i="0" u="none" strike="noStrike" dirty="0">
                        <a:solidFill>
                          <a:srgbClr val="000000"/>
                        </a:solidFill>
                        <a:effectLst/>
                        <a:latin typeface="Calibri" panose="020F0502020204030204" pitchFamily="34" charset="0"/>
                      </a:endParaRPr>
                    </a:p>
                    <a:p>
                      <a:pPr algn="ctr" rtl="0" fontAlgn="ctr"/>
                      <a:r>
                        <a:rPr lang="en-GB" sz="2800" b="0" i="0" u="none" strike="noStrike" dirty="0">
                          <a:solidFill>
                            <a:srgbClr val="000000"/>
                          </a:solidFill>
                          <a:effectLst/>
                          <a:latin typeface="Calibri" panose="020F0502020204030204" pitchFamily="34" charset="0"/>
                        </a:rPr>
                        <a:t>% Alternative</a:t>
                      </a:r>
                    </a:p>
                    <a:p>
                      <a:pPr algn="ctr" rtl="0" fontAlgn="ctr"/>
                      <a:r>
                        <a:rPr lang="en-GB" sz="2800" b="0" i="0" u="none" strike="noStrike" dirty="0">
                          <a:solidFill>
                            <a:srgbClr val="000000"/>
                          </a:solidFill>
                          <a:effectLst/>
                          <a:latin typeface="Calibri" panose="020F0502020204030204" pitchFamily="34" charset="0"/>
                        </a:rPr>
                        <a:t>(non-preference)</a:t>
                      </a:r>
                    </a:p>
                    <a:p>
                      <a:pPr algn="ctr" rtl="0" fontAlgn="ctr"/>
                      <a:r>
                        <a:rPr lang="en-GB" sz="2800" b="0" i="0" u="none" strike="noStrike" dirty="0">
                          <a:solidFill>
                            <a:srgbClr val="000000"/>
                          </a:solidFill>
                          <a:effectLst/>
                          <a:latin typeface="Calibri" panose="020F0502020204030204" pitchFamily="34" charset="0"/>
                        </a:rPr>
                        <a:t>offers</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a:noFill/>
                    </a:lnB>
                  </a:tcPr>
                </a:tc>
                <a:tc rowSpan="2">
                  <a:txBody>
                    <a:bodyPr/>
                    <a:lstStyle/>
                    <a:p>
                      <a:pPr algn="ctr" rtl="0" fontAlgn="ctr"/>
                      <a:r>
                        <a:rPr lang="en-GB" sz="2800" b="0" i="0" u="none" strike="noStrike" dirty="0">
                          <a:solidFill>
                            <a:srgbClr val="000000"/>
                          </a:solidFill>
                          <a:effectLst/>
                          <a:latin typeface="Calibri" panose="020F0502020204030204" pitchFamily="34" charset="0"/>
                        </a:rPr>
                        <a:t>Barnet school offers to other LA pupils </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rowSpan="2">
                  <a:txBody>
                    <a:bodyPr/>
                    <a:lstStyle/>
                    <a:p>
                      <a:pPr algn="ctr" rtl="0" fontAlgn="ctr"/>
                      <a:r>
                        <a:rPr lang="en-GB" sz="2800" b="0" i="0" u="none" strike="noStrike" dirty="0">
                          <a:solidFill>
                            <a:srgbClr val="000000"/>
                          </a:solidFill>
                          <a:effectLst/>
                          <a:latin typeface="Calibri" panose="020F0502020204030204" pitchFamily="34" charset="0"/>
                        </a:rPr>
                        <a:t>Other LA school offers to Barnet pupils</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extLst>
                  <a:ext uri="{0D108BD9-81ED-4DB2-BD59-A6C34878D82A}">
                    <a16:rowId xmlns:a16="http://schemas.microsoft.com/office/drawing/2014/main" val="2321762587"/>
                  </a:ext>
                </a:extLst>
              </a:tr>
              <a:tr h="380854">
                <a:tc vMerge="1">
                  <a:txBody>
                    <a:bodyPr/>
                    <a:lstStyle/>
                    <a:p>
                      <a:endParaRPr lang="en-GB"/>
                    </a:p>
                  </a:txBody>
                  <a:tcPr/>
                </a:tc>
                <a:tc vMerge="1">
                  <a:txBody>
                    <a:bodyPr/>
                    <a:lstStyle/>
                    <a:p>
                      <a:endParaRPr lang="en-GB"/>
                    </a:p>
                  </a:txBody>
                  <a:tcPr/>
                </a:tc>
                <a:tc>
                  <a:txBody>
                    <a:bodyPr/>
                    <a:lstStyle/>
                    <a:p>
                      <a:pPr algn="ctr" rtl="0" fontAlgn="ctr"/>
                      <a:endParaRPr lang="en-GB"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a:noFill/>
                    </a:lnT>
                    <a:lnB w="19050" cap="flat" cmpd="sng" algn="ctr">
                      <a:solidFill>
                        <a:srgbClr val="9B57D3"/>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97194376"/>
                  </a:ext>
                </a:extLst>
              </a:tr>
              <a:tr h="434074">
                <a:tc>
                  <a:txBody>
                    <a:bodyPr/>
                    <a:lstStyle/>
                    <a:p>
                      <a:pPr algn="ctr" rtl="0" fontAlgn="ctr"/>
                      <a:r>
                        <a:rPr lang="en-GB" sz="3200" b="1" i="0" u="none" strike="noStrike" dirty="0">
                          <a:solidFill>
                            <a:srgbClr val="000000"/>
                          </a:solidFill>
                          <a:effectLst/>
                          <a:latin typeface="Calibri" panose="020F0502020204030204" pitchFamily="34" charset="0"/>
                        </a:rPr>
                        <a:t>86.21%</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rtl="0" fontAlgn="ctr"/>
                      <a:r>
                        <a:rPr lang="en-GB" sz="3200" b="1" i="0" u="none" strike="noStrike" dirty="0">
                          <a:solidFill>
                            <a:srgbClr val="000000"/>
                          </a:solidFill>
                          <a:effectLst/>
                          <a:latin typeface="Calibri" panose="020F0502020204030204" pitchFamily="34" charset="0"/>
                        </a:rPr>
                        <a:t>96.39%</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rtl="0" fontAlgn="ctr"/>
                      <a:r>
                        <a:rPr lang="en-GB" sz="3200" b="1" i="0" u="none" strike="noStrike" dirty="0">
                          <a:solidFill>
                            <a:srgbClr val="000000"/>
                          </a:solidFill>
                          <a:effectLst/>
                          <a:latin typeface="Calibri" panose="020F0502020204030204" pitchFamily="34" charset="0"/>
                        </a:rPr>
                        <a:t>2.15%</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rtl="0" fontAlgn="ctr"/>
                      <a:r>
                        <a:rPr lang="en-GB" sz="3200" b="1" i="0" u="none" strike="noStrike" dirty="0">
                          <a:solidFill>
                            <a:srgbClr val="000000"/>
                          </a:solidFill>
                          <a:effectLst/>
                          <a:latin typeface="Calibri" panose="020F0502020204030204" pitchFamily="34" charset="0"/>
                        </a:rPr>
                        <a:t>281</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rtl="0" fontAlgn="ctr"/>
                      <a:r>
                        <a:rPr lang="en-GB" sz="3200" b="1" i="0" u="none" strike="noStrike" dirty="0">
                          <a:solidFill>
                            <a:srgbClr val="000000"/>
                          </a:solidFill>
                          <a:effectLst/>
                          <a:latin typeface="Calibri" panose="020F0502020204030204" pitchFamily="34" charset="0"/>
                        </a:rPr>
                        <a:t>374</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extLst>
                  <a:ext uri="{0D108BD9-81ED-4DB2-BD59-A6C34878D82A}">
                    <a16:rowId xmlns:a16="http://schemas.microsoft.com/office/drawing/2014/main" val="2364693152"/>
                  </a:ext>
                </a:extLst>
              </a:tr>
            </a:tbl>
          </a:graphicData>
        </a:graphic>
      </p:graphicFrame>
      <p:graphicFrame>
        <p:nvGraphicFramePr>
          <p:cNvPr id="7" name="Table 6">
            <a:extLst>
              <a:ext uri="{FF2B5EF4-FFF2-40B4-BE49-F238E27FC236}">
                <a16:creationId xmlns:a16="http://schemas.microsoft.com/office/drawing/2014/main" id="{0062691F-0A1A-854F-4034-A8737DA0C7FD}"/>
              </a:ext>
            </a:extLst>
          </p:cNvPr>
          <p:cNvGraphicFramePr>
            <a:graphicFrameLocks noGrp="1"/>
          </p:cNvGraphicFramePr>
          <p:nvPr/>
        </p:nvGraphicFramePr>
        <p:xfrm>
          <a:off x="407366" y="4949890"/>
          <a:ext cx="11305255" cy="1359430"/>
        </p:xfrm>
        <a:graphic>
          <a:graphicData uri="http://schemas.openxmlformats.org/drawingml/2006/table">
            <a:tbl>
              <a:tblPr firstRow="1" bandRow="1">
                <a:tableStyleId>{5C22544A-7EE6-4342-B048-85BDC9FD1C3A}</a:tableStyleId>
              </a:tblPr>
              <a:tblGrid>
                <a:gridCol w="2261051">
                  <a:extLst>
                    <a:ext uri="{9D8B030D-6E8A-4147-A177-3AD203B41FA5}">
                      <a16:colId xmlns:a16="http://schemas.microsoft.com/office/drawing/2014/main" val="3651498371"/>
                    </a:ext>
                  </a:extLst>
                </a:gridCol>
                <a:gridCol w="2261051">
                  <a:extLst>
                    <a:ext uri="{9D8B030D-6E8A-4147-A177-3AD203B41FA5}">
                      <a16:colId xmlns:a16="http://schemas.microsoft.com/office/drawing/2014/main" val="1799356988"/>
                    </a:ext>
                  </a:extLst>
                </a:gridCol>
                <a:gridCol w="2261051">
                  <a:extLst>
                    <a:ext uri="{9D8B030D-6E8A-4147-A177-3AD203B41FA5}">
                      <a16:colId xmlns:a16="http://schemas.microsoft.com/office/drawing/2014/main" val="4289709946"/>
                    </a:ext>
                  </a:extLst>
                </a:gridCol>
                <a:gridCol w="2261051">
                  <a:extLst>
                    <a:ext uri="{9D8B030D-6E8A-4147-A177-3AD203B41FA5}">
                      <a16:colId xmlns:a16="http://schemas.microsoft.com/office/drawing/2014/main" val="803509697"/>
                    </a:ext>
                  </a:extLst>
                </a:gridCol>
                <a:gridCol w="2261051">
                  <a:extLst>
                    <a:ext uri="{9D8B030D-6E8A-4147-A177-3AD203B41FA5}">
                      <a16:colId xmlns:a16="http://schemas.microsoft.com/office/drawing/2014/main" val="3210754700"/>
                    </a:ext>
                  </a:extLst>
                </a:gridCol>
              </a:tblGrid>
              <a:tr h="67971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i="0" u="none" strike="noStrike" dirty="0">
                          <a:solidFill>
                            <a:schemeClr val="tx1"/>
                          </a:solidFill>
                          <a:effectLst/>
                          <a:latin typeface="Calibri" panose="020F0502020204030204" pitchFamily="34" charset="0"/>
                        </a:rPr>
                        <a:t>Comparison to 2023/24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159827795"/>
                  </a:ext>
                </a:extLst>
              </a:tr>
              <a:tr h="679715">
                <a:tc>
                  <a:txBody>
                    <a:bodyPr/>
                    <a:lstStyle/>
                    <a:p>
                      <a:pPr marL="0" algn="ctr" defTabSz="914400" rtl="0" eaLnBrk="1" fontAlgn="ctr" latinLnBrk="0" hangingPunct="1"/>
                      <a:r>
                        <a:rPr lang="en-GB" sz="3200" b="1" i="0" u="none" strike="noStrike" kern="1200" dirty="0">
                          <a:solidFill>
                            <a:srgbClr val="FF0000"/>
                          </a:solidFill>
                          <a:effectLst/>
                          <a:latin typeface="Calibri" panose="020F0502020204030204" pitchFamily="34" charset="0"/>
                          <a:ea typeface="+mn-ea"/>
                          <a:cs typeface="+mn-cs"/>
                        </a:rPr>
                        <a:t>+0.77%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3200" b="1" i="0" u="none" strike="noStrike" kern="1200" dirty="0">
                          <a:solidFill>
                            <a:srgbClr val="FF0000"/>
                          </a:solidFill>
                          <a:effectLst/>
                          <a:latin typeface="Calibri" panose="020F0502020204030204" pitchFamily="34" charset="0"/>
                          <a:ea typeface="+mn-ea"/>
                          <a:cs typeface="+mn-cs"/>
                        </a:rPr>
                        <a:t>0.35%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3200" b="1" i="0" u="none" strike="noStrike" kern="1200" dirty="0">
                          <a:solidFill>
                            <a:srgbClr val="FF0000"/>
                          </a:solidFill>
                          <a:effectLst/>
                          <a:latin typeface="Calibri" panose="020F0502020204030204" pitchFamily="34" charset="0"/>
                          <a:ea typeface="+mn-ea"/>
                          <a:cs typeface="+mn-cs"/>
                        </a:rPr>
                        <a:t>-0.61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3200" b="1" i="0" u="none" strike="noStrike" kern="1200" dirty="0">
                          <a:solidFill>
                            <a:srgbClr val="FF0000"/>
                          </a:solidFill>
                          <a:effectLst/>
                          <a:latin typeface="Calibri" panose="020F0502020204030204" pitchFamily="34" charset="0"/>
                          <a:ea typeface="+mn-ea"/>
                          <a:cs typeface="+mn-cs"/>
                        </a:rPr>
                        <a:t>+19</a:t>
                      </a:r>
                      <a:endParaRPr lang="en-GB" sz="3200" b="0" i="0" u="none" strike="noStrike" kern="1200" dirty="0">
                        <a:solidFill>
                          <a:srgbClr val="FF0000"/>
                        </a:solidFill>
                        <a:effectLst/>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3200" b="1" i="0" u="none" strike="noStrike" kern="1200" dirty="0">
                          <a:solidFill>
                            <a:srgbClr val="FF0000"/>
                          </a:solidFill>
                          <a:effectLst/>
                          <a:latin typeface="Calibri" panose="020F0502020204030204" pitchFamily="34" charset="0"/>
                          <a:ea typeface="+mn-ea"/>
                          <a:cs typeface="+mn-cs"/>
                        </a:rPr>
                        <a:t>+52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684913"/>
                  </a:ext>
                </a:extLst>
              </a:tr>
            </a:tbl>
          </a:graphicData>
        </a:graphic>
      </p:graphicFrame>
    </p:spTree>
    <p:extLst>
      <p:ext uri="{BB962C8B-B14F-4D97-AF65-F5344CB8AC3E}">
        <p14:creationId xmlns:p14="http://schemas.microsoft.com/office/powerpoint/2010/main" val="570450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fontScale="90000"/>
          </a:bodyPr>
          <a:lstStyle/>
          <a:p>
            <a:r>
              <a:rPr lang="en-GB" sz="4000" b="1" dirty="0">
                <a:solidFill>
                  <a:srgbClr val="FFFFFF"/>
                </a:solidFill>
              </a:rPr>
              <a:t>Primary National Offer Day Stats – yearly comparison</a:t>
            </a:r>
            <a:endParaRPr lang="en-US" sz="4000" b="1" kern="1200" dirty="0">
              <a:solidFill>
                <a:srgbClr val="FFFFFF"/>
              </a:solidFill>
              <a:latin typeface="+mj-lt"/>
              <a:ea typeface="+mj-ea"/>
              <a:cs typeface="+mj-cs"/>
            </a:endParaRPr>
          </a:p>
        </p:txBody>
      </p:sp>
      <p:graphicFrame>
        <p:nvGraphicFramePr>
          <p:cNvPr id="5" name="Content Placeholder 4">
            <a:extLst>
              <a:ext uri="{FF2B5EF4-FFF2-40B4-BE49-F238E27FC236}">
                <a16:creationId xmlns:a16="http://schemas.microsoft.com/office/drawing/2014/main" id="{529B20BB-E0F4-55D0-1B94-F0635720FE0E}"/>
              </a:ext>
            </a:extLst>
          </p:cNvPr>
          <p:cNvGraphicFramePr>
            <a:graphicFrameLocks noGrp="1"/>
          </p:cNvGraphicFramePr>
          <p:nvPr>
            <p:ph idx="1"/>
          </p:nvPr>
        </p:nvGraphicFramePr>
        <p:xfrm>
          <a:off x="563688" y="1772816"/>
          <a:ext cx="11292951" cy="4742626"/>
        </p:xfrm>
        <a:graphic>
          <a:graphicData uri="http://schemas.openxmlformats.org/drawingml/2006/table">
            <a:tbl>
              <a:tblPr firstRow="1" bandRow="1">
                <a:tableStyleId>{B301B821-A1FF-4177-AEE7-76D212191A09}</a:tableStyleId>
              </a:tblPr>
              <a:tblGrid>
                <a:gridCol w="930306">
                  <a:extLst>
                    <a:ext uri="{9D8B030D-6E8A-4147-A177-3AD203B41FA5}">
                      <a16:colId xmlns:a16="http://schemas.microsoft.com/office/drawing/2014/main" val="3309224855"/>
                    </a:ext>
                  </a:extLst>
                </a:gridCol>
                <a:gridCol w="1335449">
                  <a:extLst>
                    <a:ext uri="{9D8B030D-6E8A-4147-A177-3AD203B41FA5}">
                      <a16:colId xmlns:a16="http://schemas.microsoft.com/office/drawing/2014/main" val="1967025081"/>
                    </a:ext>
                  </a:extLst>
                </a:gridCol>
                <a:gridCol w="1469879">
                  <a:extLst>
                    <a:ext uri="{9D8B030D-6E8A-4147-A177-3AD203B41FA5}">
                      <a16:colId xmlns:a16="http://schemas.microsoft.com/office/drawing/2014/main" val="472025261"/>
                    </a:ext>
                  </a:extLst>
                </a:gridCol>
                <a:gridCol w="1335853">
                  <a:extLst>
                    <a:ext uri="{9D8B030D-6E8A-4147-A177-3AD203B41FA5}">
                      <a16:colId xmlns:a16="http://schemas.microsoft.com/office/drawing/2014/main" val="2613451802"/>
                    </a:ext>
                  </a:extLst>
                </a:gridCol>
                <a:gridCol w="1424190">
                  <a:extLst>
                    <a:ext uri="{9D8B030D-6E8A-4147-A177-3AD203B41FA5}">
                      <a16:colId xmlns:a16="http://schemas.microsoft.com/office/drawing/2014/main" val="3290288435"/>
                    </a:ext>
                  </a:extLst>
                </a:gridCol>
                <a:gridCol w="1424190">
                  <a:extLst>
                    <a:ext uri="{9D8B030D-6E8A-4147-A177-3AD203B41FA5}">
                      <a16:colId xmlns:a16="http://schemas.microsoft.com/office/drawing/2014/main" val="786911968"/>
                    </a:ext>
                  </a:extLst>
                </a:gridCol>
                <a:gridCol w="1424190">
                  <a:extLst>
                    <a:ext uri="{9D8B030D-6E8A-4147-A177-3AD203B41FA5}">
                      <a16:colId xmlns:a16="http://schemas.microsoft.com/office/drawing/2014/main" val="3945960670"/>
                    </a:ext>
                  </a:extLst>
                </a:gridCol>
                <a:gridCol w="1045418">
                  <a:extLst>
                    <a:ext uri="{9D8B030D-6E8A-4147-A177-3AD203B41FA5}">
                      <a16:colId xmlns:a16="http://schemas.microsoft.com/office/drawing/2014/main" val="608487382"/>
                    </a:ext>
                  </a:extLst>
                </a:gridCol>
                <a:gridCol w="903476">
                  <a:extLst>
                    <a:ext uri="{9D8B030D-6E8A-4147-A177-3AD203B41FA5}">
                      <a16:colId xmlns:a16="http://schemas.microsoft.com/office/drawing/2014/main" val="1106689706"/>
                    </a:ext>
                  </a:extLst>
                </a:gridCol>
              </a:tblGrid>
              <a:tr h="1610460">
                <a:tc>
                  <a:txBody>
                    <a:bodyPr/>
                    <a:lstStyle/>
                    <a:p>
                      <a:pPr algn="ctr" fontAlgn="ctr"/>
                      <a:r>
                        <a:rPr lang="en-GB" sz="2000" b="1" u="none" strike="noStrike" dirty="0">
                          <a:solidFill>
                            <a:schemeClr val="bg1"/>
                          </a:solidFill>
                          <a:effectLst/>
                        </a:rPr>
                        <a:t>Year</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On-time applications (Barnet residents)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On-time applications (other LA residents)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Total applications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Late applications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 1st preference offers </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 1st to 3rd Preference Offers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Barnet offers to other LA pupils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Other LA offers to Barnet pupils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264688"/>
                  </a:ext>
                </a:extLst>
              </a:tr>
              <a:tr h="467926">
                <a:tc>
                  <a:txBody>
                    <a:bodyPr/>
                    <a:lstStyle/>
                    <a:p>
                      <a:pPr marL="0" algn="ctr" defTabSz="914400" rtl="0" eaLnBrk="1" fontAlgn="ctr" latinLnBrk="0" hangingPunct="1"/>
                      <a:r>
                        <a:rPr lang="en-GB" sz="2400" b="1" u="none" strike="noStrike" kern="1200" dirty="0">
                          <a:solidFill>
                            <a:schemeClr val="lt1"/>
                          </a:solidFill>
                          <a:effectLst/>
                          <a:latin typeface="+mn-lt"/>
                          <a:ea typeface="+mn-ea"/>
                          <a:cs typeface="+mn-cs"/>
                        </a:rPr>
                        <a:t>2024</a:t>
                      </a: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0" algn="ctr" defTabSz="914400" rtl="0" eaLnBrk="1" fontAlgn="ctr" latinLnBrk="0" hangingPunct="1"/>
                      <a:r>
                        <a:rPr lang="en-GB" sz="2400" b="1" u="none" strike="noStrike" kern="1200" dirty="0">
                          <a:solidFill>
                            <a:schemeClr val="tx1"/>
                          </a:solidFill>
                          <a:effectLst/>
                          <a:latin typeface="+mn-lt"/>
                          <a:ea typeface="+mn-ea"/>
                          <a:cs typeface="+mn-cs"/>
                        </a:rPr>
                        <a:t>3814</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2400" b="1" u="none" strike="noStrike" kern="1200" dirty="0">
                          <a:solidFill>
                            <a:schemeClr val="tx1"/>
                          </a:solidFill>
                          <a:effectLst/>
                          <a:latin typeface="+mn-lt"/>
                          <a:ea typeface="+mn-ea"/>
                          <a:cs typeface="+mn-cs"/>
                        </a:rPr>
                        <a:t>714</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2400" b="1" u="none" strike="noStrike" kern="1200" dirty="0">
                          <a:solidFill>
                            <a:schemeClr val="tx1"/>
                          </a:solidFill>
                          <a:effectLst/>
                          <a:latin typeface="+mn-lt"/>
                          <a:ea typeface="+mn-ea"/>
                          <a:cs typeface="+mn-cs"/>
                        </a:rPr>
                        <a:t>4528</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2400" b="1" u="none" strike="noStrike" kern="1200" dirty="0">
                          <a:solidFill>
                            <a:schemeClr val="tx1"/>
                          </a:solidFill>
                          <a:effectLst/>
                          <a:latin typeface="+mn-lt"/>
                          <a:ea typeface="+mn-ea"/>
                          <a:cs typeface="+mn-cs"/>
                        </a:rPr>
                        <a:t>375</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2400" b="1" u="none" strike="noStrike" kern="1200" dirty="0">
                          <a:solidFill>
                            <a:schemeClr val="tx1"/>
                          </a:solidFill>
                          <a:effectLst/>
                          <a:latin typeface="+mn-lt"/>
                          <a:ea typeface="+mn-ea"/>
                          <a:cs typeface="+mn-cs"/>
                        </a:rPr>
                        <a:t>86.21</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2400" b="1" u="none" strike="noStrike" kern="1200" dirty="0">
                          <a:solidFill>
                            <a:schemeClr val="tx1"/>
                          </a:solidFill>
                          <a:effectLst/>
                          <a:latin typeface="+mn-lt"/>
                          <a:ea typeface="+mn-ea"/>
                          <a:cs typeface="+mn-cs"/>
                        </a:rPr>
                        <a:t>96.39</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2400" b="1" u="none" strike="noStrike" kern="1200" dirty="0">
                          <a:solidFill>
                            <a:schemeClr val="tx1"/>
                          </a:solidFill>
                          <a:effectLst/>
                          <a:latin typeface="+mn-lt"/>
                          <a:ea typeface="+mn-ea"/>
                          <a:cs typeface="+mn-cs"/>
                        </a:rPr>
                        <a:t>281</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2400" b="1" u="none" strike="noStrike" kern="1200" dirty="0">
                          <a:solidFill>
                            <a:schemeClr val="tx1"/>
                          </a:solidFill>
                          <a:effectLst/>
                          <a:latin typeface="+mn-lt"/>
                          <a:ea typeface="+mn-ea"/>
                          <a:cs typeface="+mn-cs"/>
                        </a:rPr>
                        <a:t>374</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691027"/>
                  </a:ext>
                </a:extLst>
              </a:tr>
              <a:tr h="487674">
                <a:tc>
                  <a:txBody>
                    <a:bodyPr/>
                    <a:lstStyle/>
                    <a:p>
                      <a:pPr marL="0" algn="ctr" defTabSz="914400" rtl="0" eaLnBrk="1" fontAlgn="ctr" latinLnBrk="0" hangingPunct="1"/>
                      <a:r>
                        <a:rPr lang="en-GB" sz="2400" b="1" u="none" strike="noStrike" kern="1200" dirty="0">
                          <a:solidFill>
                            <a:schemeClr val="lt1"/>
                          </a:solidFill>
                          <a:effectLst/>
                        </a:rPr>
                        <a:t>2023</a:t>
                      </a:r>
                      <a:endParaRPr lang="en-GB" sz="2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GB" sz="2400" b="0" i="0" u="none" strike="noStrike" dirty="0">
                          <a:solidFill>
                            <a:schemeClr val="tx1"/>
                          </a:solidFill>
                          <a:effectLst/>
                          <a:latin typeface="+mn-lt"/>
                        </a:rPr>
                        <a:t>3915</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i="0" u="none" strike="noStrike" dirty="0">
                          <a:solidFill>
                            <a:schemeClr val="tx1"/>
                          </a:solidFill>
                          <a:effectLst/>
                          <a:latin typeface="+mn-lt"/>
                        </a:rPr>
                        <a:t>771</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u="none" strike="noStrike" dirty="0">
                          <a:solidFill>
                            <a:schemeClr val="tx1"/>
                          </a:solidFill>
                          <a:effectLst/>
                          <a:latin typeface="+mn-lt"/>
                        </a:rPr>
                        <a:t>4686</a:t>
                      </a:r>
                      <a:endParaRPr lang="en-GB" sz="2400" b="0" i="0" u="none" strike="noStrike" dirty="0">
                        <a:solidFill>
                          <a:schemeClr val="tx1"/>
                        </a:solidFill>
                        <a:effectLst/>
                        <a:latin typeface="+mn-lt"/>
                      </a:endParaRP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i="0" u="none" strike="noStrike" dirty="0">
                          <a:solidFill>
                            <a:schemeClr val="tx1"/>
                          </a:solidFill>
                          <a:effectLst/>
                          <a:latin typeface="+mn-lt"/>
                        </a:rPr>
                        <a:t>328</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u="none" strike="noStrike" dirty="0">
                          <a:solidFill>
                            <a:schemeClr val="tx1"/>
                          </a:solidFill>
                          <a:effectLst/>
                          <a:latin typeface="+mn-lt"/>
                        </a:rPr>
                        <a:t>85.44</a:t>
                      </a:r>
                      <a:endParaRPr lang="en-GB" sz="2400" b="0" i="0" u="none" strike="noStrike" dirty="0">
                        <a:solidFill>
                          <a:schemeClr val="tx1"/>
                        </a:solidFill>
                        <a:effectLst/>
                        <a:latin typeface="+mn-lt"/>
                      </a:endParaRP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u="none" strike="noStrike" dirty="0">
                          <a:solidFill>
                            <a:schemeClr val="tx1"/>
                          </a:solidFill>
                          <a:effectLst/>
                          <a:latin typeface="+mn-lt"/>
                        </a:rPr>
                        <a:t>96.07</a:t>
                      </a:r>
                      <a:endParaRPr lang="en-GB" sz="2400" b="0" i="0" u="none" strike="noStrike" dirty="0">
                        <a:solidFill>
                          <a:schemeClr val="tx1"/>
                        </a:solidFill>
                        <a:effectLst/>
                        <a:latin typeface="+mn-lt"/>
                      </a:endParaRP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u="none" strike="noStrike" dirty="0">
                          <a:solidFill>
                            <a:schemeClr val="tx1"/>
                          </a:solidFill>
                          <a:effectLst/>
                          <a:latin typeface="+mn-lt"/>
                        </a:rPr>
                        <a:t>262</a:t>
                      </a:r>
                      <a:endParaRPr lang="en-GB" sz="2400" b="0" i="0" u="none" strike="noStrike" dirty="0">
                        <a:solidFill>
                          <a:schemeClr val="tx1"/>
                        </a:solidFill>
                        <a:effectLst/>
                        <a:latin typeface="+mn-lt"/>
                      </a:endParaRP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u="none" strike="noStrike" dirty="0">
                          <a:solidFill>
                            <a:schemeClr val="tx1"/>
                          </a:solidFill>
                          <a:effectLst/>
                          <a:latin typeface="+mn-lt"/>
                        </a:rPr>
                        <a:t>322</a:t>
                      </a:r>
                      <a:endParaRPr lang="en-GB" sz="2400" b="0" i="0" u="none" strike="noStrike" dirty="0">
                        <a:solidFill>
                          <a:schemeClr val="tx1"/>
                        </a:solidFill>
                        <a:effectLst/>
                        <a:latin typeface="+mn-lt"/>
                      </a:endParaRP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2686489249"/>
                  </a:ext>
                </a:extLst>
              </a:tr>
              <a:tr h="487674">
                <a:tc>
                  <a:txBody>
                    <a:bodyPr/>
                    <a:lstStyle/>
                    <a:p>
                      <a:pPr marL="0" algn="ctr" defTabSz="914400" rtl="0" eaLnBrk="1" fontAlgn="ctr" latinLnBrk="0" hangingPunct="1"/>
                      <a:r>
                        <a:rPr lang="en-GB" sz="2400" b="1" u="none" strike="noStrike" kern="1200" dirty="0">
                          <a:solidFill>
                            <a:schemeClr val="lt1"/>
                          </a:solidFill>
                          <a:effectLst/>
                        </a:rPr>
                        <a:t>2022</a:t>
                      </a:r>
                      <a:endParaRPr lang="en-GB" sz="2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n-GB" sz="2400" b="0" u="none" strike="noStrike" dirty="0">
                          <a:effectLst/>
                        </a:rPr>
                        <a:t>4052</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b="0" u="none" strike="noStrike" dirty="0">
                          <a:effectLst/>
                        </a:rPr>
                        <a:t>757</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b="0" u="none" strike="noStrike" dirty="0">
                          <a:effectLst/>
                        </a:rPr>
                        <a:t>4809</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b="0" u="none" strike="noStrike" dirty="0">
                          <a:effectLst/>
                        </a:rPr>
                        <a:t>335</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b="0" u="none" strike="noStrike" dirty="0">
                          <a:effectLst/>
                        </a:rPr>
                        <a:t>83.88</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b="0" u="none" strike="noStrike" dirty="0">
                          <a:effectLst/>
                        </a:rPr>
                        <a:t>95.36</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b="0" u="none" strike="noStrike" dirty="0">
                          <a:effectLst/>
                        </a:rPr>
                        <a:t>269</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b="0" u="none" strike="noStrike" dirty="0">
                          <a:effectLst/>
                        </a:rPr>
                        <a:t>408</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897899388"/>
                  </a:ext>
                </a:extLst>
              </a:tr>
              <a:tr h="487674">
                <a:tc>
                  <a:txBody>
                    <a:bodyPr/>
                    <a:lstStyle/>
                    <a:p>
                      <a:pPr marL="0" algn="ctr" defTabSz="914400" rtl="0" eaLnBrk="1" fontAlgn="ctr" latinLnBrk="0" hangingPunct="1"/>
                      <a:r>
                        <a:rPr lang="en-GB" sz="2400" b="1" u="none" strike="noStrike" kern="1200" dirty="0">
                          <a:solidFill>
                            <a:schemeClr val="lt1"/>
                          </a:solidFill>
                          <a:effectLst/>
                        </a:rPr>
                        <a:t>2021</a:t>
                      </a:r>
                      <a:endParaRPr lang="en-GB" sz="2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n-GB" sz="2400" u="none" strike="noStrike" dirty="0">
                          <a:effectLst/>
                        </a:rPr>
                        <a:t>4044</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785</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4829</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382</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82.96</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93.45</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275</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348</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342923173"/>
                  </a:ext>
                </a:extLst>
              </a:tr>
              <a:tr h="487674">
                <a:tc>
                  <a:txBody>
                    <a:bodyPr/>
                    <a:lstStyle/>
                    <a:p>
                      <a:pPr marL="0" algn="ctr" defTabSz="914400" rtl="0" eaLnBrk="1" fontAlgn="ctr" latinLnBrk="0" hangingPunct="1"/>
                      <a:r>
                        <a:rPr lang="en-GB" sz="2400" b="1" u="none" strike="noStrike" kern="1200" dirty="0">
                          <a:solidFill>
                            <a:schemeClr val="lt1"/>
                          </a:solidFill>
                          <a:effectLst/>
                        </a:rPr>
                        <a:t>2020</a:t>
                      </a:r>
                      <a:endParaRPr lang="en-GB" sz="2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n-GB" sz="2400" u="none" strike="noStrike" dirty="0">
                          <a:effectLst/>
                        </a:rPr>
                        <a:t>4281</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u="none" strike="noStrike" dirty="0">
                          <a:effectLst/>
                        </a:rPr>
                        <a:t>779</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u="none" strike="noStrike" dirty="0">
                          <a:effectLst/>
                        </a:rPr>
                        <a:t>5060</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u="none" strike="noStrike" dirty="0">
                          <a:effectLst/>
                        </a:rPr>
                        <a:t>301</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u="none" strike="noStrike" dirty="0">
                          <a:effectLst/>
                        </a:rPr>
                        <a:t>83.6</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u="none" strike="noStrike" dirty="0">
                          <a:effectLst/>
                        </a:rPr>
                        <a:t>94.16</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u="none" strike="noStrike" dirty="0">
                          <a:effectLst/>
                        </a:rPr>
                        <a:t>281</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ctr" fontAlgn="b"/>
                      <a:r>
                        <a:rPr lang="en-GB" sz="2400" u="none" strike="noStrike" dirty="0">
                          <a:effectLst/>
                        </a:rPr>
                        <a:t>374</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2682406099"/>
                  </a:ext>
                </a:extLst>
              </a:tr>
              <a:tr h="487674">
                <a:tc>
                  <a:txBody>
                    <a:bodyPr/>
                    <a:lstStyle/>
                    <a:p>
                      <a:pPr marL="0" algn="ctr" defTabSz="914400" rtl="0" eaLnBrk="1" fontAlgn="ctr" latinLnBrk="0" hangingPunct="1"/>
                      <a:r>
                        <a:rPr lang="en-GB" sz="2400" b="1" u="none" strike="noStrike" kern="1200" dirty="0">
                          <a:solidFill>
                            <a:schemeClr val="lt1"/>
                          </a:solidFill>
                          <a:effectLst/>
                        </a:rPr>
                        <a:t>2019</a:t>
                      </a:r>
                      <a:endParaRPr lang="en-GB" sz="2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b"/>
                      <a:r>
                        <a:rPr lang="en-GB" sz="2400" u="none" strike="noStrike" dirty="0">
                          <a:effectLst/>
                        </a:rPr>
                        <a:t>4172</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737</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4909</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328</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85.23</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95.63</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256</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b"/>
                      <a:r>
                        <a:rPr lang="en-GB" sz="2400" u="none" strike="noStrike" dirty="0">
                          <a:effectLst/>
                        </a:rPr>
                        <a:t>358</a:t>
                      </a:r>
                      <a:endParaRPr lang="en-GB" sz="2400" b="0" i="0" u="none" strike="noStrike" dirty="0">
                        <a:solidFill>
                          <a:srgbClr val="000000"/>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537507427"/>
                  </a:ext>
                </a:extLst>
              </a:tr>
            </a:tbl>
          </a:graphicData>
        </a:graphic>
      </p:graphicFrame>
    </p:spTree>
    <p:extLst>
      <p:ext uri="{BB962C8B-B14F-4D97-AF65-F5344CB8AC3E}">
        <p14:creationId xmlns:p14="http://schemas.microsoft.com/office/powerpoint/2010/main" val="147316141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GB" sz="4000" b="1" dirty="0">
                <a:solidFill>
                  <a:srgbClr val="FFFFFF"/>
                </a:solidFill>
              </a:rPr>
              <a:t>Reception applications – yearly comparison</a:t>
            </a:r>
            <a:endParaRPr lang="en-US" sz="4000" b="1" kern="1200" dirty="0">
              <a:solidFill>
                <a:srgbClr val="FFFFFF"/>
              </a:solidFill>
              <a:latin typeface="+mj-lt"/>
              <a:ea typeface="+mj-ea"/>
              <a:cs typeface="+mj-cs"/>
            </a:endParaRPr>
          </a:p>
        </p:txBody>
      </p:sp>
      <p:graphicFrame>
        <p:nvGraphicFramePr>
          <p:cNvPr id="6" name="Content Placeholder 5">
            <a:extLst>
              <a:ext uri="{FF2B5EF4-FFF2-40B4-BE49-F238E27FC236}">
                <a16:creationId xmlns:a16="http://schemas.microsoft.com/office/drawing/2014/main" id="{09CC3D18-A94E-9813-398D-C5BE9DC4C8D5}"/>
              </a:ext>
            </a:extLst>
          </p:cNvPr>
          <p:cNvGraphicFramePr>
            <a:graphicFrameLocks noGrp="1"/>
          </p:cNvGraphicFramePr>
          <p:nvPr>
            <p:ph idx="1"/>
          </p:nvPr>
        </p:nvGraphicFramePr>
        <p:xfrm>
          <a:off x="623392" y="1772817"/>
          <a:ext cx="10792228" cy="46085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47190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fontScale="90000"/>
          </a:bodyPr>
          <a:lstStyle/>
          <a:p>
            <a:r>
              <a:rPr lang="en-GB" sz="4000" b="1" dirty="0">
                <a:solidFill>
                  <a:srgbClr val="FFFFFF"/>
                </a:solidFill>
              </a:rPr>
              <a:t>Reception vacancies by faith (on 1 Oct 2024)</a:t>
            </a:r>
            <a:br>
              <a:rPr lang="en-GB" sz="4000" b="1" dirty="0">
                <a:solidFill>
                  <a:srgbClr val="FFFFFF"/>
                </a:solidFill>
              </a:rPr>
            </a:br>
            <a:r>
              <a:rPr lang="en-GB" sz="2000" b="1" i="1" dirty="0">
                <a:solidFill>
                  <a:srgbClr val="FFFFFF"/>
                </a:solidFill>
              </a:rPr>
              <a:t>After PAN reductions at St Joseph’s, Menorah Foundation and London Academy</a:t>
            </a:r>
            <a:endParaRPr lang="en-US" sz="2000" b="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p:txBody>
          <a:bodyPr/>
          <a:lstStyle/>
          <a:p>
            <a:endParaRPr lang="en-GB"/>
          </a:p>
        </p:txBody>
      </p:sp>
      <p:graphicFrame>
        <p:nvGraphicFramePr>
          <p:cNvPr id="6" name="Table 4">
            <a:extLst>
              <a:ext uri="{FF2B5EF4-FFF2-40B4-BE49-F238E27FC236}">
                <a16:creationId xmlns:a16="http://schemas.microsoft.com/office/drawing/2014/main" id="{008CF875-2AF1-4692-5A44-89A7BCC45534}"/>
              </a:ext>
            </a:extLst>
          </p:cNvPr>
          <p:cNvGraphicFramePr>
            <a:graphicFrameLocks/>
          </p:cNvGraphicFramePr>
          <p:nvPr/>
        </p:nvGraphicFramePr>
        <p:xfrm>
          <a:off x="623392" y="1825626"/>
          <a:ext cx="10792229" cy="4600518"/>
        </p:xfrm>
        <a:graphic>
          <a:graphicData uri="http://schemas.openxmlformats.org/drawingml/2006/table">
            <a:tbl>
              <a:tblPr firstRow="1" bandRow="1">
                <a:tableStyleId>{B301B821-A1FF-4177-AEE7-76D212191A09}</a:tableStyleId>
              </a:tblPr>
              <a:tblGrid>
                <a:gridCol w="3706857">
                  <a:extLst>
                    <a:ext uri="{9D8B030D-6E8A-4147-A177-3AD203B41FA5}">
                      <a16:colId xmlns:a16="http://schemas.microsoft.com/office/drawing/2014/main" val="1018166732"/>
                    </a:ext>
                  </a:extLst>
                </a:gridCol>
                <a:gridCol w="2177930">
                  <a:extLst>
                    <a:ext uri="{9D8B030D-6E8A-4147-A177-3AD203B41FA5}">
                      <a16:colId xmlns:a16="http://schemas.microsoft.com/office/drawing/2014/main" val="3080933243"/>
                    </a:ext>
                  </a:extLst>
                </a:gridCol>
                <a:gridCol w="2209385">
                  <a:extLst>
                    <a:ext uri="{9D8B030D-6E8A-4147-A177-3AD203B41FA5}">
                      <a16:colId xmlns:a16="http://schemas.microsoft.com/office/drawing/2014/main" val="1237812709"/>
                    </a:ext>
                  </a:extLst>
                </a:gridCol>
                <a:gridCol w="2698057">
                  <a:extLst>
                    <a:ext uri="{9D8B030D-6E8A-4147-A177-3AD203B41FA5}">
                      <a16:colId xmlns:a16="http://schemas.microsoft.com/office/drawing/2014/main" val="3381497391"/>
                    </a:ext>
                  </a:extLst>
                </a:gridCol>
              </a:tblGrid>
              <a:tr h="1160226">
                <a:tc>
                  <a:txBody>
                    <a:bodyPr/>
                    <a:lstStyle/>
                    <a:p>
                      <a:pPr algn="ctr"/>
                      <a:r>
                        <a:rPr lang="en-GB" sz="2500" dirty="0">
                          <a:solidFill>
                            <a:schemeClr val="bg1"/>
                          </a:solidFill>
                        </a:rPr>
                        <a:t>School’s religious character</a:t>
                      </a:r>
                    </a:p>
                  </a:txBody>
                  <a:tcPr marL="80672" marR="80672" marT="40336" marB="40336" anchor="ctr" anchorCtr="1"/>
                </a:tc>
                <a:tc>
                  <a:txBody>
                    <a:bodyPr/>
                    <a:lstStyle/>
                    <a:p>
                      <a:pPr algn="ctr"/>
                      <a:r>
                        <a:rPr lang="en-GB" sz="2500" dirty="0"/>
                        <a:t>Vacancies</a:t>
                      </a:r>
                    </a:p>
                  </a:txBody>
                  <a:tcPr marL="80672" marR="80672" marT="40336" marB="40336" anchor="ctr" anchorCtr="1"/>
                </a:tc>
                <a:tc>
                  <a:txBody>
                    <a:bodyPr/>
                    <a:lstStyle/>
                    <a:p>
                      <a:pPr algn="ctr"/>
                      <a:r>
                        <a:rPr lang="en-GB" sz="2500" dirty="0"/>
                        <a:t>Total places</a:t>
                      </a:r>
                    </a:p>
                  </a:txBody>
                  <a:tcPr marL="80672" marR="80672" marT="40336" marB="40336" anchor="ctr" anchorCtr="1"/>
                </a:tc>
                <a:tc>
                  <a:txBody>
                    <a:bodyPr/>
                    <a:lstStyle/>
                    <a:p>
                      <a:pPr algn="ctr"/>
                      <a:r>
                        <a:rPr lang="en-GB" sz="2500" dirty="0"/>
                        <a:t>% vacant places</a:t>
                      </a:r>
                    </a:p>
                  </a:txBody>
                  <a:tcPr marL="80672" marR="80672" marT="40336" marB="40336" anchor="ctr" anchorCtr="1"/>
                </a:tc>
                <a:extLst>
                  <a:ext uri="{0D108BD9-81ED-4DB2-BD59-A6C34878D82A}">
                    <a16:rowId xmlns:a16="http://schemas.microsoft.com/office/drawing/2014/main" val="2365155909"/>
                  </a:ext>
                </a:extLst>
              </a:tr>
              <a:tr h="655780">
                <a:tc>
                  <a:txBody>
                    <a:bodyPr/>
                    <a:lstStyle/>
                    <a:p>
                      <a:pPr algn="ctr"/>
                      <a:r>
                        <a:rPr lang="en-GB" sz="2500" b="1" dirty="0">
                          <a:solidFill>
                            <a:schemeClr val="bg1"/>
                          </a:solidFill>
                        </a:rPr>
                        <a:t>None</a:t>
                      </a:r>
                    </a:p>
                  </a:txBody>
                  <a:tcPr marL="80672" marR="80672" marT="40336" marB="40336">
                    <a:solidFill>
                      <a:schemeClr val="accent1">
                        <a:lumMod val="50000"/>
                      </a:schemeClr>
                    </a:solidFill>
                  </a:tcPr>
                </a:tc>
                <a:tc>
                  <a:txBody>
                    <a:bodyPr/>
                    <a:lstStyle/>
                    <a:p>
                      <a:pPr algn="ctr"/>
                      <a:r>
                        <a:rPr lang="en-GB" sz="2500" dirty="0">
                          <a:solidFill>
                            <a:schemeClr val="tx1"/>
                          </a:solidFill>
                        </a:rPr>
                        <a:t>256</a:t>
                      </a:r>
                    </a:p>
                  </a:txBody>
                  <a:tcPr marL="80672" marR="80672" marT="40336" marB="40336"/>
                </a:tc>
                <a:tc>
                  <a:txBody>
                    <a:bodyPr/>
                    <a:lstStyle/>
                    <a:p>
                      <a:pPr algn="ctr"/>
                      <a:r>
                        <a:rPr lang="en-GB" sz="2500" dirty="0">
                          <a:solidFill>
                            <a:schemeClr val="tx1"/>
                          </a:solidFill>
                        </a:rPr>
                        <a:t>2745</a:t>
                      </a:r>
                    </a:p>
                  </a:txBody>
                  <a:tcPr marL="80672" marR="80672" marT="40336" marB="40336"/>
                </a:tc>
                <a:tc>
                  <a:txBody>
                    <a:bodyPr/>
                    <a:lstStyle/>
                    <a:p>
                      <a:pPr algn="ctr"/>
                      <a:r>
                        <a:rPr lang="en-GB" sz="2500" dirty="0">
                          <a:solidFill>
                            <a:schemeClr val="tx1"/>
                          </a:solidFill>
                        </a:rPr>
                        <a:t>9.3 </a:t>
                      </a:r>
                    </a:p>
                  </a:txBody>
                  <a:tcPr marL="80672" marR="80672" marT="40336" marB="40336"/>
                </a:tc>
                <a:extLst>
                  <a:ext uri="{0D108BD9-81ED-4DB2-BD59-A6C34878D82A}">
                    <a16:rowId xmlns:a16="http://schemas.microsoft.com/office/drawing/2014/main" val="1775938498"/>
                  </a:ext>
                </a:extLst>
              </a:tr>
              <a:tr h="817172">
                <a:tc>
                  <a:txBody>
                    <a:bodyPr/>
                    <a:lstStyle/>
                    <a:p>
                      <a:pPr algn="ctr"/>
                      <a:r>
                        <a:rPr lang="en-GB" sz="2500" b="1" dirty="0">
                          <a:solidFill>
                            <a:schemeClr val="bg1"/>
                          </a:solidFill>
                        </a:rPr>
                        <a:t>Church of England (CE)</a:t>
                      </a:r>
                    </a:p>
                  </a:txBody>
                  <a:tcPr marL="80672" marR="80672" marT="40336" marB="40336">
                    <a:solidFill>
                      <a:schemeClr val="accent1">
                        <a:lumMod val="50000"/>
                      </a:schemeClr>
                    </a:solidFill>
                  </a:tcPr>
                </a:tc>
                <a:tc>
                  <a:txBody>
                    <a:bodyPr/>
                    <a:lstStyle/>
                    <a:p>
                      <a:pPr algn="ctr"/>
                      <a:r>
                        <a:rPr lang="en-GB" sz="2500" dirty="0">
                          <a:solidFill>
                            <a:schemeClr val="tx1"/>
                          </a:solidFill>
                        </a:rPr>
                        <a:t>64</a:t>
                      </a:r>
                    </a:p>
                  </a:txBody>
                  <a:tcPr marL="80672" marR="80672" marT="40336" marB="40336"/>
                </a:tc>
                <a:tc>
                  <a:txBody>
                    <a:bodyPr/>
                    <a:lstStyle/>
                    <a:p>
                      <a:pPr algn="ctr"/>
                      <a:r>
                        <a:rPr lang="en-GB" sz="2500" dirty="0">
                          <a:solidFill>
                            <a:schemeClr val="tx1"/>
                          </a:solidFill>
                        </a:rPr>
                        <a:t>560</a:t>
                      </a:r>
                    </a:p>
                  </a:txBody>
                  <a:tcPr marL="80672" marR="80672" marT="40336" marB="40336"/>
                </a:tc>
                <a:tc>
                  <a:txBody>
                    <a:bodyPr/>
                    <a:lstStyle/>
                    <a:p>
                      <a:pPr algn="ctr"/>
                      <a:r>
                        <a:rPr lang="en-GB" sz="2500" dirty="0">
                          <a:solidFill>
                            <a:schemeClr val="tx1"/>
                          </a:solidFill>
                        </a:rPr>
                        <a:t>11.4 </a:t>
                      </a:r>
                    </a:p>
                  </a:txBody>
                  <a:tcPr marL="80672" marR="80672" marT="40336" marB="40336"/>
                </a:tc>
                <a:extLst>
                  <a:ext uri="{0D108BD9-81ED-4DB2-BD59-A6C34878D82A}">
                    <a16:rowId xmlns:a16="http://schemas.microsoft.com/office/drawing/2014/main" val="420513228"/>
                  </a:ext>
                </a:extLst>
              </a:tr>
              <a:tr h="655780">
                <a:tc>
                  <a:txBody>
                    <a:bodyPr/>
                    <a:lstStyle/>
                    <a:p>
                      <a:pPr algn="ctr"/>
                      <a:r>
                        <a:rPr lang="en-GB" sz="2500" b="1" dirty="0">
                          <a:solidFill>
                            <a:schemeClr val="bg1"/>
                          </a:solidFill>
                        </a:rPr>
                        <a:t>Catholic</a:t>
                      </a:r>
                    </a:p>
                  </a:txBody>
                  <a:tcPr marL="80672" marR="80672" marT="40336" marB="40336">
                    <a:solidFill>
                      <a:schemeClr val="accent1">
                        <a:lumMod val="50000"/>
                      </a:schemeClr>
                    </a:solidFill>
                  </a:tcPr>
                </a:tc>
                <a:tc>
                  <a:txBody>
                    <a:bodyPr/>
                    <a:lstStyle/>
                    <a:p>
                      <a:pPr algn="ctr"/>
                      <a:r>
                        <a:rPr lang="en-GB" sz="2500" dirty="0">
                          <a:solidFill>
                            <a:schemeClr val="tx1"/>
                          </a:solidFill>
                        </a:rPr>
                        <a:t>57</a:t>
                      </a:r>
                    </a:p>
                  </a:txBody>
                  <a:tcPr marL="80672" marR="80672" marT="40336" marB="40336"/>
                </a:tc>
                <a:tc>
                  <a:txBody>
                    <a:bodyPr/>
                    <a:lstStyle/>
                    <a:p>
                      <a:pPr algn="ctr"/>
                      <a:r>
                        <a:rPr lang="en-GB" sz="2500" dirty="0">
                          <a:solidFill>
                            <a:schemeClr val="tx1"/>
                          </a:solidFill>
                        </a:rPr>
                        <a:t>465</a:t>
                      </a:r>
                    </a:p>
                  </a:txBody>
                  <a:tcPr marL="80672" marR="80672" marT="40336" marB="40336"/>
                </a:tc>
                <a:tc>
                  <a:txBody>
                    <a:bodyPr/>
                    <a:lstStyle/>
                    <a:p>
                      <a:pPr algn="ctr"/>
                      <a:r>
                        <a:rPr lang="en-GB" sz="2500" dirty="0">
                          <a:solidFill>
                            <a:schemeClr val="tx1"/>
                          </a:solidFill>
                        </a:rPr>
                        <a:t>12.3</a:t>
                      </a:r>
                    </a:p>
                  </a:txBody>
                  <a:tcPr marL="80672" marR="80672" marT="40336" marB="40336"/>
                </a:tc>
                <a:extLst>
                  <a:ext uri="{0D108BD9-81ED-4DB2-BD59-A6C34878D82A}">
                    <a16:rowId xmlns:a16="http://schemas.microsoft.com/office/drawing/2014/main" val="1303880132"/>
                  </a:ext>
                </a:extLst>
              </a:tr>
              <a:tr h="655780">
                <a:tc>
                  <a:txBody>
                    <a:bodyPr/>
                    <a:lstStyle/>
                    <a:p>
                      <a:pPr algn="ctr"/>
                      <a:r>
                        <a:rPr lang="en-GB" sz="2500" b="1" dirty="0">
                          <a:solidFill>
                            <a:schemeClr val="bg1"/>
                          </a:solidFill>
                        </a:rPr>
                        <a:t>Jewish</a:t>
                      </a:r>
                    </a:p>
                  </a:txBody>
                  <a:tcPr marL="80672" marR="80672" marT="40336" marB="40336">
                    <a:solidFill>
                      <a:schemeClr val="accent1">
                        <a:lumMod val="50000"/>
                      </a:schemeClr>
                    </a:solidFill>
                  </a:tcPr>
                </a:tc>
                <a:tc>
                  <a:txBody>
                    <a:bodyPr/>
                    <a:lstStyle/>
                    <a:p>
                      <a:pPr algn="ctr"/>
                      <a:r>
                        <a:rPr lang="en-GB" sz="2500" dirty="0">
                          <a:solidFill>
                            <a:schemeClr val="tx1"/>
                          </a:solidFill>
                        </a:rPr>
                        <a:t>47</a:t>
                      </a:r>
                    </a:p>
                  </a:txBody>
                  <a:tcPr marL="80672" marR="80672" marT="40336" marB="40336"/>
                </a:tc>
                <a:tc>
                  <a:txBody>
                    <a:bodyPr/>
                    <a:lstStyle/>
                    <a:p>
                      <a:pPr algn="ctr"/>
                      <a:r>
                        <a:rPr lang="en-GB" sz="2500" dirty="0">
                          <a:solidFill>
                            <a:schemeClr val="tx1"/>
                          </a:solidFill>
                        </a:rPr>
                        <a:t>551</a:t>
                      </a:r>
                    </a:p>
                  </a:txBody>
                  <a:tcPr marL="80672" marR="80672" marT="40336" marB="40336"/>
                </a:tc>
                <a:tc>
                  <a:txBody>
                    <a:bodyPr/>
                    <a:lstStyle/>
                    <a:p>
                      <a:pPr algn="ctr"/>
                      <a:r>
                        <a:rPr lang="en-GB" sz="2500" dirty="0">
                          <a:solidFill>
                            <a:schemeClr val="tx1"/>
                          </a:solidFill>
                        </a:rPr>
                        <a:t>8.5</a:t>
                      </a:r>
                    </a:p>
                  </a:txBody>
                  <a:tcPr marL="80672" marR="80672" marT="40336" marB="40336"/>
                </a:tc>
                <a:extLst>
                  <a:ext uri="{0D108BD9-81ED-4DB2-BD59-A6C34878D82A}">
                    <a16:rowId xmlns:a16="http://schemas.microsoft.com/office/drawing/2014/main" val="203752315"/>
                  </a:ext>
                </a:extLst>
              </a:tr>
              <a:tr h="655780">
                <a:tc>
                  <a:txBody>
                    <a:bodyPr/>
                    <a:lstStyle/>
                    <a:p>
                      <a:pPr algn="ctr"/>
                      <a:r>
                        <a:rPr lang="en-GB" sz="2500" b="1" dirty="0">
                          <a:solidFill>
                            <a:schemeClr val="bg1"/>
                          </a:solidFill>
                        </a:rPr>
                        <a:t>TOTAL</a:t>
                      </a:r>
                    </a:p>
                  </a:txBody>
                  <a:tcPr marL="80672" marR="80672" marT="40336" marB="40336">
                    <a:solidFill>
                      <a:schemeClr val="accent1">
                        <a:lumMod val="50000"/>
                      </a:schemeClr>
                    </a:solidFill>
                  </a:tcPr>
                </a:tc>
                <a:tc>
                  <a:txBody>
                    <a:bodyPr/>
                    <a:lstStyle/>
                    <a:p>
                      <a:pPr algn="ctr"/>
                      <a:r>
                        <a:rPr lang="en-GB" sz="2500" b="1" dirty="0">
                          <a:solidFill>
                            <a:schemeClr val="tx1"/>
                          </a:solidFill>
                        </a:rPr>
                        <a:t>424</a:t>
                      </a:r>
                    </a:p>
                  </a:txBody>
                  <a:tcPr marL="80672" marR="80672" marT="40336" marB="40336"/>
                </a:tc>
                <a:tc>
                  <a:txBody>
                    <a:bodyPr/>
                    <a:lstStyle/>
                    <a:p>
                      <a:pPr algn="ctr"/>
                      <a:r>
                        <a:rPr lang="en-GB" sz="2500" b="1" dirty="0">
                          <a:solidFill>
                            <a:schemeClr val="tx1"/>
                          </a:solidFill>
                        </a:rPr>
                        <a:t>4321</a:t>
                      </a:r>
                    </a:p>
                  </a:txBody>
                  <a:tcPr marL="80672" marR="80672" marT="40336" marB="40336"/>
                </a:tc>
                <a:tc>
                  <a:txBody>
                    <a:bodyPr/>
                    <a:lstStyle/>
                    <a:p>
                      <a:pPr algn="ctr"/>
                      <a:r>
                        <a:rPr lang="en-GB" sz="2500" b="1" dirty="0">
                          <a:solidFill>
                            <a:schemeClr val="tx1"/>
                          </a:solidFill>
                        </a:rPr>
                        <a:t>9.8</a:t>
                      </a:r>
                    </a:p>
                  </a:txBody>
                  <a:tcPr marL="80672" marR="80672" marT="40336" marB="40336"/>
                </a:tc>
                <a:extLst>
                  <a:ext uri="{0D108BD9-81ED-4DB2-BD59-A6C34878D82A}">
                    <a16:rowId xmlns:a16="http://schemas.microsoft.com/office/drawing/2014/main" val="2074573729"/>
                  </a:ext>
                </a:extLst>
              </a:tr>
            </a:tbl>
          </a:graphicData>
        </a:graphic>
      </p:graphicFrame>
    </p:spTree>
    <p:extLst>
      <p:ext uri="{BB962C8B-B14F-4D97-AF65-F5344CB8AC3E}">
        <p14:creationId xmlns:p14="http://schemas.microsoft.com/office/powerpoint/2010/main" val="78743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0E438A-23B7-F6D6-08A9-892846D33E82}"/>
              </a:ext>
            </a:extLst>
          </p:cNvPr>
          <p:cNvSpPr txBox="1">
            <a:spLocks/>
          </p:cNvSpPr>
          <p:nvPr/>
        </p:nvSpPr>
        <p:spPr>
          <a:xfrm>
            <a:off x="407368" y="332656"/>
            <a:ext cx="8596668" cy="731168"/>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Governor Training </a:t>
            </a:r>
          </a:p>
        </p:txBody>
      </p:sp>
      <p:sp>
        <p:nvSpPr>
          <p:cNvPr id="11" name="TextBox 10">
            <a:extLst>
              <a:ext uri="{FF2B5EF4-FFF2-40B4-BE49-F238E27FC236}">
                <a16:creationId xmlns:a16="http://schemas.microsoft.com/office/drawing/2014/main" id="{32791D8D-F1F1-3C01-60D5-216D7F34066E}"/>
              </a:ext>
            </a:extLst>
          </p:cNvPr>
          <p:cNvSpPr txBox="1"/>
          <p:nvPr/>
        </p:nvSpPr>
        <p:spPr>
          <a:xfrm>
            <a:off x="407368" y="1063824"/>
            <a:ext cx="9937104" cy="5262979"/>
          </a:xfrm>
          <a:prstGeom prst="rect">
            <a:avLst/>
          </a:prstGeom>
          <a:noFill/>
        </p:spPr>
        <p:txBody>
          <a:bodyPr wrap="square">
            <a:spAutoFit/>
          </a:bodyPr>
          <a:lstStyle/>
          <a:p>
            <a:pPr lvl="0"/>
            <a:r>
              <a:rPr lang="en-GB" sz="2400" b="1" dirty="0">
                <a:effectLst/>
                <a:latin typeface="Calibri" panose="020F0502020204030204" pitchFamily="34" charset="0"/>
                <a:ea typeface="Times New Roman" panose="02020603050405020304" pitchFamily="18" charset="0"/>
                <a:cs typeface="Calibri" panose="020F0502020204030204" pitchFamily="34" charset="0"/>
              </a:rPr>
              <a:t>Attendance Dip</a:t>
            </a:r>
          </a:p>
          <a:p>
            <a:pPr marL="800100" lvl="1" indent="-342900">
              <a:buFont typeface="Calibri" panose="020F050202020403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H</a:t>
            </a:r>
            <a:r>
              <a:rPr lang="en-GB" sz="2400" dirty="0">
                <a:effectLst/>
                <a:latin typeface="Calibri" panose="020F0502020204030204" pitchFamily="34" charset="0"/>
                <a:ea typeface="Times New Roman" panose="02020603050405020304" pitchFamily="18" charset="0"/>
                <a:cs typeface="Calibri" panose="020F0502020204030204" pitchFamily="34" charset="0"/>
              </a:rPr>
              <a:t>igh satisfaction rates </a:t>
            </a:r>
            <a:r>
              <a:rPr lang="en-GB" sz="2400" dirty="0">
                <a:latin typeface="Calibri" panose="020F0502020204030204" pitchFamily="34" charset="0"/>
                <a:ea typeface="Times New Roman" panose="02020603050405020304" pitchFamily="18" charset="0"/>
                <a:cs typeface="Calibri" panose="020F0502020204030204" pitchFamily="34" charset="0"/>
              </a:rPr>
              <a:t>vs Reduced Budgets</a:t>
            </a:r>
            <a:r>
              <a:rPr lang="en-GB" sz="2400" dirty="0">
                <a:effectLst/>
                <a:latin typeface="Calibri" panose="020F0502020204030204" pitchFamily="34" charset="0"/>
                <a:ea typeface="Times New Roman" panose="02020603050405020304" pitchFamily="18" charset="0"/>
                <a:cs typeface="Calibri" panose="020F0502020204030204" pitchFamily="34" charset="0"/>
              </a:rPr>
              <a:t>  </a:t>
            </a:r>
          </a:p>
          <a:p>
            <a:pPr marL="800100" lvl="1" indent="-342900">
              <a:buFont typeface="Calibri" panose="020F050202020403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New registration portal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400" b="1" dirty="0">
                <a:effectLst/>
                <a:latin typeface="Calibri" panose="020F0502020204030204" pitchFamily="34" charset="0"/>
                <a:ea typeface="Times New Roman" panose="02020603050405020304" pitchFamily="18" charset="0"/>
                <a:cs typeface="Calibri" panose="020F0502020204030204" pitchFamily="34" charset="0"/>
              </a:rPr>
              <a:t>Training as high priority for your Board</a:t>
            </a:r>
          </a:p>
          <a:p>
            <a:pPr marL="800100" lvl="1" indent="-342900">
              <a:buFont typeface="Calibri" panose="020F050202020403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Strong boards are made up of well-trained governors. Appoint a designated governor for training. </a:t>
            </a:r>
            <a:endParaRPr lang="en-GB" sz="2400" dirty="0">
              <a:effectLst/>
              <a:latin typeface="Calibri" panose="020F0502020204030204" pitchFamily="34" charset="0"/>
              <a:ea typeface="Times New Roman" panose="02020603050405020304" pitchFamily="18" charset="0"/>
              <a:cs typeface="Calibri" panose="020F0502020204030204" pitchFamily="34" charset="0"/>
            </a:endParaRPr>
          </a:p>
          <a:p>
            <a:pPr marL="800100" lvl="1" indent="-342900">
              <a:buFont typeface="Calibri" panose="020F0502020204030204" pitchFamily="34" charset="0"/>
              <a:buChar char="-"/>
            </a:pPr>
            <a:r>
              <a:rPr lang="en-GB" sz="2400" dirty="0">
                <a:latin typeface="Calibri" panose="020F0502020204030204" pitchFamily="34" charset="0"/>
                <a:ea typeface="Times New Roman" panose="02020603050405020304" pitchFamily="18" charset="0"/>
                <a:cs typeface="Calibri" panose="020F0502020204030204" pitchFamily="34" charset="0"/>
              </a:rPr>
              <a:t>The DfE lists the lack of training as grounds for suspension. </a:t>
            </a:r>
          </a:p>
          <a:p>
            <a:pPr lvl="0"/>
            <a:r>
              <a:rPr lang="en-GB" sz="2400" b="1" dirty="0">
                <a:effectLst/>
                <a:latin typeface="Calibri" panose="020F0502020204030204" pitchFamily="34" charset="0"/>
                <a:ea typeface="Times New Roman" panose="02020603050405020304" pitchFamily="18" charset="0"/>
                <a:cs typeface="Calibri" panose="020F0502020204030204" pitchFamily="34" charset="0"/>
              </a:rPr>
              <a:t>Value for Money</a:t>
            </a:r>
          </a:p>
          <a:p>
            <a:pPr marL="801688" lvl="1" indent="-350838"/>
            <a:r>
              <a:rPr lang="en-GB" sz="2400" dirty="0">
                <a:latin typeface="Calibri" panose="020F0502020204030204" pitchFamily="34" charset="0"/>
                <a:cs typeface="Calibri" panose="020F0502020204030204" pitchFamily="34" charset="0"/>
              </a:rPr>
              <a:t>- </a:t>
            </a:r>
            <a:r>
              <a:rPr lang="en-GB" sz="2400" dirty="0">
                <a:effectLst/>
                <a:latin typeface="Calibri" panose="020F0502020204030204" pitchFamily="34" charset="0"/>
                <a:cs typeface="Calibri" panose="020F0502020204030204" pitchFamily="34" charset="0"/>
              </a:rPr>
              <a:t>Additional joint-courses</a:t>
            </a:r>
            <a:r>
              <a:rPr lang="en-GB" sz="2400" dirty="0">
                <a:latin typeface="Calibri" panose="020F0502020204030204" pitchFamily="34" charset="0"/>
                <a:cs typeface="Calibri" panose="020F0502020204030204" pitchFamily="34" charset="0"/>
              </a:rPr>
              <a:t> and discounts on bolt-</a:t>
            </a:r>
            <a:r>
              <a:rPr lang="en-GB" sz="2400" dirty="0" err="1">
                <a:latin typeface="Calibri" panose="020F0502020204030204" pitchFamily="34" charset="0"/>
                <a:cs typeface="Calibri" panose="020F0502020204030204" pitchFamily="34" charset="0"/>
              </a:rPr>
              <a:t>ons</a:t>
            </a:r>
            <a:r>
              <a:rPr lang="en-GB" sz="2400" dirty="0">
                <a:latin typeface="Calibri" panose="020F0502020204030204" pitchFamily="34" charset="0"/>
                <a:cs typeface="Calibri" panose="020F0502020204030204" pitchFamily="34" charset="0"/>
              </a:rPr>
              <a:t> (eg: Governor Hub)</a:t>
            </a:r>
            <a:endParaRPr lang="en-GB" sz="2400" dirty="0">
              <a:effectLst/>
              <a:latin typeface="Calibri" panose="020F0502020204030204" pitchFamily="34" charset="0"/>
              <a:cs typeface="Calibri" panose="020F0502020204030204" pitchFamily="34" charset="0"/>
            </a:endParaRPr>
          </a:p>
          <a:p>
            <a:pPr marL="801688" lvl="1" indent="-350838"/>
            <a:r>
              <a:rPr lang="en-GB" sz="2400" dirty="0">
                <a:latin typeface="Calibri" panose="020F0502020204030204" pitchFamily="34" charset="0"/>
                <a:cs typeface="Calibri" panose="020F0502020204030204" pitchFamily="34" charset="0"/>
              </a:rPr>
              <a:t>- You spoke, we listened</a:t>
            </a:r>
            <a:r>
              <a:rPr lang="en-GB" sz="2400" dirty="0">
                <a:effectLst/>
                <a:latin typeface="Calibri" panose="020F0502020204030204" pitchFamily="34" charset="0"/>
                <a:cs typeface="Calibri" panose="020F0502020204030204" pitchFamily="34" charset="0"/>
              </a:rPr>
              <a:t>: </a:t>
            </a:r>
          </a:p>
          <a:p>
            <a:pPr marL="801688" lvl="2" indent="182563">
              <a:buFont typeface="Wingdings" panose="05000000000000000000" pitchFamily="2" charset="2"/>
              <a:buChar char=""/>
            </a:pPr>
            <a:r>
              <a:rPr lang="en-GB" sz="2400" dirty="0">
                <a:effectLst/>
                <a:latin typeface="Calibri" panose="020F0502020204030204" pitchFamily="34" charset="0"/>
                <a:cs typeface="Calibri" panose="020F0502020204030204" pitchFamily="34" charset="0"/>
              </a:rPr>
              <a:t>Complaints handling drop-in sessions now termly </a:t>
            </a:r>
          </a:p>
          <a:p>
            <a:pPr marL="801688" lvl="2" indent="182563">
              <a:buFont typeface="Wingdings" panose="05000000000000000000" pitchFamily="2" charset="2"/>
              <a:buChar char=""/>
            </a:pPr>
            <a:r>
              <a:rPr lang="en-GB" sz="2400" dirty="0">
                <a:effectLst/>
                <a:latin typeface="Calibri" panose="020F0502020204030204" pitchFamily="34" charset="0"/>
                <a:cs typeface="Calibri" panose="020F0502020204030204" pitchFamily="34" charset="0"/>
              </a:rPr>
              <a:t>Director’s presentation on the wider landscape and future options </a:t>
            </a:r>
          </a:p>
          <a:p>
            <a:pPr marL="801688" lvl="2" indent="182563">
              <a:buFont typeface="Wingdings" panose="05000000000000000000" pitchFamily="2" charset="2"/>
              <a:buChar char=""/>
            </a:pPr>
            <a:r>
              <a:rPr lang="en-GB" sz="2400" dirty="0">
                <a:effectLst/>
                <a:latin typeface="Calibri" panose="020F0502020204030204" pitchFamily="34" charset="0"/>
                <a:cs typeface="Calibri" panose="020F0502020204030204" pitchFamily="34" charset="0"/>
              </a:rPr>
              <a:t>Performance Data Monitoring to Evaluate impact Curriculum</a:t>
            </a:r>
          </a:p>
          <a:p>
            <a:pPr marL="801688" lvl="1" indent="-350838"/>
            <a:r>
              <a:rPr lang="en-GB" sz="2400" dirty="0">
                <a:effectLst/>
                <a:latin typeface="Calibri" panose="020F0502020204030204" pitchFamily="34" charset="0"/>
                <a:cs typeface="Calibri" panose="020F0502020204030204" pitchFamily="34" charset="0"/>
              </a:rPr>
              <a:t>- Discounts on bolt-</a:t>
            </a:r>
            <a:r>
              <a:rPr lang="en-GB" sz="2400" dirty="0" err="1">
                <a:effectLst/>
                <a:latin typeface="Calibri" panose="020F0502020204030204" pitchFamily="34" charset="0"/>
                <a:cs typeface="Calibri" panose="020F0502020204030204" pitchFamily="34" charset="0"/>
              </a:rPr>
              <a:t>ons</a:t>
            </a:r>
            <a:r>
              <a:rPr lang="en-GB" sz="2400" dirty="0">
                <a:effectLst/>
                <a:latin typeface="Calibri" panose="020F0502020204030204" pitchFamily="34" charset="0"/>
                <a:cs typeface="Calibri" panose="020F0502020204030204" pitchFamily="34" charset="0"/>
              </a:rPr>
              <a:t> like Modern Governor and Governor Hub.</a:t>
            </a:r>
          </a:p>
        </p:txBody>
      </p:sp>
    </p:spTree>
    <p:extLst>
      <p:ext uri="{BB962C8B-B14F-4D97-AF65-F5344CB8AC3E}">
        <p14:creationId xmlns:p14="http://schemas.microsoft.com/office/powerpoint/2010/main" val="23764220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2382BA-16F0-332F-AE60-A47BADB59C9E}"/>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Changes to primary provision - 2024</a:t>
            </a:r>
          </a:p>
        </p:txBody>
      </p:sp>
      <p:sp>
        <p:nvSpPr>
          <p:cNvPr id="3" name="Content Placeholder 2">
            <a:extLst>
              <a:ext uri="{FF2B5EF4-FFF2-40B4-BE49-F238E27FC236}">
                <a16:creationId xmlns:a16="http://schemas.microsoft.com/office/drawing/2014/main" id="{90E5DA05-EF4C-34A0-3BDE-F4E5CC79AC34}"/>
              </a:ext>
            </a:extLst>
          </p:cNvPr>
          <p:cNvSpPr>
            <a:spLocks noGrp="1"/>
          </p:cNvSpPr>
          <p:nvPr>
            <p:ph idx="1"/>
          </p:nvPr>
        </p:nvSpPr>
        <p:spPr>
          <a:xfrm>
            <a:off x="459351" y="1615680"/>
            <a:ext cx="10808199" cy="4947782"/>
          </a:xfrm>
        </p:spPr>
        <p:txBody>
          <a:bodyPr anchor="ctr">
            <a:normAutofit fontScale="32500" lnSpcReduction="20000"/>
          </a:bodyPr>
          <a:lstStyle/>
          <a:p>
            <a:pPr marL="0" indent="0">
              <a:lnSpc>
                <a:spcPct val="120000"/>
              </a:lnSpc>
              <a:buNone/>
            </a:pPr>
            <a:r>
              <a:rPr lang="en-GB" sz="7100" b="1" dirty="0">
                <a:solidFill>
                  <a:schemeClr val="accent1">
                    <a:lumMod val="50000"/>
                  </a:schemeClr>
                </a:solidFill>
                <a:latin typeface="Arial" panose="020B0604020202020204" pitchFamily="34" charset="0"/>
                <a:cs typeface="Arial" panose="020B0604020202020204" pitchFamily="34" charset="0"/>
              </a:rPr>
              <a:t>Menorah Primary School</a:t>
            </a:r>
          </a:p>
          <a:p>
            <a:pPr marL="0" indent="0">
              <a:lnSpc>
                <a:spcPct val="120000"/>
              </a:lnSpc>
              <a:buNone/>
            </a:pPr>
            <a:r>
              <a:rPr lang="en-GB" sz="7200" dirty="0">
                <a:latin typeface="Arial" panose="020B0604020202020204" pitchFamily="34" charset="0"/>
                <a:ea typeface="Times New Roman" panose="02020603050405020304" pitchFamily="18" charset="0"/>
                <a:cs typeface="Arial" panose="020B0604020202020204" pitchFamily="34" charset="0"/>
              </a:rPr>
              <a:t>Formerly coeducational; split into two single-sex schools with split PAN</a:t>
            </a:r>
          </a:p>
          <a:p>
            <a:pPr marL="0" indent="0">
              <a:lnSpc>
                <a:spcPct val="120000"/>
              </a:lnSpc>
              <a:buNone/>
            </a:pPr>
            <a:r>
              <a:rPr lang="en-GB" sz="7100" b="1" dirty="0">
                <a:solidFill>
                  <a:schemeClr val="accent1">
                    <a:lumMod val="50000"/>
                  </a:schemeClr>
                </a:solidFill>
                <a:latin typeface="Arial" panose="020B0604020202020204" pitchFamily="34" charset="0"/>
                <a:cs typeface="Arial" panose="020B0604020202020204" pitchFamily="34" charset="0"/>
              </a:rPr>
              <a:t>Deansbrook Junior</a:t>
            </a:r>
          </a:p>
          <a:p>
            <a:pPr marL="0" indent="0">
              <a:buNone/>
            </a:pPr>
            <a:r>
              <a:rPr lang="en-GB" sz="7200" dirty="0">
                <a:latin typeface="Arial" panose="020B0604020202020204" pitchFamily="34" charset="0"/>
                <a:ea typeface="Times New Roman" panose="02020603050405020304" pitchFamily="18" charset="0"/>
                <a:cs typeface="Arial" panose="020B0604020202020204" pitchFamily="34" charset="0"/>
              </a:rPr>
              <a:t>PAN reduction to 3FE to 2FE</a:t>
            </a:r>
          </a:p>
          <a:p>
            <a:pPr marL="0" indent="0">
              <a:lnSpc>
                <a:spcPct val="120000"/>
              </a:lnSpc>
              <a:buNone/>
            </a:pPr>
            <a:r>
              <a:rPr lang="en-GB" sz="7200" b="1" dirty="0">
                <a:solidFill>
                  <a:schemeClr val="accent1">
                    <a:lumMod val="50000"/>
                  </a:schemeClr>
                </a:solidFill>
                <a:latin typeface="Arial" panose="020B0604020202020204" pitchFamily="34" charset="0"/>
                <a:cs typeface="Arial" panose="020B0604020202020204" pitchFamily="34" charset="0"/>
              </a:rPr>
              <a:t>Menorah Foundation</a:t>
            </a:r>
          </a:p>
          <a:p>
            <a:pPr marL="0" indent="0">
              <a:buNone/>
            </a:pPr>
            <a:r>
              <a:rPr lang="en-GB" sz="7200" dirty="0">
                <a:latin typeface="Arial" panose="020B0604020202020204" pitchFamily="34" charset="0"/>
                <a:ea typeface="Times New Roman" panose="02020603050405020304" pitchFamily="18" charset="0"/>
                <a:cs typeface="Arial" panose="020B0604020202020204" pitchFamily="34" charset="0"/>
              </a:rPr>
              <a:t>PAN reduction from 50 places to 1FE</a:t>
            </a:r>
          </a:p>
          <a:p>
            <a:pPr marL="0" indent="0">
              <a:lnSpc>
                <a:spcPct val="120000"/>
              </a:lnSpc>
              <a:buNone/>
            </a:pPr>
            <a:r>
              <a:rPr lang="en-GB" sz="7200" b="1" dirty="0">
                <a:solidFill>
                  <a:schemeClr val="accent1">
                    <a:lumMod val="50000"/>
                  </a:schemeClr>
                </a:solidFill>
                <a:latin typeface="Arial" panose="020B0604020202020204" pitchFamily="34" charset="0"/>
                <a:cs typeface="Arial" panose="020B0604020202020204" pitchFamily="34" charset="0"/>
              </a:rPr>
              <a:t>St Joseph’s Catholic</a:t>
            </a:r>
          </a:p>
          <a:p>
            <a:pPr marL="0" indent="0">
              <a:buNone/>
            </a:pPr>
            <a:r>
              <a:rPr lang="en-GB" sz="7200" dirty="0">
                <a:latin typeface="Arial" panose="020B0604020202020204" pitchFamily="34" charset="0"/>
                <a:ea typeface="Times New Roman" panose="02020603050405020304" pitchFamily="18" charset="0"/>
                <a:cs typeface="Arial" panose="020B0604020202020204" pitchFamily="34" charset="0"/>
              </a:rPr>
              <a:t>PAN reduction to 3FE to 2FE</a:t>
            </a:r>
          </a:p>
          <a:p>
            <a:pPr marL="0" indent="0">
              <a:lnSpc>
                <a:spcPct val="120000"/>
              </a:lnSpc>
              <a:buNone/>
            </a:pPr>
            <a:r>
              <a:rPr lang="en-GB" sz="72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London Academy</a:t>
            </a:r>
          </a:p>
          <a:p>
            <a:pPr marL="0" indent="0">
              <a:lnSpc>
                <a:spcPct val="120000"/>
              </a:lnSpc>
              <a:buNone/>
            </a:pPr>
            <a:r>
              <a:rPr lang="en-GB" sz="7200" dirty="0">
                <a:latin typeface="Arial" panose="020B0604020202020204" pitchFamily="34" charset="0"/>
                <a:ea typeface="Times New Roman" panose="02020603050405020304" pitchFamily="18" charset="0"/>
                <a:cs typeface="Arial" panose="020B0604020202020204" pitchFamily="34" charset="0"/>
              </a:rPr>
              <a:t>PAN reduction from 2FE to 1FE</a:t>
            </a:r>
            <a:endParaRPr lang="en-GB" sz="1700" dirty="0"/>
          </a:p>
        </p:txBody>
      </p:sp>
    </p:spTree>
    <p:extLst>
      <p:ext uri="{BB962C8B-B14F-4D97-AF65-F5344CB8AC3E}">
        <p14:creationId xmlns:p14="http://schemas.microsoft.com/office/powerpoint/2010/main" val="901297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2382BA-16F0-332F-AE60-A47BADB59C9E}"/>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Changes to primary provision – future planned</a:t>
            </a:r>
          </a:p>
        </p:txBody>
      </p:sp>
      <p:sp>
        <p:nvSpPr>
          <p:cNvPr id="3" name="Content Placeholder 2">
            <a:extLst>
              <a:ext uri="{FF2B5EF4-FFF2-40B4-BE49-F238E27FC236}">
                <a16:creationId xmlns:a16="http://schemas.microsoft.com/office/drawing/2014/main" id="{90E5DA05-EF4C-34A0-3BDE-F4E5CC79AC34}"/>
              </a:ext>
            </a:extLst>
          </p:cNvPr>
          <p:cNvSpPr>
            <a:spLocks noGrp="1"/>
          </p:cNvSpPr>
          <p:nvPr>
            <p:ph idx="1"/>
          </p:nvPr>
        </p:nvSpPr>
        <p:spPr>
          <a:xfrm>
            <a:off x="459351" y="1615680"/>
            <a:ext cx="10808199" cy="4947782"/>
          </a:xfrm>
        </p:spPr>
        <p:txBody>
          <a:bodyPr anchor="ctr">
            <a:normAutofit fontScale="25000" lnSpcReduction="20000"/>
          </a:bodyPr>
          <a:lstStyle/>
          <a:p>
            <a:pPr marL="0" indent="0">
              <a:lnSpc>
                <a:spcPct val="120000"/>
              </a:lnSpc>
              <a:buNone/>
            </a:pPr>
            <a:r>
              <a:rPr lang="en-GB" sz="8600" b="1" dirty="0">
                <a:latin typeface="Arial" panose="020B0604020202020204" pitchFamily="34" charset="0"/>
                <a:cs typeface="Arial" panose="020B0604020202020204" pitchFamily="34" charset="0"/>
              </a:rPr>
              <a:t>From September 2025:</a:t>
            </a:r>
          </a:p>
          <a:p>
            <a:pPr marL="0" indent="0">
              <a:lnSpc>
                <a:spcPct val="120000"/>
              </a:lnSpc>
              <a:buNone/>
            </a:pPr>
            <a:r>
              <a:rPr lang="en-GB" sz="8000" b="1" dirty="0">
                <a:solidFill>
                  <a:schemeClr val="accent1">
                    <a:lumMod val="50000"/>
                  </a:schemeClr>
                </a:solidFill>
                <a:latin typeface="Arial" panose="020B0604020202020204" pitchFamily="34" charset="0"/>
                <a:cs typeface="Arial" panose="020B0604020202020204" pitchFamily="34" charset="0"/>
              </a:rPr>
              <a:t>Deansbrook Infant</a:t>
            </a:r>
          </a:p>
          <a:p>
            <a:pPr marL="0" indent="0">
              <a:buNone/>
            </a:pPr>
            <a:r>
              <a:rPr lang="en-GB" sz="8000" dirty="0">
                <a:latin typeface="Arial" panose="020B0604020202020204" pitchFamily="34" charset="0"/>
                <a:ea typeface="Times New Roman" panose="02020603050405020304" pitchFamily="18" charset="0"/>
                <a:cs typeface="Arial" panose="020B0604020202020204" pitchFamily="34" charset="0"/>
              </a:rPr>
              <a:t>PAN reduction to 3FE to 2FE</a:t>
            </a:r>
          </a:p>
          <a:p>
            <a:pPr marL="0" indent="0">
              <a:lnSpc>
                <a:spcPct val="120000"/>
              </a:lnSpc>
              <a:buNone/>
            </a:pPr>
            <a:r>
              <a:rPr lang="en-GB" sz="8000" b="1" dirty="0">
                <a:solidFill>
                  <a:schemeClr val="accent1">
                    <a:lumMod val="50000"/>
                  </a:schemeClr>
                </a:solidFill>
                <a:latin typeface="Arial" panose="020B0604020202020204" pitchFamily="34" charset="0"/>
                <a:cs typeface="Arial" panose="020B0604020202020204" pitchFamily="34" charset="0"/>
              </a:rPr>
              <a:t>Moss Hall Infant</a:t>
            </a:r>
          </a:p>
          <a:p>
            <a:pPr marL="0" indent="0">
              <a:buNone/>
            </a:pPr>
            <a:r>
              <a:rPr lang="en-GB" sz="8000" dirty="0">
                <a:latin typeface="Arial" panose="020B0604020202020204" pitchFamily="34" charset="0"/>
                <a:ea typeface="Times New Roman" panose="02020603050405020304" pitchFamily="18" charset="0"/>
                <a:cs typeface="Arial" panose="020B0604020202020204" pitchFamily="34" charset="0"/>
              </a:rPr>
              <a:t>PAN reduction to 3FE to 2FE</a:t>
            </a:r>
          </a:p>
          <a:p>
            <a:pPr marL="0" indent="0">
              <a:lnSpc>
                <a:spcPct val="120000"/>
              </a:lnSpc>
              <a:buNone/>
            </a:pPr>
            <a:r>
              <a:rPr lang="en-GB" sz="8000" b="1" dirty="0">
                <a:solidFill>
                  <a:schemeClr val="accent1">
                    <a:lumMod val="50000"/>
                  </a:schemeClr>
                </a:solidFill>
                <a:latin typeface="Arial" panose="020B0604020202020204" pitchFamily="34" charset="0"/>
                <a:cs typeface="Arial" panose="020B0604020202020204" pitchFamily="34" charset="0"/>
              </a:rPr>
              <a:t>Wessex Gardens</a:t>
            </a:r>
          </a:p>
          <a:p>
            <a:pPr marL="0" indent="0">
              <a:buNone/>
            </a:pPr>
            <a:r>
              <a:rPr lang="en-GB" sz="8000" dirty="0">
                <a:latin typeface="Arial" panose="020B0604020202020204" pitchFamily="34" charset="0"/>
                <a:ea typeface="Times New Roman" panose="02020603050405020304" pitchFamily="18" charset="0"/>
                <a:cs typeface="Arial" panose="020B0604020202020204" pitchFamily="34" charset="0"/>
              </a:rPr>
              <a:t>PAN reduction to 2FE to 1FE</a:t>
            </a:r>
          </a:p>
          <a:p>
            <a:pPr marL="0" indent="0">
              <a:lnSpc>
                <a:spcPct val="120000"/>
              </a:lnSpc>
              <a:buNone/>
            </a:pPr>
            <a:endParaRPr lang="en-GB" sz="8600" b="1" dirty="0">
              <a:latin typeface="Arial" panose="020B0604020202020204" pitchFamily="34" charset="0"/>
              <a:cs typeface="Arial" panose="020B0604020202020204" pitchFamily="34" charset="0"/>
            </a:endParaRPr>
          </a:p>
          <a:p>
            <a:pPr marL="0" indent="0">
              <a:lnSpc>
                <a:spcPct val="120000"/>
              </a:lnSpc>
              <a:buNone/>
            </a:pPr>
            <a:r>
              <a:rPr lang="en-GB" sz="8600" b="1" dirty="0">
                <a:latin typeface="Arial" panose="020B0604020202020204" pitchFamily="34" charset="0"/>
                <a:cs typeface="Arial" panose="020B0604020202020204" pitchFamily="34" charset="0"/>
              </a:rPr>
              <a:t>Date to be confirmed</a:t>
            </a:r>
          </a:p>
          <a:p>
            <a:pPr marL="0" indent="0">
              <a:lnSpc>
                <a:spcPct val="120000"/>
              </a:lnSpc>
              <a:buNone/>
            </a:pPr>
            <a:r>
              <a:rPr lang="en-GB" sz="8000" b="1"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Saracens Primary</a:t>
            </a:r>
          </a:p>
          <a:p>
            <a:pPr marL="0" indent="0">
              <a:lnSpc>
                <a:spcPct val="120000"/>
              </a:lnSpc>
              <a:buNone/>
            </a:pPr>
            <a:r>
              <a:rPr lang="en-GB" sz="8000" dirty="0">
                <a:latin typeface="Arial" panose="020B0604020202020204" pitchFamily="34" charset="0"/>
                <a:ea typeface="Times New Roman" panose="02020603050405020304" pitchFamily="18" charset="0"/>
                <a:cs typeface="Arial" panose="020B0604020202020204" pitchFamily="34" charset="0"/>
              </a:rPr>
              <a:t>New 2FE provision in Colindale </a:t>
            </a:r>
          </a:p>
          <a:p>
            <a:endParaRPr lang="en-GB" sz="1700" dirty="0"/>
          </a:p>
        </p:txBody>
      </p:sp>
    </p:spTree>
    <p:extLst>
      <p:ext uri="{BB962C8B-B14F-4D97-AF65-F5344CB8AC3E}">
        <p14:creationId xmlns:p14="http://schemas.microsoft.com/office/powerpoint/2010/main" val="195869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2382BA-16F0-332F-AE60-A47BADB59C9E}"/>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Primary status conversion 2024</a:t>
            </a:r>
          </a:p>
        </p:txBody>
      </p:sp>
      <p:graphicFrame>
        <p:nvGraphicFramePr>
          <p:cNvPr id="4" name="Content Placeholder 3">
            <a:extLst>
              <a:ext uri="{FF2B5EF4-FFF2-40B4-BE49-F238E27FC236}">
                <a16:creationId xmlns:a16="http://schemas.microsoft.com/office/drawing/2014/main" id="{4BB04349-AC6E-626D-DDC8-5D8347E50FAF}"/>
              </a:ext>
            </a:extLst>
          </p:cNvPr>
          <p:cNvGraphicFramePr>
            <a:graphicFrameLocks noGrp="1"/>
          </p:cNvGraphicFramePr>
          <p:nvPr>
            <p:ph idx="1"/>
          </p:nvPr>
        </p:nvGraphicFramePr>
        <p:xfrm>
          <a:off x="838200" y="1825624"/>
          <a:ext cx="10730409" cy="3979640"/>
        </p:xfrm>
        <a:graphic>
          <a:graphicData uri="http://schemas.openxmlformats.org/drawingml/2006/table">
            <a:tbl>
              <a:tblPr firstRow="1" bandRow="1">
                <a:tableStyleId>{72833802-FEF1-4C79-8D5D-14CF1EAF98D9}</a:tableStyleId>
              </a:tblPr>
              <a:tblGrid>
                <a:gridCol w="3576803">
                  <a:extLst>
                    <a:ext uri="{9D8B030D-6E8A-4147-A177-3AD203B41FA5}">
                      <a16:colId xmlns:a16="http://schemas.microsoft.com/office/drawing/2014/main" val="836678233"/>
                    </a:ext>
                  </a:extLst>
                </a:gridCol>
                <a:gridCol w="3576803">
                  <a:extLst>
                    <a:ext uri="{9D8B030D-6E8A-4147-A177-3AD203B41FA5}">
                      <a16:colId xmlns:a16="http://schemas.microsoft.com/office/drawing/2014/main" val="1259752726"/>
                    </a:ext>
                  </a:extLst>
                </a:gridCol>
                <a:gridCol w="3576803">
                  <a:extLst>
                    <a:ext uri="{9D8B030D-6E8A-4147-A177-3AD203B41FA5}">
                      <a16:colId xmlns:a16="http://schemas.microsoft.com/office/drawing/2014/main" val="54364249"/>
                    </a:ext>
                  </a:extLst>
                </a:gridCol>
              </a:tblGrid>
              <a:tr h="994910">
                <a:tc>
                  <a:txBody>
                    <a:bodyPr/>
                    <a:lstStyle/>
                    <a:p>
                      <a:pPr algn="ctr"/>
                      <a:r>
                        <a:rPr lang="en-GB" sz="3200" dirty="0"/>
                        <a:t>Former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3200" b="1" kern="1200" dirty="0">
                          <a:solidFill>
                            <a:schemeClr val="bg1"/>
                          </a:solidFill>
                          <a:latin typeface="+mn-lt"/>
                          <a:ea typeface="+mn-ea"/>
                          <a:cs typeface="+mn-cs"/>
                        </a:rPr>
                        <a:t>Current 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3200" b="1" kern="1200" dirty="0">
                          <a:solidFill>
                            <a:schemeClr val="bg1"/>
                          </a:solidFill>
                          <a:latin typeface="+mn-lt"/>
                          <a:ea typeface="+mn-ea"/>
                          <a:cs typeface="+mn-cs"/>
                        </a:rPr>
                        <a:t>Sponsor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1884223"/>
                  </a:ext>
                </a:extLst>
              </a:tr>
              <a:tr h="994910">
                <a:tc>
                  <a:txBody>
                    <a:bodyPr/>
                    <a:lstStyle/>
                    <a:p>
                      <a:pPr marL="0" indent="0" algn="ctr" defTabSz="914400" rtl="0" eaLnBrk="1" latinLnBrk="0" hangingPunct="1">
                        <a:lnSpc>
                          <a:spcPct val="100000"/>
                        </a:lnSpc>
                        <a:spcBef>
                          <a:spcPts val="1000"/>
                        </a:spcBef>
                        <a:buFont typeface="Arial" panose="020B0604020202020204" pitchFamily="34" charset="0"/>
                        <a:buNone/>
                      </a:pPr>
                      <a:r>
                        <a:rPr lang="en-GB" sz="2000" b="1" kern="1200" dirty="0">
                          <a:solidFill>
                            <a:schemeClr val="accent1">
                              <a:lumMod val="50000"/>
                            </a:schemeClr>
                          </a:solidFill>
                          <a:latin typeface="Arial" panose="020B0604020202020204" pitchFamily="34" charset="0"/>
                          <a:ea typeface="+mn-ea"/>
                          <a:cs typeface="Arial" panose="020B0604020202020204" pitchFamily="34" charset="0"/>
                        </a:rPr>
                        <a:t>Bell Lane Primary</a:t>
                      </a:r>
                    </a:p>
                    <a:p>
                      <a:pPr marL="0" indent="0" algn="ctr" defTabSz="914400" rtl="0" eaLnBrk="1" latinLnBrk="0" hangingPunct="1">
                        <a:lnSpc>
                          <a:spcPct val="100000"/>
                        </a:lnSpc>
                        <a:spcBef>
                          <a:spcPts val="1000"/>
                        </a:spcBef>
                        <a:buFont typeface="Arial" panose="020B0604020202020204" pitchFamily="34" charset="0"/>
                        <a:buNone/>
                      </a:pPr>
                      <a:r>
                        <a:rPr lang="en-GB" sz="2000" b="0" kern="1200" dirty="0">
                          <a:solidFill>
                            <a:schemeClr val="accent1">
                              <a:lumMod val="50000"/>
                            </a:schemeClr>
                          </a:solidFill>
                          <a:latin typeface="Arial" panose="020B0604020202020204" pitchFamily="34" charset="0"/>
                          <a:ea typeface="+mn-ea"/>
                          <a:cs typeface="Arial" panose="020B0604020202020204" pitchFamily="34" charset="0"/>
                        </a:rPr>
                        <a:t>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1000"/>
                        </a:spcBef>
                        <a:buFont typeface="Arial" panose="020B0604020202020204" pitchFamily="34" charset="0"/>
                        <a:buNone/>
                      </a:pPr>
                      <a:r>
                        <a:rPr lang="en-GB" sz="2000" b="1" kern="1200" dirty="0">
                          <a:solidFill>
                            <a:schemeClr val="accent1">
                              <a:lumMod val="50000"/>
                            </a:schemeClr>
                          </a:solidFill>
                          <a:latin typeface="Arial" panose="020B0604020202020204" pitchFamily="34" charset="0"/>
                          <a:ea typeface="+mn-ea"/>
                          <a:cs typeface="Arial" panose="020B0604020202020204" pitchFamily="34" charset="0"/>
                        </a:rPr>
                        <a:t>Saracens Bell Lane primary</a:t>
                      </a:r>
                    </a:p>
                    <a:p>
                      <a:pPr marL="0" indent="0" algn="ctr" defTabSz="914400" rtl="0" eaLnBrk="1" latinLnBrk="0" hangingPunct="1">
                        <a:lnSpc>
                          <a:spcPct val="100000"/>
                        </a:lnSpc>
                        <a:spcBef>
                          <a:spcPts val="1000"/>
                        </a:spcBef>
                        <a:buFont typeface="Arial" panose="020B0604020202020204" pitchFamily="34" charset="0"/>
                        <a:buNone/>
                      </a:pPr>
                      <a:r>
                        <a:rPr lang="en-GB" sz="2000" b="1" kern="1200" dirty="0">
                          <a:solidFill>
                            <a:schemeClr val="accent1">
                              <a:lumMod val="50000"/>
                            </a:schemeClr>
                          </a:solidFill>
                          <a:latin typeface="Arial" panose="020B0604020202020204" pitchFamily="34" charset="0"/>
                          <a:ea typeface="+mn-ea"/>
                          <a:cs typeface="Arial" panose="020B0604020202020204" pitchFamily="34" charset="0"/>
                        </a:rPr>
                        <a:t> </a:t>
                      </a:r>
                      <a:r>
                        <a:rPr lang="en-GB" sz="2000" b="0" kern="1200" dirty="0">
                          <a:solidFill>
                            <a:schemeClr val="accent1">
                              <a:lumMod val="50000"/>
                            </a:schemeClr>
                          </a:solidFill>
                          <a:latin typeface="Arial" panose="020B0604020202020204" pitchFamily="34" charset="0"/>
                          <a:ea typeface="+mn-ea"/>
                          <a:cs typeface="Arial" panose="020B0604020202020204" pitchFamily="34" charset="0"/>
                        </a:rPr>
                        <a:t>Academy Converter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kern="1200" dirty="0">
                          <a:solidFill>
                            <a:schemeClr val="accent1">
                              <a:lumMod val="50000"/>
                            </a:schemeClr>
                          </a:solidFill>
                          <a:latin typeface="Arial" panose="020B0604020202020204" pitchFamily="34" charset="0"/>
                          <a:ea typeface="+mn-ea"/>
                          <a:cs typeface="Arial" panose="020B0604020202020204" pitchFamily="34" charset="0"/>
                        </a:rPr>
                        <a:t>Saracens MAT</a:t>
                      </a: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7711335"/>
                  </a:ext>
                </a:extLst>
              </a:tr>
              <a:tr h="994910">
                <a:tc>
                  <a:txBody>
                    <a:bodyPr/>
                    <a:lstStyle/>
                    <a:p>
                      <a:pPr marL="0" indent="0" algn="ctr" defTabSz="914400" rtl="0" eaLnBrk="1" latinLnBrk="0" hangingPunct="1">
                        <a:lnSpc>
                          <a:spcPct val="100000"/>
                        </a:lnSpc>
                        <a:spcBef>
                          <a:spcPts val="1000"/>
                        </a:spcBef>
                        <a:buFont typeface="Arial" panose="020B0604020202020204" pitchFamily="34" charset="0"/>
                        <a:buNone/>
                      </a:pPr>
                      <a:r>
                        <a:rPr lang="en-GB" sz="2000" b="1" kern="1200" dirty="0">
                          <a:solidFill>
                            <a:schemeClr val="accent1">
                              <a:lumMod val="50000"/>
                            </a:schemeClr>
                          </a:solidFill>
                          <a:latin typeface="Arial" panose="020B0604020202020204" pitchFamily="34" charset="0"/>
                          <a:ea typeface="+mn-ea"/>
                          <a:cs typeface="Arial" panose="020B0604020202020204" pitchFamily="34" charset="0"/>
                        </a:rPr>
                        <a:t>Dollis Primary</a:t>
                      </a:r>
                    </a:p>
                    <a:p>
                      <a:pPr marL="0" indent="0" algn="ctr" defTabSz="914400" rtl="0" eaLnBrk="1" latinLnBrk="0" hangingPunct="1">
                        <a:lnSpc>
                          <a:spcPct val="100000"/>
                        </a:lnSpc>
                        <a:spcBef>
                          <a:spcPts val="1000"/>
                        </a:spcBef>
                        <a:buFont typeface="Arial" panose="020B0604020202020204" pitchFamily="34" charset="0"/>
                        <a:buNone/>
                      </a:pPr>
                      <a:r>
                        <a:rPr lang="en-GB" sz="2000" b="0" kern="1200" dirty="0">
                          <a:solidFill>
                            <a:schemeClr val="accent1">
                              <a:lumMod val="50000"/>
                            </a:schemeClr>
                          </a:solidFill>
                          <a:latin typeface="Arial" panose="020B0604020202020204" pitchFamily="34" charset="0"/>
                          <a:ea typeface="+mn-ea"/>
                          <a:cs typeface="Arial" panose="020B0604020202020204" pitchFamily="34" charset="0"/>
                        </a:rPr>
                        <a:t> Community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1000"/>
                        </a:spcBef>
                        <a:buFont typeface="Arial" panose="020B0604020202020204" pitchFamily="34" charset="0"/>
                        <a:buNone/>
                      </a:pPr>
                      <a:r>
                        <a:rPr lang="en-GB" sz="2000" b="1" kern="1200" dirty="0">
                          <a:solidFill>
                            <a:schemeClr val="accent1">
                              <a:lumMod val="50000"/>
                            </a:schemeClr>
                          </a:solidFill>
                          <a:latin typeface="Arial" panose="020B0604020202020204" pitchFamily="34" charset="0"/>
                          <a:ea typeface="+mn-ea"/>
                          <a:cs typeface="Arial" panose="020B0604020202020204" pitchFamily="34" charset="0"/>
                        </a:rPr>
                        <a:t>Dollis primary</a:t>
                      </a:r>
                    </a:p>
                    <a:p>
                      <a:pPr marL="0" indent="0" algn="ctr" defTabSz="914400" rtl="0" eaLnBrk="1" latinLnBrk="0" hangingPunct="1">
                        <a:lnSpc>
                          <a:spcPct val="100000"/>
                        </a:lnSpc>
                        <a:spcBef>
                          <a:spcPts val="1000"/>
                        </a:spcBef>
                        <a:buFont typeface="Arial" panose="020B0604020202020204" pitchFamily="34" charset="0"/>
                        <a:buNone/>
                      </a:pPr>
                      <a:r>
                        <a:rPr lang="en-GB" sz="2000" b="0" kern="1200" dirty="0">
                          <a:solidFill>
                            <a:schemeClr val="accent1">
                              <a:lumMod val="50000"/>
                            </a:schemeClr>
                          </a:solidFill>
                          <a:latin typeface="Arial" panose="020B0604020202020204" pitchFamily="34" charset="0"/>
                          <a:ea typeface="+mn-ea"/>
                          <a:cs typeface="Arial" panose="020B0604020202020204" pitchFamily="34" charset="0"/>
                        </a:rPr>
                        <a:t>Academy Converter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b="1" kern="1200" dirty="0">
                          <a:solidFill>
                            <a:schemeClr val="accent1">
                              <a:lumMod val="50000"/>
                            </a:schemeClr>
                          </a:solidFill>
                          <a:latin typeface="Arial" panose="020B0604020202020204" pitchFamily="34" charset="0"/>
                          <a:ea typeface="+mn-ea"/>
                          <a:cs typeface="Arial" panose="020B0604020202020204" pitchFamily="34" charset="0"/>
                        </a:rPr>
                        <a:t>Ashmole Academy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94872982"/>
                  </a:ext>
                </a:extLst>
              </a:tr>
              <a:tr h="994910">
                <a:tc>
                  <a:txBody>
                    <a:bodyPr/>
                    <a:lstStyle/>
                    <a:p>
                      <a:pPr marL="0" indent="0" algn="ctr" defTabSz="914400" rtl="0" eaLnBrk="1" latinLnBrk="0" hangingPunct="1">
                        <a:lnSpc>
                          <a:spcPct val="100000"/>
                        </a:lnSpc>
                        <a:spcBef>
                          <a:spcPts val="1000"/>
                        </a:spcBef>
                        <a:buFont typeface="Arial" panose="020B0604020202020204" pitchFamily="34" charset="0"/>
                        <a:buNone/>
                      </a:pPr>
                      <a:r>
                        <a:rPr lang="en-GB" sz="2000" b="1" kern="1200" dirty="0">
                          <a:solidFill>
                            <a:schemeClr val="accent1">
                              <a:lumMod val="50000"/>
                            </a:schemeClr>
                          </a:solidFill>
                          <a:latin typeface="Arial" panose="020B0604020202020204" pitchFamily="34" charset="0"/>
                          <a:ea typeface="+mn-ea"/>
                          <a:cs typeface="Arial" panose="020B0604020202020204" pitchFamily="34" charset="0"/>
                        </a:rPr>
                        <a:t>Osidge School</a:t>
                      </a:r>
                    </a:p>
                    <a:p>
                      <a:pPr marL="0" indent="0" algn="ctr" defTabSz="914400" rtl="0" eaLnBrk="1" latinLnBrk="0" hangingPunct="1">
                        <a:lnSpc>
                          <a:spcPct val="100000"/>
                        </a:lnSpc>
                        <a:spcBef>
                          <a:spcPts val="1000"/>
                        </a:spcBef>
                        <a:buFont typeface="Arial" panose="020B0604020202020204" pitchFamily="34" charset="0"/>
                        <a:buNone/>
                      </a:pPr>
                      <a:r>
                        <a:rPr lang="en-GB" sz="2000" b="0" kern="1200" dirty="0">
                          <a:solidFill>
                            <a:schemeClr val="accent1">
                              <a:lumMod val="50000"/>
                            </a:schemeClr>
                          </a:solidFill>
                          <a:latin typeface="Arial" panose="020B0604020202020204" pitchFamily="34" charset="0"/>
                          <a:ea typeface="+mn-ea"/>
                          <a:cs typeface="Arial" panose="020B0604020202020204" pitchFamily="34" charset="0"/>
                        </a:rPr>
                        <a:t>Voluntary Aided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defTabSz="914400" rtl="0" eaLnBrk="1" latinLnBrk="0" hangingPunct="1">
                        <a:lnSpc>
                          <a:spcPct val="100000"/>
                        </a:lnSpc>
                        <a:spcBef>
                          <a:spcPts val="1000"/>
                        </a:spcBef>
                        <a:buFont typeface="Arial" panose="020B0604020202020204" pitchFamily="34" charset="0"/>
                        <a:buNone/>
                      </a:pPr>
                      <a:r>
                        <a:rPr lang="en-GB" sz="2000" b="1" kern="1200" dirty="0">
                          <a:solidFill>
                            <a:schemeClr val="accent1">
                              <a:lumMod val="50000"/>
                            </a:schemeClr>
                          </a:solidFill>
                          <a:latin typeface="Arial" panose="020B0604020202020204" pitchFamily="34" charset="0"/>
                          <a:ea typeface="+mn-ea"/>
                          <a:cs typeface="Arial" panose="020B0604020202020204" pitchFamily="34" charset="0"/>
                        </a:rPr>
                        <a:t>Osidge School</a:t>
                      </a:r>
                    </a:p>
                    <a:p>
                      <a:pPr marL="0" indent="0" algn="ctr" defTabSz="914400" rtl="0" eaLnBrk="1" latinLnBrk="0" hangingPunct="1">
                        <a:lnSpc>
                          <a:spcPct val="100000"/>
                        </a:lnSpc>
                        <a:spcBef>
                          <a:spcPts val="1000"/>
                        </a:spcBef>
                        <a:buFont typeface="Arial" panose="020B0604020202020204" pitchFamily="34" charset="0"/>
                        <a:buNone/>
                      </a:pPr>
                      <a:r>
                        <a:rPr lang="en-GB" sz="2000" b="0" kern="1200" dirty="0">
                          <a:solidFill>
                            <a:schemeClr val="accent1">
                              <a:lumMod val="50000"/>
                            </a:schemeClr>
                          </a:solidFill>
                          <a:latin typeface="Arial" panose="020B0604020202020204" pitchFamily="34" charset="0"/>
                          <a:ea typeface="+mn-ea"/>
                          <a:cs typeface="Arial" panose="020B0604020202020204" pitchFamily="34" charset="0"/>
                        </a:rPr>
                        <a:t>Academy Converter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lang="en-GB" sz="1800" b="1" kern="1200" dirty="0">
                          <a:solidFill>
                            <a:schemeClr val="accent1">
                              <a:lumMod val="50000"/>
                            </a:schemeClr>
                          </a:solidFill>
                          <a:latin typeface="Arial" panose="020B0604020202020204" pitchFamily="34" charset="0"/>
                          <a:ea typeface="+mn-ea"/>
                          <a:cs typeface="Arial" panose="020B0604020202020204" pitchFamily="34" charset="0"/>
                        </a:rPr>
                        <a:t>Bellevue Place Education Trust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1787837"/>
                  </a:ext>
                </a:extLst>
              </a:tr>
            </a:tbl>
          </a:graphicData>
        </a:graphic>
      </p:graphicFrame>
    </p:spTree>
    <p:extLst>
      <p:ext uri="{BB962C8B-B14F-4D97-AF65-F5344CB8AC3E}">
        <p14:creationId xmlns:p14="http://schemas.microsoft.com/office/powerpoint/2010/main" val="5653588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a:bodyPr>
          <a:lstStyle/>
          <a:p>
            <a:pPr algn="ctr"/>
            <a:r>
              <a:rPr lang="en-GB" sz="4000" b="1" dirty="0">
                <a:solidFill>
                  <a:srgbClr val="FFFFFF"/>
                </a:solidFill>
              </a:rPr>
              <a:t>Secondary 2024– application stats</a:t>
            </a:r>
            <a:endParaRPr lang="en-US" sz="4000" b="1" kern="1200" dirty="0">
              <a:solidFill>
                <a:srgbClr val="FFFFFF"/>
              </a:solidFill>
              <a:latin typeface="+mj-lt"/>
              <a:ea typeface="+mj-ea"/>
              <a:cs typeface="+mj-cs"/>
            </a:endParaRPr>
          </a:p>
        </p:txBody>
      </p:sp>
      <p:graphicFrame>
        <p:nvGraphicFramePr>
          <p:cNvPr id="16" name="Content Placeholder 15">
            <a:extLst>
              <a:ext uri="{FF2B5EF4-FFF2-40B4-BE49-F238E27FC236}">
                <a16:creationId xmlns:a16="http://schemas.microsoft.com/office/drawing/2014/main" id="{B4ED9BD4-5850-7363-0BE4-DD7F08A51AE4}"/>
              </a:ext>
            </a:extLst>
          </p:cNvPr>
          <p:cNvGraphicFramePr>
            <a:graphicFrameLocks noGrp="1"/>
          </p:cNvGraphicFramePr>
          <p:nvPr>
            <p:ph idx="1"/>
          </p:nvPr>
        </p:nvGraphicFramePr>
        <p:xfrm>
          <a:off x="695401" y="1966274"/>
          <a:ext cx="11125236" cy="4055012"/>
        </p:xfrm>
        <a:graphic>
          <a:graphicData uri="http://schemas.openxmlformats.org/drawingml/2006/table">
            <a:tbl>
              <a:tblPr/>
              <a:tblGrid>
                <a:gridCol w="2846196">
                  <a:extLst>
                    <a:ext uri="{9D8B030D-6E8A-4147-A177-3AD203B41FA5}">
                      <a16:colId xmlns:a16="http://schemas.microsoft.com/office/drawing/2014/main" val="3973668147"/>
                    </a:ext>
                  </a:extLst>
                </a:gridCol>
                <a:gridCol w="1990676">
                  <a:extLst>
                    <a:ext uri="{9D8B030D-6E8A-4147-A177-3AD203B41FA5}">
                      <a16:colId xmlns:a16="http://schemas.microsoft.com/office/drawing/2014/main" val="2980000815"/>
                    </a:ext>
                  </a:extLst>
                </a:gridCol>
                <a:gridCol w="2343190">
                  <a:extLst>
                    <a:ext uri="{9D8B030D-6E8A-4147-A177-3AD203B41FA5}">
                      <a16:colId xmlns:a16="http://schemas.microsoft.com/office/drawing/2014/main" val="4095812962"/>
                    </a:ext>
                  </a:extLst>
                </a:gridCol>
                <a:gridCol w="3945174">
                  <a:extLst>
                    <a:ext uri="{9D8B030D-6E8A-4147-A177-3AD203B41FA5}">
                      <a16:colId xmlns:a16="http://schemas.microsoft.com/office/drawing/2014/main" val="2093173232"/>
                    </a:ext>
                  </a:extLst>
                </a:gridCol>
              </a:tblGrid>
              <a:tr h="873660">
                <a:tc gridSpan="3">
                  <a:txBody>
                    <a:bodyPr/>
                    <a:lstStyle/>
                    <a:p>
                      <a:pPr algn="ctr" rtl="0" fontAlgn="b"/>
                      <a:r>
                        <a:rPr lang="en-GB" sz="3600" b="1" i="0" u="none" strike="noStrike" dirty="0">
                          <a:solidFill>
                            <a:srgbClr val="000000"/>
                          </a:solidFill>
                          <a:effectLst/>
                          <a:latin typeface="Calibri" panose="020F0502020204030204" pitchFamily="34" charset="0"/>
                        </a:rPr>
                        <a:t>On-time applications</a:t>
                      </a:r>
                    </a:p>
                  </a:txBody>
                  <a:tcPr marL="9525" marR="9525" marT="9525" marB="0" anchor="b">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a:txBody>
                    <a:bodyPr/>
                    <a:lstStyle/>
                    <a:p>
                      <a:pPr algn="ctr" rtl="0" fontAlgn="b"/>
                      <a:r>
                        <a:rPr lang="en-GB" sz="3600" b="1" i="0" u="none" strike="noStrike" dirty="0">
                          <a:solidFill>
                            <a:schemeClr val="tx1"/>
                          </a:solidFill>
                          <a:effectLst/>
                          <a:latin typeface="Calibri" panose="020F0502020204030204" pitchFamily="34" charset="0"/>
                        </a:rPr>
                        <a:t>Late applications </a:t>
                      </a:r>
                    </a:p>
                  </a:txBody>
                  <a:tcPr marL="9525" marR="9525" marT="9525" marB="0" anchor="b">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tcPr>
                </a:tc>
                <a:extLst>
                  <a:ext uri="{0D108BD9-81ED-4DB2-BD59-A6C34878D82A}">
                    <a16:rowId xmlns:a16="http://schemas.microsoft.com/office/drawing/2014/main" val="3836247357"/>
                  </a:ext>
                </a:extLst>
              </a:tr>
              <a:tr h="1136198">
                <a:tc>
                  <a:txBody>
                    <a:bodyPr/>
                    <a:lstStyle/>
                    <a:p>
                      <a:pPr algn="ctr" rtl="0" fontAlgn="ctr"/>
                      <a:r>
                        <a:rPr lang="en-GB" sz="2800" b="0" i="0" u="none" strike="noStrike" dirty="0">
                          <a:solidFill>
                            <a:srgbClr val="000000"/>
                          </a:solidFill>
                          <a:effectLst/>
                          <a:latin typeface="Calibri" panose="020F0502020204030204" pitchFamily="34" charset="0"/>
                        </a:rPr>
                        <a:t>Barnet residents</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a:txBody>
                    <a:bodyPr/>
                    <a:lstStyle/>
                    <a:p>
                      <a:pPr algn="ctr" rtl="0" fontAlgn="ctr"/>
                      <a:r>
                        <a:rPr lang="en-GB" sz="2800" b="0" i="0" u="none" strike="noStrike" dirty="0">
                          <a:solidFill>
                            <a:srgbClr val="000000"/>
                          </a:solidFill>
                          <a:effectLst/>
                          <a:latin typeface="Calibri" panose="020F0502020204030204" pitchFamily="34" charset="0"/>
                        </a:rPr>
                        <a:t>Other LA residents</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a:txBody>
                    <a:bodyPr/>
                    <a:lstStyle/>
                    <a:p>
                      <a:pPr algn="ctr" rtl="0" fontAlgn="ctr"/>
                      <a:r>
                        <a:rPr lang="en-GB" sz="2800" b="0" i="0" u="none" strike="noStrike" dirty="0">
                          <a:solidFill>
                            <a:srgbClr val="000000"/>
                          </a:solidFill>
                          <a:effectLst/>
                          <a:latin typeface="Calibri" panose="020F0502020204030204" pitchFamily="34" charset="0"/>
                        </a:rPr>
                        <a:t>Total</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a:txBody>
                    <a:bodyPr/>
                    <a:lstStyle/>
                    <a:p>
                      <a:pPr algn="ctr" rtl="0" fontAlgn="ctr"/>
                      <a:r>
                        <a:rPr lang="en-GB" sz="2800" b="0" i="0" u="none" strike="noStrike" dirty="0">
                          <a:solidFill>
                            <a:schemeClr val="tx1"/>
                          </a:solidFill>
                          <a:effectLst/>
                          <a:latin typeface="Calibri" panose="020F0502020204030204" pitchFamily="34" charset="0"/>
                        </a:rPr>
                        <a:t>As of 17 August 2024</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extLst>
                  <a:ext uri="{0D108BD9-81ED-4DB2-BD59-A6C34878D82A}">
                    <a16:rowId xmlns:a16="http://schemas.microsoft.com/office/drawing/2014/main" val="3403605525"/>
                  </a:ext>
                </a:extLst>
              </a:tr>
              <a:tr h="681718">
                <a:tc>
                  <a:txBody>
                    <a:bodyPr/>
                    <a:lstStyle/>
                    <a:p>
                      <a:pPr algn="ctr" fontAlgn="ctr"/>
                      <a:r>
                        <a:rPr lang="en-GB" sz="2800" b="1" i="0" u="none" strike="noStrike" dirty="0">
                          <a:solidFill>
                            <a:schemeClr val="tx1"/>
                          </a:solidFill>
                          <a:effectLst/>
                          <a:latin typeface="+mn-lt"/>
                        </a:rPr>
                        <a:t>4238</a:t>
                      </a: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9050" cap="flat" cmpd="sng" algn="ctr">
                      <a:noFill/>
                      <a:prstDash val="solid"/>
                      <a:round/>
                      <a:headEnd type="none" w="med" len="med"/>
                      <a:tailEnd type="none" w="med" len="med"/>
                    </a:lnB>
                    <a:solidFill>
                      <a:srgbClr val="E8CDE7"/>
                    </a:solidFill>
                  </a:tcPr>
                </a:tc>
                <a:tc>
                  <a:txBody>
                    <a:bodyPr/>
                    <a:lstStyle/>
                    <a:p>
                      <a:pPr algn="ctr" fontAlgn="ctr"/>
                      <a:r>
                        <a:rPr lang="en-GB" sz="2800" b="1" i="0" u="none" strike="noStrike" dirty="0">
                          <a:solidFill>
                            <a:schemeClr val="tx1"/>
                          </a:solidFill>
                          <a:effectLst/>
                          <a:latin typeface="+mn-lt"/>
                        </a:rPr>
                        <a:t>3292</a:t>
                      </a: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9050" cap="flat" cmpd="sng" algn="ctr">
                      <a:noFill/>
                      <a:prstDash val="solid"/>
                      <a:round/>
                      <a:headEnd type="none" w="med" len="med"/>
                      <a:tailEnd type="none" w="med" len="med"/>
                    </a:lnB>
                    <a:solidFill>
                      <a:srgbClr val="E8CDE7"/>
                    </a:solidFill>
                  </a:tcPr>
                </a:tc>
                <a:tc>
                  <a:txBody>
                    <a:bodyPr/>
                    <a:lstStyle/>
                    <a:p>
                      <a:pPr algn="ctr" fontAlgn="ctr"/>
                      <a:r>
                        <a:rPr lang="en-GB" sz="2800" b="1" i="0" u="none" strike="noStrike" dirty="0">
                          <a:solidFill>
                            <a:schemeClr val="tx1"/>
                          </a:solidFill>
                          <a:effectLst/>
                          <a:latin typeface="+mn-lt"/>
                        </a:rPr>
                        <a:t>7530</a:t>
                      </a: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9050" cap="flat" cmpd="sng" algn="ctr">
                      <a:noFill/>
                      <a:prstDash val="solid"/>
                      <a:round/>
                      <a:headEnd type="none" w="med" len="med"/>
                      <a:tailEnd type="none" w="med" len="med"/>
                    </a:lnB>
                    <a:solidFill>
                      <a:srgbClr val="E8CDE7"/>
                    </a:solidFill>
                  </a:tcPr>
                </a:tc>
                <a:tc>
                  <a:txBody>
                    <a:bodyPr/>
                    <a:lstStyle/>
                    <a:p>
                      <a:pPr algn="ctr" rtl="0" fontAlgn="ctr"/>
                      <a:r>
                        <a:rPr lang="en-GB" sz="2800" b="1" i="0" u="none" strike="noStrike" dirty="0">
                          <a:solidFill>
                            <a:schemeClr val="tx1"/>
                          </a:solidFill>
                          <a:effectLst/>
                          <a:latin typeface="Calibri" panose="020F0502020204030204" pitchFamily="34" charset="0"/>
                        </a:rPr>
                        <a:t>290</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9050" cap="flat" cmpd="sng" algn="ctr">
                      <a:noFill/>
                      <a:prstDash val="solid"/>
                      <a:round/>
                      <a:headEnd type="none" w="med" len="med"/>
                      <a:tailEnd type="none" w="med" len="med"/>
                    </a:lnB>
                    <a:solidFill>
                      <a:srgbClr val="E8CDE7"/>
                    </a:solidFill>
                  </a:tcPr>
                </a:tc>
                <a:extLst>
                  <a:ext uri="{0D108BD9-81ED-4DB2-BD59-A6C34878D82A}">
                    <a16:rowId xmlns:a16="http://schemas.microsoft.com/office/drawing/2014/main" val="256260612"/>
                  </a:ext>
                </a:extLst>
              </a:tr>
              <a:tr h="681718">
                <a:tc gridSpan="4">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3600" b="1" i="0" u="none" strike="noStrike" dirty="0">
                          <a:solidFill>
                            <a:schemeClr val="tx1"/>
                          </a:solidFill>
                          <a:effectLst/>
                          <a:latin typeface="Calibri" panose="020F0502020204030204" pitchFamily="34" charset="0"/>
                        </a:rPr>
                        <a:t>Comparison to 2023/24</a:t>
                      </a:r>
                    </a:p>
                  </a:txBody>
                  <a:tcPr marL="14258" marR="14258" marT="14258"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GB" sz="2800" b="1" i="0" u="none" strike="noStrike" dirty="0">
                        <a:solidFill>
                          <a:schemeClr val="tx1"/>
                        </a:solidFill>
                        <a:effectLst/>
                        <a:latin typeface="+mn-lt"/>
                      </a:endParaRP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noFill/>
                  </a:tcPr>
                </a:tc>
                <a:tc hMerge="1">
                  <a:txBody>
                    <a:bodyPr/>
                    <a:lstStyle/>
                    <a:p>
                      <a:pPr algn="ctr" fontAlgn="ctr"/>
                      <a:endParaRPr lang="en-GB" sz="2800" b="1" i="0" u="none" strike="noStrike" dirty="0">
                        <a:solidFill>
                          <a:schemeClr val="tx1"/>
                        </a:solidFill>
                        <a:effectLst/>
                        <a:latin typeface="+mn-lt"/>
                      </a:endParaRP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noFill/>
                  </a:tcPr>
                </a:tc>
                <a:tc hMerge="1">
                  <a:txBody>
                    <a:bodyPr/>
                    <a:lstStyle/>
                    <a:p>
                      <a:pPr algn="ctr" rtl="0" fontAlgn="ctr"/>
                      <a:endParaRPr lang="en-GB" sz="2800" b="1" i="0" u="none" strike="noStrike" dirty="0">
                        <a:solidFill>
                          <a:srgbClr val="FF0000"/>
                        </a:solidFill>
                        <a:effectLst/>
                        <a:latin typeface="Calibri" panose="020F0502020204030204" pitchFamily="34" charset="0"/>
                      </a:endParaRP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noFill/>
                  </a:tcPr>
                </a:tc>
                <a:extLst>
                  <a:ext uri="{0D108BD9-81ED-4DB2-BD59-A6C34878D82A}">
                    <a16:rowId xmlns:a16="http://schemas.microsoft.com/office/drawing/2014/main" val="486714942"/>
                  </a:ext>
                </a:extLst>
              </a:tr>
              <a:tr h="681718">
                <a:tc>
                  <a:txBody>
                    <a:bodyPr/>
                    <a:lstStyle/>
                    <a:p>
                      <a:pPr algn="ctr" fontAlgn="ctr"/>
                      <a:r>
                        <a:rPr lang="en-GB" sz="2800" b="1" i="0" u="none" strike="noStrike" dirty="0">
                          <a:solidFill>
                            <a:srgbClr val="FF0000"/>
                          </a:solidFill>
                          <a:effectLst/>
                          <a:latin typeface="+mn-lt"/>
                        </a:rPr>
                        <a:t>-168 </a:t>
                      </a:r>
                      <a:r>
                        <a:rPr lang="en-GB" sz="2800" b="0" i="0" u="none" strike="noStrike" dirty="0">
                          <a:solidFill>
                            <a:srgbClr val="FF0000"/>
                          </a:solidFill>
                          <a:effectLst/>
                          <a:latin typeface="+mn-lt"/>
                        </a:rPr>
                        <a:t>(-4%)</a:t>
                      </a:r>
                      <a:endParaRPr lang="en-GB" sz="2800" b="1" i="0" u="none" strike="noStrike" dirty="0">
                        <a:solidFill>
                          <a:srgbClr val="FF0000"/>
                        </a:solidFill>
                        <a:effectLst/>
                        <a:latin typeface="+mn-lt"/>
                      </a:endParaRP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fontAlgn="ctr"/>
                      <a:r>
                        <a:rPr lang="en-GB" sz="2800" b="1" i="0" u="none" strike="noStrike" dirty="0">
                          <a:solidFill>
                            <a:srgbClr val="FF0000"/>
                          </a:solidFill>
                          <a:effectLst/>
                          <a:latin typeface="+mn-lt"/>
                        </a:rPr>
                        <a:t>-165 </a:t>
                      </a:r>
                      <a:r>
                        <a:rPr lang="en-GB" sz="2800" b="0" i="0" u="none" strike="noStrike" dirty="0">
                          <a:solidFill>
                            <a:srgbClr val="FF0000"/>
                          </a:solidFill>
                          <a:effectLst/>
                          <a:latin typeface="+mn-lt"/>
                        </a:rPr>
                        <a:t>(-4.8%)</a:t>
                      </a:r>
                      <a:endParaRPr lang="en-GB" sz="2800" b="1" i="0" u="none" strike="noStrike" dirty="0">
                        <a:solidFill>
                          <a:schemeClr val="tx1"/>
                        </a:solidFill>
                        <a:effectLst/>
                        <a:latin typeface="+mn-lt"/>
                      </a:endParaRP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fontAlgn="ctr"/>
                      <a:r>
                        <a:rPr lang="en-GB" sz="2800" b="1" i="0" u="none" strike="noStrike" dirty="0">
                          <a:solidFill>
                            <a:srgbClr val="FF0000"/>
                          </a:solidFill>
                          <a:effectLst/>
                          <a:latin typeface="+mn-lt"/>
                        </a:rPr>
                        <a:t>-334 </a:t>
                      </a:r>
                      <a:r>
                        <a:rPr lang="en-GB" sz="2800" b="0" i="0" u="none" strike="noStrike" dirty="0">
                          <a:solidFill>
                            <a:srgbClr val="FF0000"/>
                          </a:solidFill>
                          <a:effectLst/>
                          <a:latin typeface="+mn-lt"/>
                        </a:rPr>
                        <a:t>(4.2%)</a:t>
                      </a:r>
                      <a:endParaRPr lang="en-GB" sz="2800" b="1" i="0" u="none" strike="noStrike" dirty="0">
                        <a:solidFill>
                          <a:srgbClr val="FF0000"/>
                        </a:solidFill>
                        <a:effectLst/>
                        <a:latin typeface="+mn-lt"/>
                      </a:endParaRP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rtl="0" fontAlgn="ctr"/>
                      <a:r>
                        <a:rPr lang="en-GB" sz="2800" b="1" i="0" u="none" strike="noStrike" dirty="0">
                          <a:solidFill>
                            <a:srgbClr val="FF0000"/>
                          </a:solidFill>
                          <a:effectLst/>
                          <a:latin typeface="Calibri" panose="020F0502020204030204" pitchFamily="34" charset="0"/>
                        </a:rPr>
                        <a:t>-7 </a:t>
                      </a:r>
                      <a:r>
                        <a:rPr lang="en-GB" sz="2800" b="0" i="0" u="none" strike="noStrike" dirty="0">
                          <a:solidFill>
                            <a:srgbClr val="FF0000"/>
                          </a:solidFill>
                          <a:effectLst/>
                          <a:latin typeface="Calibri" panose="020F0502020204030204" pitchFamily="34" charset="0"/>
                        </a:rPr>
                        <a:t>(-2.4%)</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extLst>
                  <a:ext uri="{0D108BD9-81ED-4DB2-BD59-A6C34878D82A}">
                    <a16:rowId xmlns:a16="http://schemas.microsoft.com/office/drawing/2014/main" val="4265001177"/>
                  </a:ext>
                </a:extLst>
              </a:tr>
            </a:tbl>
          </a:graphicData>
        </a:graphic>
      </p:graphicFrame>
    </p:spTree>
    <p:extLst>
      <p:ext uri="{BB962C8B-B14F-4D97-AF65-F5344CB8AC3E}">
        <p14:creationId xmlns:p14="http://schemas.microsoft.com/office/powerpoint/2010/main" val="24162454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3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42">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GB" sz="4000" b="1" dirty="0">
                <a:solidFill>
                  <a:srgbClr val="FFFFFF"/>
                </a:solidFill>
              </a:rPr>
              <a:t>Secondary 2024 – allocation stats</a:t>
            </a:r>
            <a:endParaRPr lang="en-US" sz="4000" b="1" kern="1200" dirty="0">
              <a:solidFill>
                <a:srgbClr val="FFFFFF"/>
              </a:solidFill>
              <a:latin typeface="+mj-lt"/>
              <a:ea typeface="+mj-ea"/>
              <a:cs typeface="+mj-cs"/>
            </a:endParaRPr>
          </a:p>
        </p:txBody>
      </p:sp>
      <p:graphicFrame>
        <p:nvGraphicFramePr>
          <p:cNvPr id="10" name="Content Placeholder 9">
            <a:extLst>
              <a:ext uri="{FF2B5EF4-FFF2-40B4-BE49-F238E27FC236}">
                <a16:creationId xmlns:a16="http://schemas.microsoft.com/office/drawing/2014/main" id="{AEDD4FDE-3063-C100-4AB3-32C1B6910C9A}"/>
              </a:ext>
            </a:extLst>
          </p:cNvPr>
          <p:cNvGraphicFramePr>
            <a:graphicFrameLocks noGrp="1"/>
          </p:cNvGraphicFramePr>
          <p:nvPr>
            <p:ph idx="1"/>
          </p:nvPr>
        </p:nvGraphicFramePr>
        <p:xfrm>
          <a:off x="515380" y="1740093"/>
          <a:ext cx="11161240" cy="3499529"/>
        </p:xfrm>
        <a:graphic>
          <a:graphicData uri="http://schemas.openxmlformats.org/drawingml/2006/table">
            <a:tbl>
              <a:tblPr/>
              <a:tblGrid>
                <a:gridCol w="2041975">
                  <a:extLst>
                    <a:ext uri="{9D8B030D-6E8A-4147-A177-3AD203B41FA5}">
                      <a16:colId xmlns:a16="http://schemas.microsoft.com/office/drawing/2014/main" val="1935751271"/>
                    </a:ext>
                  </a:extLst>
                </a:gridCol>
                <a:gridCol w="2193233">
                  <a:extLst>
                    <a:ext uri="{9D8B030D-6E8A-4147-A177-3AD203B41FA5}">
                      <a16:colId xmlns:a16="http://schemas.microsoft.com/office/drawing/2014/main" val="693784570"/>
                    </a:ext>
                  </a:extLst>
                </a:gridCol>
                <a:gridCol w="2647005">
                  <a:extLst>
                    <a:ext uri="{9D8B030D-6E8A-4147-A177-3AD203B41FA5}">
                      <a16:colId xmlns:a16="http://schemas.microsoft.com/office/drawing/2014/main" val="2675455071"/>
                    </a:ext>
                  </a:extLst>
                </a:gridCol>
                <a:gridCol w="2115253">
                  <a:extLst>
                    <a:ext uri="{9D8B030D-6E8A-4147-A177-3AD203B41FA5}">
                      <a16:colId xmlns:a16="http://schemas.microsoft.com/office/drawing/2014/main" val="726479654"/>
                    </a:ext>
                  </a:extLst>
                </a:gridCol>
                <a:gridCol w="2163774">
                  <a:extLst>
                    <a:ext uri="{9D8B030D-6E8A-4147-A177-3AD203B41FA5}">
                      <a16:colId xmlns:a16="http://schemas.microsoft.com/office/drawing/2014/main" val="4004100158"/>
                    </a:ext>
                  </a:extLst>
                </a:gridCol>
              </a:tblGrid>
              <a:tr h="642140">
                <a:tc gridSpan="5">
                  <a:txBody>
                    <a:bodyPr/>
                    <a:lstStyle/>
                    <a:p>
                      <a:pPr algn="ctr" rtl="0" fontAlgn="ctr"/>
                      <a:r>
                        <a:rPr lang="en-GB" sz="3200" b="1" i="0" u="none" strike="noStrike" dirty="0">
                          <a:solidFill>
                            <a:srgbClr val="000000"/>
                          </a:solidFill>
                          <a:effectLst/>
                          <a:latin typeface="Calibri" panose="020F0502020204030204" pitchFamily="34" charset="0"/>
                        </a:rPr>
                        <a:t>Offers (on 1 March 2024)</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8510146"/>
                  </a:ext>
                </a:extLst>
              </a:tr>
              <a:tr h="1829967">
                <a:tc rowSpan="2">
                  <a:txBody>
                    <a:bodyPr/>
                    <a:lstStyle/>
                    <a:p>
                      <a:pPr algn="ctr" rtl="0" fontAlgn="ctr"/>
                      <a:r>
                        <a:rPr lang="en-GB" sz="2800" b="0" i="0" u="none" strike="noStrike">
                          <a:solidFill>
                            <a:srgbClr val="000000"/>
                          </a:solidFill>
                          <a:effectLst/>
                          <a:latin typeface="Calibri" panose="020F0502020204030204" pitchFamily="34" charset="0"/>
                        </a:rPr>
                        <a:t>% 1st preference </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rowSpan="2">
                  <a:txBody>
                    <a:bodyPr/>
                    <a:lstStyle/>
                    <a:p>
                      <a:pPr algn="ctr" rtl="0" fontAlgn="ctr"/>
                      <a:r>
                        <a:rPr lang="en-GB" sz="2800" b="0" i="0" u="none" strike="noStrike">
                          <a:solidFill>
                            <a:srgbClr val="000000"/>
                          </a:solidFill>
                          <a:effectLst/>
                          <a:latin typeface="Calibri" panose="020F0502020204030204" pitchFamily="34" charset="0"/>
                        </a:rPr>
                        <a:t>% 1st to 3rd Preference</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a:txBody>
                    <a:bodyPr/>
                    <a:lstStyle/>
                    <a:p>
                      <a:pPr algn="ctr" rtl="0" fontAlgn="ctr"/>
                      <a:endParaRPr lang="en-GB" sz="2800" b="0" i="0" u="none" strike="noStrike" dirty="0">
                        <a:solidFill>
                          <a:srgbClr val="000000"/>
                        </a:solidFill>
                        <a:effectLst/>
                        <a:latin typeface="Calibri" panose="020F0502020204030204" pitchFamily="34" charset="0"/>
                      </a:endParaRPr>
                    </a:p>
                    <a:p>
                      <a:pPr algn="ctr" rtl="0" fontAlgn="ctr"/>
                      <a:r>
                        <a:rPr lang="en-GB" sz="2800" b="0" i="0" u="none" strike="noStrike" dirty="0">
                          <a:solidFill>
                            <a:srgbClr val="000000"/>
                          </a:solidFill>
                          <a:effectLst/>
                          <a:latin typeface="Calibri" panose="020F0502020204030204" pitchFamily="34" charset="0"/>
                        </a:rPr>
                        <a:t>% alternative</a:t>
                      </a:r>
                    </a:p>
                    <a:p>
                      <a:pPr algn="ctr" rtl="0" fontAlgn="ctr"/>
                      <a:r>
                        <a:rPr lang="en-GB" sz="2800" b="0" i="0" u="none" strike="noStrike" dirty="0">
                          <a:solidFill>
                            <a:srgbClr val="000000"/>
                          </a:solidFill>
                          <a:effectLst/>
                          <a:latin typeface="Calibri" panose="020F0502020204030204" pitchFamily="34" charset="0"/>
                        </a:rPr>
                        <a:t>(non-preference)</a:t>
                      </a:r>
                    </a:p>
                    <a:p>
                      <a:pPr algn="ctr" rtl="0" fontAlgn="ctr"/>
                      <a:r>
                        <a:rPr lang="en-GB" sz="2800" b="0" i="0" u="none" strike="noStrike" dirty="0">
                          <a:solidFill>
                            <a:srgbClr val="000000"/>
                          </a:solidFill>
                          <a:effectLst/>
                          <a:latin typeface="Calibri" panose="020F0502020204030204" pitchFamily="34" charset="0"/>
                        </a:rPr>
                        <a:t>offers</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a:noFill/>
                    </a:lnB>
                  </a:tcPr>
                </a:tc>
                <a:tc rowSpan="2">
                  <a:txBody>
                    <a:bodyPr/>
                    <a:lstStyle/>
                    <a:p>
                      <a:pPr algn="ctr" rtl="0" fontAlgn="ctr"/>
                      <a:r>
                        <a:rPr lang="en-GB" sz="2800" b="0" i="0" u="none" strike="noStrike" dirty="0">
                          <a:solidFill>
                            <a:srgbClr val="000000"/>
                          </a:solidFill>
                          <a:effectLst/>
                          <a:latin typeface="Calibri" panose="020F0502020204030204" pitchFamily="34" charset="0"/>
                        </a:rPr>
                        <a:t>Barnet school offers to other LA pupils </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tc rowSpan="2">
                  <a:txBody>
                    <a:bodyPr/>
                    <a:lstStyle/>
                    <a:p>
                      <a:pPr algn="ctr" rtl="0" fontAlgn="ctr"/>
                      <a:r>
                        <a:rPr lang="en-GB" sz="2800" b="0" i="0" u="none" strike="noStrike" dirty="0">
                          <a:solidFill>
                            <a:srgbClr val="000000"/>
                          </a:solidFill>
                          <a:effectLst/>
                          <a:latin typeface="Calibri" panose="020F0502020204030204" pitchFamily="34" charset="0"/>
                        </a:rPr>
                        <a:t>Other LA school offers to Barnet pupils</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2700" cap="flat" cmpd="sng" algn="ctr">
                      <a:solidFill>
                        <a:srgbClr val="9B57D3"/>
                      </a:solidFill>
                      <a:prstDash val="solid"/>
                      <a:round/>
                      <a:headEnd type="none" w="med" len="med"/>
                      <a:tailEnd type="none" w="med" len="med"/>
                    </a:lnT>
                    <a:lnB w="19050" cap="flat" cmpd="sng" algn="ctr">
                      <a:solidFill>
                        <a:srgbClr val="9B57D3"/>
                      </a:solidFill>
                      <a:prstDash val="solid"/>
                      <a:round/>
                      <a:headEnd type="none" w="med" len="med"/>
                      <a:tailEnd type="none" w="med" len="med"/>
                    </a:lnB>
                  </a:tcPr>
                </a:tc>
                <a:extLst>
                  <a:ext uri="{0D108BD9-81ED-4DB2-BD59-A6C34878D82A}">
                    <a16:rowId xmlns:a16="http://schemas.microsoft.com/office/drawing/2014/main" val="2321762587"/>
                  </a:ext>
                </a:extLst>
              </a:tr>
              <a:tr h="0">
                <a:tc vMerge="1">
                  <a:txBody>
                    <a:bodyPr/>
                    <a:lstStyle/>
                    <a:p>
                      <a:endParaRPr lang="en-GB"/>
                    </a:p>
                  </a:txBody>
                  <a:tcPr/>
                </a:tc>
                <a:tc vMerge="1">
                  <a:txBody>
                    <a:bodyPr/>
                    <a:lstStyle/>
                    <a:p>
                      <a:endParaRPr lang="en-GB"/>
                    </a:p>
                  </a:txBody>
                  <a:tcPr/>
                </a:tc>
                <a:tc>
                  <a:txBody>
                    <a:bodyPr/>
                    <a:lstStyle/>
                    <a:p>
                      <a:pPr algn="ctr" rtl="0" fontAlgn="ctr"/>
                      <a:endParaRPr lang="en-GB" sz="28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a:noFill/>
                    </a:lnT>
                    <a:lnB w="19050" cap="flat" cmpd="sng" algn="ctr">
                      <a:solidFill>
                        <a:srgbClr val="9B57D3"/>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297194376"/>
                  </a:ext>
                </a:extLst>
              </a:tr>
              <a:tr h="591177">
                <a:tc>
                  <a:txBody>
                    <a:bodyPr/>
                    <a:lstStyle/>
                    <a:p>
                      <a:pPr algn="ctr" fontAlgn="ctr"/>
                      <a:r>
                        <a:rPr lang="en-GB" sz="2800" b="1" i="0" u="none" strike="noStrike" dirty="0">
                          <a:solidFill>
                            <a:schemeClr val="tx1"/>
                          </a:solidFill>
                          <a:effectLst/>
                          <a:latin typeface="+mn-lt"/>
                        </a:rPr>
                        <a:t>74.8</a:t>
                      </a: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fontAlgn="ctr"/>
                      <a:r>
                        <a:rPr lang="en-GB" sz="2800" b="1" i="0" u="none" strike="noStrike" dirty="0">
                          <a:solidFill>
                            <a:schemeClr val="tx1"/>
                          </a:solidFill>
                          <a:effectLst/>
                          <a:latin typeface="+mn-lt"/>
                        </a:rPr>
                        <a:t>91.3</a:t>
                      </a: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fontAlgn="ctr"/>
                      <a:r>
                        <a:rPr lang="en-GB" sz="2800" b="1" i="0" u="none" strike="noStrike" dirty="0">
                          <a:solidFill>
                            <a:schemeClr val="tx1"/>
                          </a:solidFill>
                          <a:effectLst/>
                          <a:latin typeface="+mn-lt"/>
                        </a:rPr>
                        <a:t>5.4</a:t>
                      </a: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fontAlgn="ctr"/>
                      <a:r>
                        <a:rPr lang="en-GB" sz="2800" b="1" i="0" u="none" strike="noStrike" dirty="0">
                          <a:solidFill>
                            <a:schemeClr val="tx1"/>
                          </a:solidFill>
                          <a:effectLst/>
                          <a:latin typeface="+mn-lt"/>
                        </a:rPr>
                        <a:t>1082</a:t>
                      </a:r>
                    </a:p>
                  </a:txBody>
                  <a:tcPr marL="14258" marR="14258" marT="14258"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tc>
                  <a:txBody>
                    <a:bodyPr/>
                    <a:lstStyle/>
                    <a:p>
                      <a:pPr algn="ctr" rtl="0" fontAlgn="ctr"/>
                      <a:r>
                        <a:rPr lang="en-GB" sz="2800" b="1" i="0" u="none" strike="noStrike" dirty="0">
                          <a:solidFill>
                            <a:srgbClr val="000000"/>
                          </a:solidFill>
                          <a:effectLst/>
                          <a:latin typeface="+mn-lt"/>
                        </a:rPr>
                        <a:t>776</a:t>
                      </a:r>
                    </a:p>
                  </a:txBody>
                  <a:tcPr marL="9525" marR="9525" marT="9525" marB="0" anchor="ctr">
                    <a:lnL w="12700" cap="flat" cmpd="sng" algn="ctr">
                      <a:solidFill>
                        <a:srgbClr val="9B57D3"/>
                      </a:solidFill>
                      <a:prstDash val="solid"/>
                      <a:round/>
                      <a:headEnd type="none" w="med" len="med"/>
                      <a:tailEnd type="none" w="med" len="med"/>
                    </a:lnL>
                    <a:lnR w="12700" cap="flat" cmpd="sng" algn="ctr">
                      <a:solidFill>
                        <a:srgbClr val="9B57D3"/>
                      </a:solidFill>
                      <a:prstDash val="solid"/>
                      <a:round/>
                      <a:headEnd type="none" w="med" len="med"/>
                      <a:tailEnd type="none" w="med" len="med"/>
                    </a:lnR>
                    <a:lnT w="19050" cap="flat" cmpd="sng" algn="ctr">
                      <a:solidFill>
                        <a:srgbClr val="9B57D3"/>
                      </a:solidFill>
                      <a:prstDash val="solid"/>
                      <a:round/>
                      <a:headEnd type="none" w="med" len="med"/>
                      <a:tailEnd type="none" w="med" len="med"/>
                    </a:lnT>
                    <a:lnB w="12700" cap="flat" cmpd="sng" algn="ctr">
                      <a:solidFill>
                        <a:srgbClr val="9B57D3"/>
                      </a:solidFill>
                      <a:prstDash val="solid"/>
                      <a:round/>
                      <a:headEnd type="none" w="med" len="med"/>
                      <a:tailEnd type="none" w="med" len="med"/>
                    </a:lnB>
                    <a:solidFill>
                      <a:srgbClr val="E8CDE7"/>
                    </a:solidFill>
                  </a:tcPr>
                </a:tc>
                <a:extLst>
                  <a:ext uri="{0D108BD9-81ED-4DB2-BD59-A6C34878D82A}">
                    <a16:rowId xmlns:a16="http://schemas.microsoft.com/office/drawing/2014/main" val="2364693152"/>
                  </a:ext>
                </a:extLst>
              </a:tr>
            </a:tbl>
          </a:graphicData>
        </a:graphic>
      </p:graphicFrame>
      <p:graphicFrame>
        <p:nvGraphicFramePr>
          <p:cNvPr id="3" name="Table 2">
            <a:extLst>
              <a:ext uri="{FF2B5EF4-FFF2-40B4-BE49-F238E27FC236}">
                <a16:creationId xmlns:a16="http://schemas.microsoft.com/office/drawing/2014/main" id="{C753C639-A0C1-4F51-F3F7-3EAD0E6F50BF}"/>
              </a:ext>
            </a:extLst>
          </p:cNvPr>
          <p:cNvGraphicFramePr>
            <a:graphicFrameLocks noGrp="1"/>
          </p:cNvGraphicFramePr>
          <p:nvPr/>
        </p:nvGraphicFramePr>
        <p:xfrm>
          <a:off x="443372" y="5239622"/>
          <a:ext cx="11305255" cy="1359430"/>
        </p:xfrm>
        <a:graphic>
          <a:graphicData uri="http://schemas.openxmlformats.org/drawingml/2006/table">
            <a:tbl>
              <a:tblPr firstRow="1" bandRow="1">
                <a:tableStyleId>{5C22544A-7EE6-4342-B048-85BDC9FD1C3A}</a:tableStyleId>
              </a:tblPr>
              <a:tblGrid>
                <a:gridCol w="2261051">
                  <a:extLst>
                    <a:ext uri="{9D8B030D-6E8A-4147-A177-3AD203B41FA5}">
                      <a16:colId xmlns:a16="http://schemas.microsoft.com/office/drawing/2014/main" val="3651498371"/>
                    </a:ext>
                  </a:extLst>
                </a:gridCol>
                <a:gridCol w="2261051">
                  <a:extLst>
                    <a:ext uri="{9D8B030D-6E8A-4147-A177-3AD203B41FA5}">
                      <a16:colId xmlns:a16="http://schemas.microsoft.com/office/drawing/2014/main" val="1799356988"/>
                    </a:ext>
                  </a:extLst>
                </a:gridCol>
                <a:gridCol w="2261051">
                  <a:extLst>
                    <a:ext uri="{9D8B030D-6E8A-4147-A177-3AD203B41FA5}">
                      <a16:colId xmlns:a16="http://schemas.microsoft.com/office/drawing/2014/main" val="4289709946"/>
                    </a:ext>
                  </a:extLst>
                </a:gridCol>
                <a:gridCol w="2261051">
                  <a:extLst>
                    <a:ext uri="{9D8B030D-6E8A-4147-A177-3AD203B41FA5}">
                      <a16:colId xmlns:a16="http://schemas.microsoft.com/office/drawing/2014/main" val="803509697"/>
                    </a:ext>
                  </a:extLst>
                </a:gridCol>
                <a:gridCol w="2261051">
                  <a:extLst>
                    <a:ext uri="{9D8B030D-6E8A-4147-A177-3AD203B41FA5}">
                      <a16:colId xmlns:a16="http://schemas.microsoft.com/office/drawing/2014/main" val="3210754700"/>
                    </a:ext>
                  </a:extLst>
                </a:gridCol>
              </a:tblGrid>
              <a:tr h="679715">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i="0" u="none" strike="noStrike" dirty="0">
                          <a:solidFill>
                            <a:schemeClr val="tx1"/>
                          </a:solidFill>
                          <a:effectLst/>
                          <a:latin typeface="Calibri" panose="020F0502020204030204" pitchFamily="34" charset="0"/>
                        </a:rPr>
                        <a:t>Comparison to 2023/24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3159827795"/>
                  </a:ext>
                </a:extLst>
              </a:tr>
              <a:tr h="679715">
                <a:tc>
                  <a:txBody>
                    <a:bodyPr/>
                    <a:lstStyle/>
                    <a:p>
                      <a:pPr algn="ctr" fontAlgn="ctr"/>
                      <a:r>
                        <a:rPr lang="en-GB" sz="2800" b="1" i="0" u="none" strike="noStrike" dirty="0">
                          <a:solidFill>
                            <a:srgbClr val="FF0000"/>
                          </a:solidFill>
                          <a:effectLst/>
                          <a:latin typeface="+mn-lt"/>
                        </a:rPr>
                        <a:t>+3.6</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2800" b="1" i="0" u="none" strike="noStrike" dirty="0">
                          <a:solidFill>
                            <a:srgbClr val="FF0000"/>
                          </a:solidFill>
                          <a:effectLst/>
                          <a:latin typeface="+mn-lt"/>
                        </a:rPr>
                        <a:t>+2.2</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2800" b="1" i="0" u="none" strike="noStrike" dirty="0">
                          <a:solidFill>
                            <a:srgbClr val="FF0000"/>
                          </a:solidFill>
                          <a:effectLst/>
                          <a:latin typeface="+mn-lt"/>
                        </a:rPr>
                        <a:t>-0.9</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en-GB" sz="2800" b="1" i="0" u="none" strike="noStrike" dirty="0">
                          <a:solidFill>
                            <a:srgbClr val="FF0000"/>
                          </a:solidFill>
                          <a:effectLst/>
                          <a:latin typeface="+mn-lt"/>
                        </a:rPr>
                        <a:t>+6</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GB" sz="2800" b="1" i="0" u="none" strike="noStrike" dirty="0">
                          <a:solidFill>
                            <a:srgbClr val="FF0000"/>
                          </a:solidFill>
                          <a:effectLst/>
                          <a:latin typeface="+mn-lt"/>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79684913"/>
                  </a:ext>
                </a:extLst>
              </a:tr>
            </a:tbl>
          </a:graphicData>
        </a:graphic>
      </p:graphicFrame>
    </p:spTree>
    <p:extLst>
      <p:ext uri="{BB962C8B-B14F-4D97-AF65-F5344CB8AC3E}">
        <p14:creationId xmlns:p14="http://schemas.microsoft.com/office/powerpoint/2010/main" val="406321242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GB" sz="4000" b="1" dirty="0">
                <a:solidFill>
                  <a:srgbClr val="FFFFFF"/>
                </a:solidFill>
              </a:rPr>
              <a:t>Secondary National Offer Day Stats - comparison</a:t>
            </a:r>
            <a:endParaRPr lang="en-US" sz="4000" b="1" kern="1200" dirty="0">
              <a:solidFill>
                <a:srgbClr val="FFFFFF"/>
              </a:solidFill>
              <a:latin typeface="+mj-lt"/>
              <a:ea typeface="+mj-ea"/>
              <a:cs typeface="+mj-cs"/>
            </a:endParaRPr>
          </a:p>
        </p:txBody>
      </p:sp>
      <p:graphicFrame>
        <p:nvGraphicFramePr>
          <p:cNvPr id="5" name="Content Placeholder 4">
            <a:extLst>
              <a:ext uri="{FF2B5EF4-FFF2-40B4-BE49-F238E27FC236}">
                <a16:creationId xmlns:a16="http://schemas.microsoft.com/office/drawing/2014/main" id="{529B20BB-E0F4-55D0-1B94-F0635720FE0E}"/>
              </a:ext>
            </a:extLst>
          </p:cNvPr>
          <p:cNvGraphicFramePr>
            <a:graphicFrameLocks noGrp="1"/>
          </p:cNvGraphicFramePr>
          <p:nvPr>
            <p:ph idx="1"/>
          </p:nvPr>
        </p:nvGraphicFramePr>
        <p:xfrm>
          <a:off x="563688" y="1772817"/>
          <a:ext cx="10851932" cy="4824533"/>
        </p:xfrm>
        <a:graphic>
          <a:graphicData uri="http://schemas.openxmlformats.org/drawingml/2006/table">
            <a:tbl>
              <a:tblPr firstRow="1" bandRow="1">
                <a:tableStyleId>{B301B821-A1FF-4177-AEE7-76D212191A09}</a:tableStyleId>
              </a:tblPr>
              <a:tblGrid>
                <a:gridCol w="1022986">
                  <a:extLst>
                    <a:ext uri="{9D8B030D-6E8A-4147-A177-3AD203B41FA5}">
                      <a16:colId xmlns:a16="http://schemas.microsoft.com/office/drawing/2014/main" val="3309224855"/>
                    </a:ext>
                  </a:extLst>
                </a:gridCol>
                <a:gridCol w="1468492">
                  <a:extLst>
                    <a:ext uri="{9D8B030D-6E8A-4147-A177-3AD203B41FA5}">
                      <a16:colId xmlns:a16="http://schemas.microsoft.com/office/drawing/2014/main" val="1967025081"/>
                    </a:ext>
                  </a:extLst>
                </a:gridCol>
                <a:gridCol w="1616315">
                  <a:extLst>
                    <a:ext uri="{9D8B030D-6E8A-4147-A177-3AD203B41FA5}">
                      <a16:colId xmlns:a16="http://schemas.microsoft.com/office/drawing/2014/main" val="472025261"/>
                    </a:ext>
                  </a:extLst>
                </a:gridCol>
                <a:gridCol w="1468937">
                  <a:extLst>
                    <a:ext uri="{9D8B030D-6E8A-4147-A177-3AD203B41FA5}">
                      <a16:colId xmlns:a16="http://schemas.microsoft.com/office/drawing/2014/main" val="2613451802"/>
                    </a:ext>
                  </a:extLst>
                </a:gridCol>
                <a:gridCol w="1566075">
                  <a:extLst>
                    <a:ext uri="{9D8B030D-6E8A-4147-A177-3AD203B41FA5}">
                      <a16:colId xmlns:a16="http://schemas.microsoft.com/office/drawing/2014/main" val="786911968"/>
                    </a:ext>
                  </a:extLst>
                </a:gridCol>
                <a:gridCol w="1566075">
                  <a:extLst>
                    <a:ext uri="{9D8B030D-6E8A-4147-A177-3AD203B41FA5}">
                      <a16:colId xmlns:a16="http://schemas.microsoft.com/office/drawing/2014/main" val="3945960670"/>
                    </a:ext>
                  </a:extLst>
                </a:gridCol>
                <a:gridCol w="1149567">
                  <a:extLst>
                    <a:ext uri="{9D8B030D-6E8A-4147-A177-3AD203B41FA5}">
                      <a16:colId xmlns:a16="http://schemas.microsoft.com/office/drawing/2014/main" val="608487382"/>
                    </a:ext>
                  </a:extLst>
                </a:gridCol>
                <a:gridCol w="993485">
                  <a:extLst>
                    <a:ext uri="{9D8B030D-6E8A-4147-A177-3AD203B41FA5}">
                      <a16:colId xmlns:a16="http://schemas.microsoft.com/office/drawing/2014/main" val="1106689706"/>
                    </a:ext>
                  </a:extLst>
                </a:gridCol>
              </a:tblGrid>
              <a:tr h="1683353">
                <a:tc>
                  <a:txBody>
                    <a:bodyPr/>
                    <a:lstStyle/>
                    <a:p>
                      <a:pPr algn="ctr" fontAlgn="ctr"/>
                      <a:r>
                        <a:rPr lang="en-GB" sz="2000" b="1" u="none" strike="noStrike" dirty="0">
                          <a:solidFill>
                            <a:schemeClr val="bg1"/>
                          </a:solidFill>
                          <a:effectLst/>
                        </a:rPr>
                        <a:t>Year</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On-time applications (Barnet residents)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On-time applications (other LA residents)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Total applications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 1st preference offers </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 1st to 3rd Preference Offers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Barnet offers to other LA pupils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2000" b="1" u="none" strike="noStrike" dirty="0">
                          <a:solidFill>
                            <a:schemeClr val="bg1"/>
                          </a:solidFill>
                          <a:effectLst/>
                        </a:rPr>
                        <a:t>Other LA offers to Barnet pupils</a:t>
                      </a:r>
                      <a:endParaRPr lang="en-GB" sz="2000" b="1" i="0" u="none" strike="noStrike" dirty="0">
                        <a:solidFill>
                          <a:schemeClr val="bg1"/>
                        </a:solidFill>
                        <a:effectLst/>
                        <a:latin typeface="Arial" panose="020B0604020202020204" pitchFamily="34" charset="0"/>
                        <a:cs typeface="Arial" panose="020B0604020202020204" pitchFamily="34" charset="0"/>
                      </a:endParaRPr>
                    </a:p>
                  </a:txBody>
                  <a:tcPr marL="7530" marR="7530" marT="75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8264688"/>
                  </a:ext>
                </a:extLst>
              </a:tr>
              <a:tr h="523530">
                <a:tc>
                  <a:txBody>
                    <a:bodyPr/>
                    <a:lstStyle/>
                    <a:p>
                      <a:pPr marL="0" algn="ctr" defTabSz="914400" rtl="0" eaLnBrk="1" fontAlgn="ctr" latinLnBrk="0" hangingPunct="1"/>
                      <a:r>
                        <a:rPr lang="en-GB" sz="2400" b="1" u="none" strike="noStrike" kern="1200" dirty="0">
                          <a:solidFill>
                            <a:schemeClr val="lt1"/>
                          </a:solidFill>
                          <a:effectLst/>
                          <a:latin typeface="Arial" panose="020B0604020202020204" pitchFamily="34" charset="0"/>
                          <a:ea typeface="+mn-ea"/>
                          <a:cs typeface="Arial" panose="020B0604020202020204" pitchFamily="34" charset="0"/>
                        </a:rPr>
                        <a:t>2024</a:t>
                      </a: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GB" sz="2400" b="1" i="0" u="none" strike="noStrike" dirty="0">
                          <a:solidFill>
                            <a:schemeClr val="tx1"/>
                          </a:solidFill>
                          <a:effectLst/>
                          <a:latin typeface="+mn-lt"/>
                        </a:rPr>
                        <a:t>4238</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2400" b="1" i="0" u="none" strike="noStrike" dirty="0">
                          <a:solidFill>
                            <a:schemeClr val="tx1"/>
                          </a:solidFill>
                          <a:effectLst/>
                          <a:latin typeface="+mn-lt"/>
                        </a:rPr>
                        <a:t>3292</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2400" b="1" i="0" u="none" strike="noStrike" dirty="0">
                          <a:solidFill>
                            <a:schemeClr val="tx1"/>
                          </a:solidFill>
                          <a:effectLst/>
                          <a:latin typeface="+mn-lt"/>
                        </a:rPr>
                        <a:t>7530</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2400" b="1" i="0" u="none" strike="noStrike" dirty="0">
                          <a:solidFill>
                            <a:schemeClr val="tx1"/>
                          </a:solidFill>
                          <a:effectLst/>
                          <a:latin typeface="+mn-lt"/>
                        </a:rPr>
                        <a:t>74.8</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2400" b="1" i="0" u="none" strike="noStrike" dirty="0">
                          <a:solidFill>
                            <a:schemeClr val="tx1"/>
                          </a:solidFill>
                          <a:effectLst/>
                          <a:latin typeface="+mn-lt"/>
                        </a:rPr>
                        <a:t>91.3</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2400" b="1" i="0" u="none" strike="noStrike" dirty="0">
                          <a:solidFill>
                            <a:schemeClr val="tx1"/>
                          </a:solidFill>
                          <a:effectLst/>
                          <a:latin typeface="+mn-lt"/>
                        </a:rPr>
                        <a:t>1082</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2400" b="1" i="0" u="none" strike="noStrike" dirty="0">
                          <a:solidFill>
                            <a:schemeClr val="tx1"/>
                          </a:solidFill>
                          <a:effectLst/>
                          <a:latin typeface="+mn-lt"/>
                        </a:rPr>
                        <a:t>776</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1233783"/>
                  </a:ext>
                </a:extLst>
              </a:tr>
              <a:tr h="523530">
                <a:tc>
                  <a:txBody>
                    <a:bodyPr/>
                    <a:lstStyle/>
                    <a:p>
                      <a:pPr marL="0" algn="ctr" defTabSz="914400" rtl="0" eaLnBrk="1" fontAlgn="ctr" latinLnBrk="0" hangingPunct="1"/>
                      <a:r>
                        <a:rPr lang="en-GB" sz="2400" b="1" u="none" strike="noStrike" kern="1200" dirty="0">
                          <a:solidFill>
                            <a:schemeClr val="lt1"/>
                          </a:solidFill>
                          <a:effectLst/>
                        </a:rPr>
                        <a:t>2023</a:t>
                      </a:r>
                      <a:endParaRPr lang="en-GB" sz="2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ctr" fontAlgn="ctr"/>
                      <a:r>
                        <a:rPr lang="en-GB" sz="2400" b="0" u="none" strike="noStrike" dirty="0">
                          <a:solidFill>
                            <a:schemeClr val="tx1"/>
                          </a:solidFill>
                          <a:effectLst/>
                          <a:latin typeface="+mn-lt"/>
                        </a:rPr>
                        <a:t>4406</a:t>
                      </a:r>
                      <a:endParaRPr lang="en-GB" sz="2400" b="0" i="0" u="none" strike="noStrike" dirty="0">
                        <a:solidFill>
                          <a:schemeClr val="tx1"/>
                        </a:solidFill>
                        <a:effectLst/>
                        <a:latin typeface="+mn-lt"/>
                      </a:endParaRP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i="0" u="none" strike="noStrike" dirty="0">
                          <a:solidFill>
                            <a:schemeClr val="tx1"/>
                          </a:solidFill>
                          <a:effectLst/>
                          <a:latin typeface="+mn-lt"/>
                        </a:rPr>
                        <a:t>3457</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i="0" u="none" strike="noStrike" dirty="0">
                          <a:solidFill>
                            <a:schemeClr val="tx1"/>
                          </a:solidFill>
                          <a:effectLst/>
                          <a:latin typeface="+mn-lt"/>
                        </a:rPr>
                        <a:t>7863</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u="none" strike="noStrike" dirty="0">
                          <a:solidFill>
                            <a:schemeClr val="tx1"/>
                          </a:solidFill>
                          <a:effectLst/>
                          <a:latin typeface="+mn-lt"/>
                        </a:rPr>
                        <a:t>71.72</a:t>
                      </a:r>
                      <a:endParaRPr lang="en-GB" sz="2400" b="0" i="0" u="none" strike="noStrike" dirty="0">
                        <a:solidFill>
                          <a:schemeClr val="tx1"/>
                        </a:solidFill>
                        <a:effectLst/>
                        <a:latin typeface="+mn-lt"/>
                      </a:endParaRP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i="0" u="none" strike="noStrike" dirty="0">
                          <a:solidFill>
                            <a:schemeClr val="tx1"/>
                          </a:solidFill>
                          <a:effectLst/>
                          <a:latin typeface="+mn-lt"/>
                        </a:rPr>
                        <a:t>89.06</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i="0" u="none" strike="noStrike" dirty="0">
                          <a:solidFill>
                            <a:schemeClr val="tx1"/>
                          </a:solidFill>
                          <a:effectLst/>
                          <a:latin typeface="+mn-lt"/>
                        </a:rPr>
                        <a:t>1076</a:t>
                      </a: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ctr" fontAlgn="ctr"/>
                      <a:r>
                        <a:rPr lang="en-GB" sz="2400" b="0" u="none" strike="noStrike" dirty="0">
                          <a:solidFill>
                            <a:schemeClr val="tx1"/>
                          </a:solidFill>
                          <a:effectLst/>
                          <a:latin typeface="+mn-lt"/>
                        </a:rPr>
                        <a:t>771</a:t>
                      </a:r>
                      <a:endParaRPr lang="en-GB" sz="2400" b="0" i="0" u="none" strike="noStrike" dirty="0">
                        <a:solidFill>
                          <a:schemeClr val="tx1"/>
                        </a:solidFill>
                        <a:effectLst/>
                        <a:latin typeface="+mn-lt"/>
                      </a:endParaRPr>
                    </a:p>
                  </a:txBody>
                  <a:tcPr marL="14258" marR="14258" marT="1425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2686489249"/>
                  </a:ext>
                </a:extLst>
              </a:tr>
              <a:tr h="523530">
                <a:tc>
                  <a:txBody>
                    <a:bodyPr/>
                    <a:lstStyle/>
                    <a:p>
                      <a:pPr marL="0" algn="ctr" defTabSz="914400" rtl="0" eaLnBrk="1" fontAlgn="ctr" latinLnBrk="0" hangingPunct="1"/>
                      <a:r>
                        <a:rPr lang="en-GB" sz="2400" b="1" u="none" strike="noStrike" kern="1200" dirty="0">
                          <a:solidFill>
                            <a:schemeClr val="lt1"/>
                          </a:solidFill>
                          <a:effectLst/>
                        </a:rPr>
                        <a:t>2022</a:t>
                      </a:r>
                      <a:endParaRPr lang="en-GB" sz="2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r" fontAlgn="b"/>
                      <a:r>
                        <a:rPr lang="en-GB" sz="2400" b="0" i="0" u="none" strike="noStrike" dirty="0">
                          <a:solidFill>
                            <a:srgbClr val="000000"/>
                          </a:solidFill>
                          <a:effectLst/>
                          <a:latin typeface="+mn-lt"/>
                        </a:rPr>
                        <a:t>4415</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3630</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8045</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72.64</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89.63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1174</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756</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1897899388"/>
                  </a:ext>
                </a:extLst>
              </a:tr>
              <a:tr h="523530">
                <a:tc>
                  <a:txBody>
                    <a:bodyPr/>
                    <a:lstStyle/>
                    <a:p>
                      <a:pPr marL="0" algn="ctr" defTabSz="914400" rtl="0" eaLnBrk="1" fontAlgn="ctr" latinLnBrk="0" hangingPunct="1"/>
                      <a:r>
                        <a:rPr lang="en-GB" sz="2400" b="1" u="none" strike="noStrike" kern="1200" dirty="0">
                          <a:solidFill>
                            <a:schemeClr val="lt1"/>
                          </a:solidFill>
                          <a:effectLst/>
                        </a:rPr>
                        <a:t>2021</a:t>
                      </a:r>
                      <a:endParaRPr lang="en-GB" sz="2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r" fontAlgn="b"/>
                      <a:r>
                        <a:rPr lang="en-GB" sz="2400" b="0" i="0" u="none" strike="noStrike" dirty="0">
                          <a:solidFill>
                            <a:srgbClr val="000000"/>
                          </a:solidFill>
                          <a:effectLst/>
                          <a:latin typeface="+mn-lt"/>
                        </a:rPr>
                        <a:t>4312</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3884</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8196</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70.43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89.01</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1138</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740</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342923173"/>
                  </a:ext>
                </a:extLst>
              </a:tr>
              <a:tr h="523530">
                <a:tc>
                  <a:txBody>
                    <a:bodyPr/>
                    <a:lstStyle/>
                    <a:p>
                      <a:pPr marL="0" algn="ctr" defTabSz="914400" rtl="0" eaLnBrk="1" fontAlgn="ctr" latinLnBrk="0" hangingPunct="1"/>
                      <a:r>
                        <a:rPr lang="en-GB" sz="2400" b="1" u="none" strike="noStrike" kern="1200" dirty="0">
                          <a:solidFill>
                            <a:schemeClr val="lt1"/>
                          </a:solidFill>
                          <a:effectLst/>
                        </a:rPr>
                        <a:t>2020</a:t>
                      </a:r>
                      <a:endParaRPr lang="en-GB" sz="2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r" fontAlgn="b"/>
                      <a:r>
                        <a:rPr lang="en-GB" sz="2400" b="0" i="0" u="none" strike="noStrike" dirty="0">
                          <a:solidFill>
                            <a:srgbClr val="000000"/>
                          </a:solidFill>
                          <a:effectLst/>
                          <a:latin typeface="+mn-lt"/>
                        </a:rPr>
                        <a:t>4300</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3742</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8042</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72.42</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90.16</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1168</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tc>
                  <a:txBody>
                    <a:bodyPr/>
                    <a:lstStyle/>
                    <a:p>
                      <a:pPr algn="r" fontAlgn="b"/>
                      <a:r>
                        <a:rPr lang="en-GB" sz="2400" b="0" i="0" u="none" strike="noStrike" dirty="0">
                          <a:solidFill>
                            <a:srgbClr val="000000"/>
                          </a:solidFill>
                          <a:effectLst/>
                          <a:latin typeface="+mn-lt"/>
                        </a:rPr>
                        <a:t>756</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lt1"/>
                    </a:solidFill>
                  </a:tcPr>
                </a:tc>
                <a:extLst>
                  <a:ext uri="{0D108BD9-81ED-4DB2-BD59-A6C34878D82A}">
                    <a16:rowId xmlns:a16="http://schemas.microsoft.com/office/drawing/2014/main" val="2682406099"/>
                  </a:ext>
                </a:extLst>
              </a:tr>
              <a:tr h="523530">
                <a:tc>
                  <a:txBody>
                    <a:bodyPr/>
                    <a:lstStyle/>
                    <a:p>
                      <a:pPr marL="0" algn="ctr" defTabSz="914400" rtl="0" eaLnBrk="1" fontAlgn="ctr" latinLnBrk="0" hangingPunct="1"/>
                      <a:r>
                        <a:rPr lang="en-GB" sz="2400" b="1" u="none" strike="noStrike" kern="1200" dirty="0">
                          <a:solidFill>
                            <a:schemeClr val="lt1"/>
                          </a:solidFill>
                          <a:effectLst/>
                        </a:rPr>
                        <a:t>2019</a:t>
                      </a:r>
                      <a:endParaRPr lang="en-GB" sz="2400" b="1" u="none" strike="noStrike" kern="1200" dirty="0">
                        <a:solidFill>
                          <a:schemeClr val="lt1"/>
                        </a:solidFill>
                        <a:effectLst/>
                        <a:latin typeface="Arial" panose="020B0604020202020204" pitchFamily="34" charset="0"/>
                        <a:ea typeface="+mn-ea"/>
                        <a:cs typeface="Arial" panose="020B0604020202020204" pitchFamily="34" charset="0"/>
                      </a:endParaRPr>
                    </a:p>
                  </a:txBody>
                  <a:tcPr marL="7530" marR="7530" marT="753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gn="r" fontAlgn="b"/>
                      <a:r>
                        <a:rPr lang="en-GB" sz="2400" b="0" i="0" u="none" strike="noStrike">
                          <a:solidFill>
                            <a:srgbClr val="000000"/>
                          </a:solidFill>
                          <a:effectLst/>
                          <a:latin typeface="+mn-lt"/>
                        </a:rPr>
                        <a:t>4301</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a:solidFill>
                            <a:srgbClr val="000000"/>
                          </a:solidFill>
                          <a:effectLst/>
                          <a:latin typeface="+mn-lt"/>
                        </a:rPr>
                        <a:t>3793</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8094</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67.10</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85.28</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1124</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tc>
                  <a:txBody>
                    <a:bodyPr/>
                    <a:lstStyle/>
                    <a:p>
                      <a:pPr algn="r" fontAlgn="b"/>
                      <a:r>
                        <a:rPr lang="en-GB" sz="2400" b="0" i="0" u="none" strike="noStrike" dirty="0">
                          <a:solidFill>
                            <a:srgbClr val="000000"/>
                          </a:solidFill>
                          <a:effectLst/>
                          <a:latin typeface="+mn-lt"/>
                        </a:rPr>
                        <a:t>746</a:t>
                      </a:r>
                    </a:p>
                  </a:txBody>
                  <a:tcPr marL="9525" marR="9525" marT="9525" marB="0"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tint val="20000"/>
                      </a:schemeClr>
                    </a:solidFill>
                  </a:tcPr>
                </a:tc>
                <a:extLst>
                  <a:ext uri="{0D108BD9-81ED-4DB2-BD59-A6C34878D82A}">
                    <a16:rowId xmlns:a16="http://schemas.microsoft.com/office/drawing/2014/main" val="1537507427"/>
                  </a:ext>
                </a:extLst>
              </a:tr>
            </a:tbl>
          </a:graphicData>
        </a:graphic>
      </p:graphicFrame>
    </p:spTree>
    <p:extLst>
      <p:ext uri="{BB962C8B-B14F-4D97-AF65-F5344CB8AC3E}">
        <p14:creationId xmlns:p14="http://schemas.microsoft.com/office/powerpoint/2010/main" val="30133603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a:bodyPr>
          <a:lstStyle/>
          <a:p>
            <a:r>
              <a:rPr lang="en-GB" sz="4000" b="1" dirty="0">
                <a:solidFill>
                  <a:srgbClr val="FFFFFF"/>
                </a:solidFill>
              </a:rPr>
              <a:t>Year Seven applications – yearly comparison</a:t>
            </a:r>
            <a:endParaRPr lang="en-US" sz="4000" b="1" kern="1200" dirty="0">
              <a:solidFill>
                <a:srgbClr val="FFFFFF"/>
              </a:solidFill>
              <a:latin typeface="+mj-lt"/>
              <a:ea typeface="+mj-ea"/>
              <a:cs typeface="+mj-cs"/>
            </a:endParaRPr>
          </a:p>
        </p:txBody>
      </p:sp>
      <p:graphicFrame>
        <p:nvGraphicFramePr>
          <p:cNvPr id="7" name="Chart 6">
            <a:extLst>
              <a:ext uri="{FF2B5EF4-FFF2-40B4-BE49-F238E27FC236}">
                <a16:creationId xmlns:a16="http://schemas.microsoft.com/office/drawing/2014/main" id="{F1C77AE8-3395-69A1-A9F5-2BB149B1968C}"/>
              </a:ext>
            </a:extLst>
          </p:cNvPr>
          <p:cNvGraphicFramePr>
            <a:graphicFrameLocks/>
          </p:cNvGraphicFramePr>
          <p:nvPr/>
        </p:nvGraphicFramePr>
        <p:xfrm>
          <a:off x="479376" y="1924819"/>
          <a:ext cx="11161240" cy="45843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035961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073988" y="58292"/>
            <a:ext cx="10044023" cy="1459369"/>
          </a:xfrm>
        </p:spPr>
        <p:txBody>
          <a:bodyPr vert="horz" lIns="91440" tIns="45720" rIns="91440" bIns="45720" rtlCol="0" anchor="ctr">
            <a:normAutofit fontScale="90000"/>
          </a:bodyPr>
          <a:lstStyle/>
          <a:p>
            <a:br>
              <a:rPr lang="en-GB" sz="4000" b="1" dirty="0">
                <a:solidFill>
                  <a:srgbClr val="FFFFFF"/>
                </a:solidFill>
              </a:rPr>
            </a:br>
            <a:r>
              <a:rPr lang="en-GB" sz="4000" b="1" dirty="0">
                <a:solidFill>
                  <a:srgbClr val="FFFFFF"/>
                </a:solidFill>
              </a:rPr>
              <a:t>Secondary vacancies and unplanned places 2024</a:t>
            </a:r>
            <a:br>
              <a:rPr lang="en-GB" sz="4000" b="1" dirty="0">
                <a:solidFill>
                  <a:srgbClr val="FFFFFF"/>
                </a:solidFill>
              </a:rPr>
            </a:br>
            <a:r>
              <a:rPr lang="en-GB" sz="2400" b="1" dirty="0">
                <a:solidFill>
                  <a:srgbClr val="FFFFFF"/>
                </a:solidFill>
              </a:rPr>
              <a:t>After PAN reductions at FBS and St James’ Catholic)</a:t>
            </a:r>
            <a:br>
              <a:rPr lang="en-GB" sz="4000" b="1" dirty="0">
                <a:solidFill>
                  <a:srgbClr val="FFFFFF"/>
                </a:solidFill>
              </a:rPr>
            </a:br>
            <a:r>
              <a:rPr lang="en-GB" sz="4000" b="1" dirty="0">
                <a:solidFill>
                  <a:srgbClr val="FFFFFF"/>
                </a:solidFill>
              </a:rPr>
              <a:t> </a:t>
            </a:r>
            <a:endParaRPr lang="en-US" sz="4000" b="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a:solidFill>
                <a:schemeClr val="bg1"/>
              </a:solidFill>
            </a:endParaRPr>
          </a:p>
          <a:p>
            <a:endParaRPr lang="en-GB" b="1" dirty="0">
              <a:solidFill>
                <a:schemeClr val="bg1"/>
              </a:solidFill>
            </a:endParaRPr>
          </a:p>
        </p:txBody>
      </p:sp>
      <p:graphicFrame>
        <p:nvGraphicFramePr>
          <p:cNvPr id="6" name="Table 4">
            <a:extLst>
              <a:ext uri="{FF2B5EF4-FFF2-40B4-BE49-F238E27FC236}">
                <a16:creationId xmlns:a16="http://schemas.microsoft.com/office/drawing/2014/main" id="{008CF875-2AF1-4692-5A44-89A7BCC45534}"/>
              </a:ext>
            </a:extLst>
          </p:cNvPr>
          <p:cNvGraphicFramePr>
            <a:graphicFrameLocks/>
          </p:cNvGraphicFramePr>
          <p:nvPr/>
        </p:nvGraphicFramePr>
        <p:xfrm>
          <a:off x="416144" y="4005064"/>
          <a:ext cx="10937656" cy="1728192"/>
        </p:xfrm>
        <a:graphic>
          <a:graphicData uri="http://schemas.openxmlformats.org/drawingml/2006/table">
            <a:tbl>
              <a:tblPr firstRow="1" bandRow="1">
                <a:tableStyleId>{B301B821-A1FF-4177-AEE7-76D212191A09}</a:tableStyleId>
              </a:tblPr>
              <a:tblGrid>
                <a:gridCol w="3756808">
                  <a:extLst>
                    <a:ext uri="{9D8B030D-6E8A-4147-A177-3AD203B41FA5}">
                      <a16:colId xmlns:a16="http://schemas.microsoft.com/office/drawing/2014/main" val="1018166732"/>
                    </a:ext>
                  </a:extLst>
                </a:gridCol>
                <a:gridCol w="2207277">
                  <a:extLst>
                    <a:ext uri="{9D8B030D-6E8A-4147-A177-3AD203B41FA5}">
                      <a16:colId xmlns:a16="http://schemas.microsoft.com/office/drawing/2014/main" val="3080933243"/>
                    </a:ext>
                  </a:extLst>
                </a:gridCol>
                <a:gridCol w="2565173">
                  <a:extLst>
                    <a:ext uri="{9D8B030D-6E8A-4147-A177-3AD203B41FA5}">
                      <a16:colId xmlns:a16="http://schemas.microsoft.com/office/drawing/2014/main" val="1237812709"/>
                    </a:ext>
                  </a:extLst>
                </a:gridCol>
                <a:gridCol w="2408398">
                  <a:extLst>
                    <a:ext uri="{9D8B030D-6E8A-4147-A177-3AD203B41FA5}">
                      <a16:colId xmlns:a16="http://schemas.microsoft.com/office/drawing/2014/main" val="3381497391"/>
                    </a:ext>
                  </a:extLst>
                </a:gridCol>
              </a:tblGrid>
              <a:tr h="1207900">
                <a:tc rowSpan="2">
                  <a:txBody>
                    <a:bodyPr/>
                    <a:lstStyle/>
                    <a:p>
                      <a:pPr algn="ctr"/>
                      <a:r>
                        <a:rPr lang="en-GB" sz="2400" b="1" dirty="0">
                          <a:solidFill>
                            <a:schemeClr val="bg1"/>
                          </a:solidFill>
                        </a:rPr>
                        <a:t>Year 7 –Additional places</a:t>
                      </a:r>
                    </a:p>
                  </a:txBody>
                  <a:tcPr marL="80672" marR="80672" marT="40336" marB="40336" anchor="ctr" anchorCtr="1">
                    <a:solidFill>
                      <a:schemeClr val="accent1">
                        <a:lumMod val="50000"/>
                      </a:schemeClr>
                    </a:solidFill>
                  </a:tcPr>
                </a:tc>
                <a:tc>
                  <a:txBody>
                    <a:bodyPr/>
                    <a:lstStyle/>
                    <a:p>
                      <a:pPr algn="ctr"/>
                      <a:r>
                        <a:rPr lang="en-GB" sz="2400" dirty="0"/>
                        <a:t>Offers over PAN</a:t>
                      </a:r>
                    </a:p>
                  </a:txBody>
                  <a:tcPr marL="80672" marR="80672" marT="40336" marB="40336"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400" dirty="0"/>
                        <a:t>Total places (permanent + additional)</a:t>
                      </a:r>
                    </a:p>
                  </a:txBody>
                  <a:tcPr marL="80672" marR="80672" marT="40336" marB="4033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400" dirty="0"/>
                        <a:t>Percentage additional places</a:t>
                      </a:r>
                    </a:p>
                  </a:txBody>
                  <a:tcPr marL="80672" marR="80672" marT="40336" marB="40336"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155909"/>
                  </a:ext>
                </a:extLst>
              </a:tr>
              <a:tr h="520292">
                <a:tc vMerge="1">
                  <a:txBody>
                    <a:bodyPr/>
                    <a:lstStyle/>
                    <a:p>
                      <a:pPr algn="ctr"/>
                      <a:r>
                        <a:rPr lang="en-GB" sz="2800" b="1" dirty="0">
                          <a:solidFill>
                            <a:schemeClr val="bg1"/>
                          </a:solidFill>
                        </a:rPr>
                        <a:t>Year 7 (2022)</a:t>
                      </a:r>
                    </a:p>
                  </a:txBody>
                  <a:tcPr marL="80672" marR="80672" marT="40336" marB="40336">
                    <a:solidFill>
                      <a:schemeClr val="accent1">
                        <a:lumMod val="50000"/>
                      </a:schemeClr>
                    </a:solidFill>
                  </a:tcPr>
                </a:tc>
                <a:tc>
                  <a:txBody>
                    <a:bodyPr/>
                    <a:lstStyle/>
                    <a:p>
                      <a:pPr algn="ctr"/>
                      <a:r>
                        <a:rPr lang="en-GB" sz="2800" dirty="0">
                          <a:solidFill>
                            <a:schemeClr val="tx1"/>
                          </a:solidFill>
                        </a:rPr>
                        <a:t>168</a:t>
                      </a:r>
                    </a:p>
                  </a:txBody>
                  <a:tcPr marL="80672" marR="80672" marT="40336" marB="4033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solidFill>
                            <a:schemeClr val="tx1"/>
                          </a:solidFill>
                        </a:rPr>
                        <a:t>4932</a:t>
                      </a:r>
                    </a:p>
                  </a:txBody>
                  <a:tcPr marL="80672" marR="80672" marT="40336" marB="403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solidFill>
                            <a:schemeClr val="tx1"/>
                          </a:solidFill>
                        </a:rPr>
                        <a:t>3.4%</a:t>
                      </a:r>
                    </a:p>
                  </a:txBody>
                  <a:tcPr marL="80672" marR="80672" marT="40336" marB="4033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75938498"/>
                  </a:ext>
                </a:extLst>
              </a:tr>
            </a:tbl>
          </a:graphicData>
        </a:graphic>
      </p:graphicFrame>
      <p:graphicFrame>
        <p:nvGraphicFramePr>
          <p:cNvPr id="9" name="Table 4">
            <a:extLst>
              <a:ext uri="{FF2B5EF4-FFF2-40B4-BE49-F238E27FC236}">
                <a16:creationId xmlns:a16="http://schemas.microsoft.com/office/drawing/2014/main" id="{A6C143EC-BE74-5CFC-42FD-C5BB8A36E2BE}"/>
              </a:ext>
            </a:extLst>
          </p:cNvPr>
          <p:cNvGraphicFramePr>
            <a:graphicFrameLocks/>
          </p:cNvGraphicFramePr>
          <p:nvPr/>
        </p:nvGraphicFramePr>
        <p:xfrm>
          <a:off x="407368" y="1886430"/>
          <a:ext cx="10937656" cy="1728192"/>
        </p:xfrm>
        <a:graphic>
          <a:graphicData uri="http://schemas.openxmlformats.org/drawingml/2006/table">
            <a:tbl>
              <a:tblPr firstRow="1" bandRow="1">
                <a:tableStyleId>{B301B821-A1FF-4177-AEE7-76D212191A09}</a:tableStyleId>
              </a:tblPr>
              <a:tblGrid>
                <a:gridCol w="3067864">
                  <a:extLst>
                    <a:ext uri="{9D8B030D-6E8A-4147-A177-3AD203B41FA5}">
                      <a16:colId xmlns:a16="http://schemas.microsoft.com/office/drawing/2014/main" val="1018166732"/>
                    </a:ext>
                  </a:extLst>
                </a:gridCol>
                <a:gridCol w="2896221">
                  <a:extLst>
                    <a:ext uri="{9D8B030D-6E8A-4147-A177-3AD203B41FA5}">
                      <a16:colId xmlns:a16="http://schemas.microsoft.com/office/drawing/2014/main" val="3080933243"/>
                    </a:ext>
                  </a:extLst>
                </a:gridCol>
                <a:gridCol w="2239157">
                  <a:extLst>
                    <a:ext uri="{9D8B030D-6E8A-4147-A177-3AD203B41FA5}">
                      <a16:colId xmlns:a16="http://schemas.microsoft.com/office/drawing/2014/main" val="1237812709"/>
                    </a:ext>
                  </a:extLst>
                </a:gridCol>
                <a:gridCol w="2734414">
                  <a:extLst>
                    <a:ext uri="{9D8B030D-6E8A-4147-A177-3AD203B41FA5}">
                      <a16:colId xmlns:a16="http://schemas.microsoft.com/office/drawing/2014/main" val="3381497391"/>
                    </a:ext>
                  </a:extLst>
                </a:gridCol>
              </a:tblGrid>
              <a:tr h="1167326">
                <a:tc rowSpan="2">
                  <a:txBody>
                    <a:bodyPr/>
                    <a:lstStyle/>
                    <a:p>
                      <a:pPr algn="ctr"/>
                      <a:r>
                        <a:rPr lang="en-GB" sz="2400" b="1" dirty="0">
                          <a:solidFill>
                            <a:schemeClr val="bg1"/>
                          </a:solidFill>
                        </a:rPr>
                        <a:t>Year 7 - permanent</a:t>
                      </a:r>
                    </a:p>
                  </a:txBody>
                  <a:tcPr marL="80672" marR="80672" marT="40336" marB="40336" anchor="ctr" anchorCtr="1">
                    <a:solidFill>
                      <a:schemeClr val="accent1">
                        <a:lumMod val="50000"/>
                      </a:schemeClr>
                    </a:solidFill>
                  </a:tcPr>
                </a:tc>
                <a:tc>
                  <a:txBody>
                    <a:bodyPr/>
                    <a:lstStyle/>
                    <a:p>
                      <a:pPr algn="ctr"/>
                      <a:r>
                        <a:rPr lang="en-GB" sz="2400" dirty="0"/>
                        <a:t>Total places (permanent)</a:t>
                      </a:r>
                    </a:p>
                  </a:txBody>
                  <a:tcPr marL="80672" marR="80672" marT="40336" marB="40336" anchor="ctr" anchorCtr="1">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400" dirty="0"/>
                        <a:t>Vacancies</a:t>
                      </a:r>
                    </a:p>
                    <a:p>
                      <a:pPr algn="ctr"/>
                      <a:r>
                        <a:rPr lang="en-GB" sz="2000" dirty="0"/>
                        <a:t>(2 October 2024)</a:t>
                      </a:r>
                    </a:p>
                  </a:txBody>
                  <a:tcPr marL="80672" marR="80672" marT="40336" marB="40336" anchor="ctr" anchorCtr="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sz="2400" dirty="0"/>
                        <a:t>% vacant places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dirty="0"/>
                        <a:t>(28 Sept 2023)</a:t>
                      </a:r>
                    </a:p>
                  </a:txBody>
                  <a:tcPr marL="80672" marR="80672" marT="40336" marB="40336" anchor="ctr" anchorCtr="1">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5155909"/>
                  </a:ext>
                </a:extLst>
              </a:tr>
              <a:tr h="560866">
                <a:tc vMerge="1">
                  <a:txBody>
                    <a:bodyPr/>
                    <a:lstStyle/>
                    <a:p>
                      <a:pPr algn="ctr"/>
                      <a:r>
                        <a:rPr lang="en-GB" sz="2800" b="1" dirty="0">
                          <a:solidFill>
                            <a:schemeClr val="bg1"/>
                          </a:solidFill>
                        </a:rPr>
                        <a:t>Year 7 (2022)</a:t>
                      </a:r>
                    </a:p>
                  </a:txBody>
                  <a:tcPr marL="80672" marR="80672" marT="40336" marB="40336">
                    <a:solidFill>
                      <a:schemeClr val="accent1">
                        <a:lumMod val="50000"/>
                      </a:schemeClr>
                    </a:solidFill>
                  </a:tcPr>
                </a:tc>
                <a:tc>
                  <a:txBody>
                    <a:bodyPr/>
                    <a:lstStyle/>
                    <a:p>
                      <a:pPr algn="ctr"/>
                      <a:r>
                        <a:rPr lang="en-GB" sz="2800" dirty="0">
                          <a:solidFill>
                            <a:schemeClr val="tx1"/>
                          </a:solidFill>
                        </a:rPr>
                        <a:t>4764</a:t>
                      </a:r>
                    </a:p>
                  </a:txBody>
                  <a:tcPr marL="80672" marR="80672" marT="40336" marB="40336">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solidFill>
                            <a:schemeClr val="tx1"/>
                          </a:solidFill>
                        </a:rPr>
                        <a:t>324</a:t>
                      </a:r>
                    </a:p>
                  </a:txBody>
                  <a:tcPr marL="80672" marR="80672" marT="40336" marB="4033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sz="2800" dirty="0">
                          <a:solidFill>
                            <a:schemeClr val="tx1"/>
                          </a:solidFill>
                        </a:rPr>
                        <a:t>6.8%</a:t>
                      </a:r>
                    </a:p>
                  </a:txBody>
                  <a:tcPr marL="80672" marR="80672" marT="40336" marB="40336">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775938498"/>
                  </a:ext>
                </a:extLst>
              </a:tr>
            </a:tbl>
          </a:graphicData>
        </a:graphic>
      </p:graphicFrame>
    </p:spTree>
    <p:extLst>
      <p:ext uri="{BB962C8B-B14F-4D97-AF65-F5344CB8AC3E}">
        <p14:creationId xmlns:p14="http://schemas.microsoft.com/office/powerpoint/2010/main" val="32443197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2382BA-16F0-332F-AE60-A47BADB59C9E}"/>
              </a:ext>
            </a:extLst>
          </p:cNvPr>
          <p:cNvSpPr>
            <a:spLocks noGrp="1"/>
          </p:cNvSpPr>
          <p:nvPr>
            <p:ph type="title"/>
          </p:nvPr>
        </p:nvSpPr>
        <p:spPr>
          <a:xfrm>
            <a:off x="1371599" y="294538"/>
            <a:ext cx="9895951" cy="1033669"/>
          </a:xfrm>
        </p:spPr>
        <p:txBody>
          <a:bodyPr>
            <a:normAutofit/>
          </a:bodyPr>
          <a:lstStyle/>
          <a:p>
            <a:r>
              <a:rPr lang="en-GB" sz="4000" dirty="0">
                <a:solidFill>
                  <a:srgbClr val="FFFFFF"/>
                </a:solidFill>
              </a:rPr>
              <a:t>Changes to secondary provision -2024</a:t>
            </a:r>
          </a:p>
        </p:txBody>
      </p:sp>
      <p:sp>
        <p:nvSpPr>
          <p:cNvPr id="3" name="Content Placeholder 2">
            <a:extLst>
              <a:ext uri="{FF2B5EF4-FFF2-40B4-BE49-F238E27FC236}">
                <a16:creationId xmlns:a16="http://schemas.microsoft.com/office/drawing/2014/main" id="{90E5DA05-EF4C-34A0-3BDE-F4E5CC79AC34}"/>
              </a:ext>
            </a:extLst>
          </p:cNvPr>
          <p:cNvSpPr>
            <a:spLocks noGrp="1"/>
          </p:cNvSpPr>
          <p:nvPr>
            <p:ph idx="1"/>
          </p:nvPr>
        </p:nvSpPr>
        <p:spPr>
          <a:xfrm>
            <a:off x="459350" y="1885278"/>
            <a:ext cx="10808199" cy="4496049"/>
          </a:xfrm>
        </p:spPr>
        <p:txBody>
          <a:bodyPr anchor="ctr">
            <a:normAutofit lnSpcReduction="10000"/>
          </a:bodyPr>
          <a:lstStyle/>
          <a:p>
            <a:pPr marL="0" indent="0">
              <a:lnSpc>
                <a:spcPct val="120000"/>
              </a:lnSpc>
              <a:buNone/>
            </a:pPr>
            <a:r>
              <a:rPr lang="en-GB" sz="4100" b="1" dirty="0">
                <a:latin typeface="Arial" panose="020B0604020202020204" pitchFamily="34" charset="0"/>
                <a:cs typeface="Arial" panose="020B0604020202020204" pitchFamily="34" charset="0"/>
              </a:rPr>
              <a:t>Changes to secondary PANs</a:t>
            </a:r>
          </a:p>
          <a:p>
            <a:pPr marL="0" indent="0">
              <a:lnSpc>
                <a:spcPct val="120000"/>
              </a:lnSpc>
              <a:buNone/>
            </a:pPr>
            <a:r>
              <a:rPr lang="en-GB" b="1" dirty="0">
                <a:solidFill>
                  <a:schemeClr val="accent1">
                    <a:lumMod val="50000"/>
                  </a:schemeClr>
                </a:solidFill>
                <a:latin typeface="Arial" panose="020B0604020202020204" pitchFamily="34" charset="0"/>
                <a:cs typeface="Arial" panose="020B0604020202020204" pitchFamily="34" charset="0"/>
              </a:rPr>
              <a:t>Friern Barnet School</a:t>
            </a:r>
          </a:p>
          <a:p>
            <a:pPr marL="0" indent="0">
              <a:buNone/>
            </a:pPr>
            <a:r>
              <a:rPr lang="en-GB" sz="2600" dirty="0">
                <a:latin typeface="Arial" panose="020B0604020202020204" pitchFamily="34" charset="0"/>
                <a:ea typeface="Times New Roman" panose="02020603050405020304" pitchFamily="18" charset="0"/>
                <a:cs typeface="Arial" panose="020B0604020202020204" pitchFamily="34" charset="0"/>
              </a:rPr>
              <a:t>PAN reduction from 162 places to 150 places</a:t>
            </a:r>
          </a:p>
          <a:p>
            <a:pPr marL="0" indent="0">
              <a:lnSpc>
                <a:spcPct val="120000"/>
              </a:lnSpc>
              <a:buNone/>
            </a:pPr>
            <a:r>
              <a:rPr lang="en-GB" sz="3000" b="1" dirty="0">
                <a:solidFill>
                  <a:schemeClr val="accent1">
                    <a:lumMod val="50000"/>
                  </a:schemeClr>
                </a:solidFill>
                <a:effectLst/>
                <a:latin typeface="Arial" panose="020B0604020202020204" pitchFamily="34" charset="0"/>
                <a:ea typeface="Times New Roman" panose="02020603050405020304" pitchFamily="18" charset="0"/>
                <a:cs typeface="Arial" panose="020B0604020202020204" pitchFamily="34" charset="0"/>
              </a:rPr>
              <a:t>St James’ Catholic High</a:t>
            </a:r>
          </a:p>
          <a:p>
            <a:pPr marL="0" indent="0">
              <a:buNone/>
            </a:pPr>
            <a:r>
              <a:rPr lang="en-GB" sz="2600" dirty="0">
                <a:latin typeface="Arial" panose="020B0604020202020204" pitchFamily="34" charset="0"/>
                <a:ea typeface="Times New Roman" panose="02020603050405020304" pitchFamily="18" charset="0"/>
                <a:cs typeface="Arial" panose="020B0604020202020204" pitchFamily="34" charset="0"/>
              </a:rPr>
              <a:t>PAN reduction from 8FE to 7FE</a:t>
            </a:r>
          </a:p>
          <a:p>
            <a:pPr marL="0" indent="0">
              <a:buNone/>
            </a:pPr>
            <a:endParaRPr lang="en-GB" sz="2600" dirty="0">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b="1" dirty="0">
                <a:latin typeface="Arial" panose="020B0604020202020204" pitchFamily="34" charset="0"/>
                <a:ea typeface="Times New Roman" panose="02020603050405020304" pitchFamily="18" charset="0"/>
                <a:cs typeface="Arial" panose="020B0604020202020204" pitchFamily="34" charset="0"/>
              </a:rPr>
              <a:t>There are currently no confirmed plans for future changes to secondary provision</a:t>
            </a:r>
          </a:p>
          <a:p>
            <a:endParaRPr lang="en-GB" sz="1700" dirty="0"/>
          </a:p>
        </p:txBody>
      </p:sp>
    </p:spTree>
    <p:extLst>
      <p:ext uri="{BB962C8B-B14F-4D97-AF65-F5344CB8AC3E}">
        <p14:creationId xmlns:p14="http://schemas.microsoft.com/office/powerpoint/2010/main" val="41604928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fontScale="90000"/>
          </a:bodyPr>
          <a:lstStyle/>
          <a:p>
            <a:r>
              <a:rPr lang="en-GB" sz="4000" b="1" dirty="0">
                <a:solidFill>
                  <a:srgbClr val="FFFFFF"/>
                </a:solidFill>
              </a:rPr>
              <a:t>In-year applications – children from overseas</a:t>
            </a:r>
            <a:br>
              <a:rPr lang="en-GB" sz="4000" b="1" dirty="0">
                <a:solidFill>
                  <a:srgbClr val="FFFFFF"/>
                </a:solidFill>
              </a:rPr>
            </a:br>
            <a:r>
              <a:rPr lang="en-GB" sz="4000" b="1" dirty="0">
                <a:solidFill>
                  <a:srgbClr val="FFFFFF"/>
                </a:solidFill>
              </a:rPr>
              <a:t>Academic Year 2023/24</a:t>
            </a:r>
            <a:endParaRPr lang="en-US" sz="4000" b="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dirty="0">
              <a:solidFill>
                <a:schemeClr val="bg1"/>
              </a:solidFill>
            </a:endParaRPr>
          </a:p>
          <a:p>
            <a:endParaRPr lang="en-GB" b="1" dirty="0">
              <a:solidFill>
                <a:schemeClr val="bg1"/>
              </a:solidFill>
            </a:endParaRPr>
          </a:p>
        </p:txBody>
      </p:sp>
      <p:graphicFrame>
        <p:nvGraphicFramePr>
          <p:cNvPr id="3" name="Table 4">
            <a:extLst>
              <a:ext uri="{FF2B5EF4-FFF2-40B4-BE49-F238E27FC236}">
                <a16:creationId xmlns:a16="http://schemas.microsoft.com/office/drawing/2014/main" id="{B5C7A456-25A2-EA02-D286-C2A886C85E87}"/>
              </a:ext>
            </a:extLst>
          </p:cNvPr>
          <p:cNvGraphicFramePr>
            <a:graphicFrameLocks/>
          </p:cNvGraphicFramePr>
          <p:nvPr/>
        </p:nvGraphicFramePr>
        <p:xfrm>
          <a:off x="551383" y="1719890"/>
          <a:ext cx="10369153" cy="4556370"/>
        </p:xfrm>
        <a:graphic>
          <a:graphicData uri="http://schemas.openxmlformats.org/drawingml/2006/table">
            <a:tbl>
              <a:tblPr firstRow="1" bandRow="1">
                <a:tableStyleId>{5C22544A-7EE6-4342-B048-85BDC9FD1C3A}</a:tableStyleId>
              </a:tblPr>
              <a:tblGrid>
                <a:gridCol w="3236617">
                  <a:extLst>
                    <a:ext uri="{9D8B030D-6E8A-4147-A177-3AD203B41FA5}">
                      <a16:colId xmlns:a16="http://schemas.microsoft.com/office/drawing/2014/main" val="1018166732"/>
                    </a:ext>
                  </a:extLst>
                </a:gridCol>
                <a:gridCol w="1910573">
                  <a:extLst>
                    <a:ext uri="{9D8B030D-6E8A-4147-A177-3AD203B41FA5}">
                      <a16:colId xmlns:a16="http://schemas.microsoft.com/office/drawing/2014/main" val="3080933243"/>
                    </a:ext>
                  </a:extLst>
                </a:gridCol>
                <a:gridCol w="2629675">
                  <a:extLst>
                    <a:ext uri="{9D8B030D-6E8A-4147-A177-3AD203B41FA5}">
                      <a16:colId xmlns:a16="http://schemas.microsoft.com/office/drawing/2014/main" val="1237812709"/>
                    </a:ext>
                  </a:extLst>
                </a:gridCol>
                <a:gridCol w="2592288">
                  <a:extLst>
                    <a:ext uri="{9D8B030D-6E8A-4147-A177-3AD203B41FA5}">
                      <a16:colId xmlns:a16="http://schemas.microsoft.com/office/drawing/2014/main" val="3381497391"/>
                    </a:ext>
                  </a:extLst>
                </a:gridCol>
              </a:tblGrid>
              <a:tr h="575255">
                <a:tc>
                  <a:txBody>
                    <a:bodyPr/>
                    <a:lstStyle/>
                    <a:p>
                      <a:pPr algn="ctr"/>
                      <a:r>
                        <a:rPr lang="en-GB" sz="2800" dirty="0">
                          <a:solidFill>
                            <a:schemeClr val="bg1"/>
                          </a:solidFill>
                        </a:rPr>
                        <a:t>Category</a:t>
                      </a:r>
                    </a:p>
                  </a:txBody>
                  <a:tcPr/>
                </a:tc>
                <a:tc>
                  <a:txBody>
                    <a:bodyPr/>
                    <a:lstStyle/>
                    <a:p>
                      <a:pPr algn="ctr"/>
                      <a:r>
                        <a:rPr lang="en-GB" sz="2800" dirty="0"/>
                        <a:t>Primary</a:t>
                      </a:r>
                    </a:p>
                  </a:txBody>
                  <a:tcPr/>
                </a:tc>
                <a:tc>
                  <a:txBody>
                    <a:bodyPr/>
                    <a:lstStyle/>
                    <a:p>
                      <a:pPr algn="ctr"/>
                      <a:r>
                        <a:rPr lang="en-GB" sz="2800" dirty="0"/>
                        <a:t>Secondary</a:t>
                      </a:r>
                    </a:p>
                  </a:txBody>
                  <a:tcPr/>
                </a:tc>
                <a:tc>
                  <a:txBody>
                    <a:bodyPr/>
                    <a:lstStyle/>
                    <a:p>
                      <a:pPr algn="ctr"/>
                      <a:r>
                        <a:rPr lang="en-GB" sz="2800" dirty="0"/>
                        <a:t>TOTAL</a:t>
                      </a:r>
                    </a:p>
                  </a:txBody>
                  <a:tcPr/>
                </a:tc>
                <a:extLst>
                  <a:ext uri="{0D108BD9-81ED-4DB2-BD59-A6C34878D82A}">
                    <a16:rowId xmlns:a16="http://schemas.microsoft.com/office/drawing/2014/main" val="2365155909"/>
                  </a:ext>
                </a:extLst>
              </a:tr>
              <a:tr h="575255">
                <a:tc>
                  <a:txBody>
                    <a:bodyPr/>
                    <a:lstStyle/>
                    <a:p>
                      <a:pPr algn="ctr"/>
                      <a:r>
                        <a:rPr lang="en-GB" sz="2800" dirty="0">
                          <a:solidFill>
                            <a:schemeClr val="bg1"/>
                          </a:solidFill>
                        </a:rPr>
                        <a:t>Ukraine</a:t>
                      </a:r>
                    </a:p>
                  </a:txBody>
                  <a:tcPr anchor="ctr">
                    <a:solidFill>
                      <a:schemeClr val="accent1">
                        <a:lumMod val="50000"/>
                      </a:schemeClr>
                    </a:solidFill>
                  </a:tcPr>
                </a:tc>
                <a:tc>
                  <a:txBody>
                    <a:bodyPr/>
                    <a:lstStyle/>
                    <a:p>
                      <a:pPr algn="ctr"/>
                      <a:r>
                        <a:rPr lang="en-GB" sz="2800" dirty="0">
                          <a:solidFill>
                            <a:schemeClr val="tx1"/>
                          </a:solidFill>
                        </a:rPr>
                        <a:t>50</a:t>
                      </a:r>
                    </a:p>
                  </a:txBody>
                  <a:tcPr anchor="ctr"/>
                </a:tc>
                <a:tc>
                  <a:txBody>
                    <a:bodyPr/>
                    <a:lstStyle/>
                    <a:p>
                      <a:pPr algn="ctr"/>
                      <a:r>
                        <a:rPr lang="en-GB" sz="2800" dirty="0">
                          <a:solidFill>
                            <a:schemeClr val="tx1"/>
                          </a:solidFill>
                        </a:rPr>
                        <a:t>40</a:t>
                      </a:r>
                    </a:p>
                  </a:txBody>
                  <a:tcPr anchor="ctr"/>
                </a:tc>
                <a:tc>
                  <a:txBody>
                    <a:bodyPr/>
                    <a:lstStyle/>
                    <a:p>
                      <a:pPr algn="ctr"/>
                      <a:r>
                        <a:rPr lang="en-GB" sz="2800" b="1" dirty="0">
                          <a:solidFill>
                            <a:schemeClr val="tx1"/>
                          </a:solidFill>
                        </a:rPr>
                        <a:t>90</a:t>
                      </a:r>
                    </a:p>
                  </a:txBody>
                  <a:tcPr anchor="ctr"/>
                </a:tc>
                <a:extLst>
                  <a:ext uri="{0D108BD9-81ED-4DB2-BD59-A6C34878D82A}">
                    <a16:rowId xmlns:a16="http://schemas.microsoft.com/office/drawing/2014/main" val="1775938498"/>
                  </a:ext>
                </a:extLst>
              </a:tr>
              <a:tr h="575255">
                <a:tc>
                  <a:txBody>
                    <a:bodyPr/>
                    <a:lstStyle/>
                    <a:p>
                      <a:pPr algn="ctr"/>
                      <a:r>
                        <a:rPr lang="en-GB" sz="2800" dirty="0">
                          <a:solidFill>
                            <a:schemeClr val="bg1"/>
                          </a:solidFill>
                        </a:rPr>
                        <a:t>Hong Kong</a:t>
                      </a:r>
                    </a:p>
                  </a:txBody>
                  <a:tcPr anchor="ctr">
                    <a:solidFill>
                      <a:schemeClr val="accent1">
                        <a:lumMod val="50000"/>
                      </a:schemeClr>
                    </a:solidFill>
                  </a:tcPr>
                </a:tc>
                <a:tc>
                  <a:txBody>
                    <a:bodyPr/>
                    <a:lstStyle/>
                    <a:p>
                      <a:pPr algn="ctr"/>
                      <a:r>
                        <a:rPr lang="en-GB" sz="2800" dirty="0">
                          <a:solidFill>
                            <a:schemeClr val="tx1"/>
                          </a:solidFill>
                        </a:rPr>
                        <a:t>79</a:t>
                      </a:r>
                    </a:p>
                  </a:txBody>
                  <a:tcPr anchor="ctr"/>
                </a:tc>
                <a:tc>
                  <a:txBody>
                    <a:bodyPr/>
                    <a:lstStyle/>
                    <a:p>
                      <a:pPr algn="ctr"/>
                      <a:r>
                        <a:rPr lang="en-GB" sz="2800" dirty="0">
                          <a:solidFill>
                            <a:schemeClr val="tx1"/>
                          </a:solidFill>
                        </a:rPr>
                        <a:t>44</a:t>
                      </a:r>
                    </a:p>
                  </a:txBody>
                  <a:tcPr anchor="ctr"/>
                </a:tc>
                <a:tc>
                  <a:txBody>
                    <a:bodyPr/>
                    <a:lstStyle/>
                    <a:p>
                      <a:pPr algn="ctr"/>
                      <a:r>
                        <a:rPr lang="en-GB" sz="2800" b="1" dirty="0">
                          <a:solidFill>
                            <a:schemeClr val="tx1"/>
                          </a:solidFill>
                        </a:rPr>
                        <a:t>123</a:t>
                      </a:r>
                    </a:p>
                  </a:txBody>
                  <a:tcPr anchor="ctr"/>
                </a:tc>
                <a:extLst>
                  <a:ext uri="{0D108BD9-81ED-4DB2-BD59-A6C34878D82A}">
                    <a16:rowId xmlns:a16="http://schemas.microsoft.com/office/drawing/2014/main" val="420513228"/>
                  </a:ext>
                </a:extLst>
              </a:tr>
              <a:tr h="575255">
                <a:tc>
                  <a:txBody>
                    <a:bodyPr/>
                    <a:lstStyle/>
                    <a:p>
                      <a:pPr algn="ctr"/>
                      <a:r>
                        <a:rPr lang="en-GB" sz="2800" dirty="0">
                          <a:solidFill>
                            <a:schemeClr val="bg1"/>
                          </a:solidFill>
                        </a:rPr>
                        <a:t>Asylum-seeker</a:t>
                      </a:r>
                    </a:p>
                  </a:txBody>
                  <a:tcPr anchor="ctr">
                    <a:solidFill>
                      <a:schemeClr val="accent1">
                        <a:lumMod val="50000"/>
                      </a:schemeClr>
                    </a:solidFill>
                  </a:tcPr>
                </a:tc>
                <a:tc>
                  <a:txBody>
                    <a:bodyPr/>
                    <a:lstStyle/>
                    <a:p>
                      <a:pPr algn="ctr"/>
                      <a:r>
                        <a:rPr lang="en-GB" sz="2800" dirty="0">
                          <a:solidFill>
                            <a:schemeClr val="tx1"/>
                          </a:solidFill>
                        </a:rPr>
                        <a:t>196</a:t>
                      </a:r>
                    </a:p>
                  </a:txBody>
                  <a:tcPr anchor="ctr"/>
                </a:tc>
                <a:tc>
                  <a:txBody>
                    <a:bodyPr/>
                    <a:lstStyle/>
                    <a:p>
                      <a:pPr algn="ctr"/>
                      <a:r>
                        <a:rPr lang="en-GB" sz="2800" dirty="0">
                          <a:solidFill>
                            <a:schemeClr val="tx1"/>
                          </a:solidFill>
                        </a:rPr>
                        <a:t>124</a:t>
                      </a:r>
                    </a:p>
                  </a:txBody>
                  <a:tcPr anchor="ctr"/>
                </a:tc>
                <a:tc>
                  <a:txBody>
                    <a:bodyPr/>
                    <a:lstStyle/>
                    <a:p>
                      <a:pPr algn="ctr"/>
                      <a:r>
                        <a:rPr lang="en-GB" sz="2800" b="1" dirty="0">
                          <a:solidFill>
                            <a:schemeClr val="tx1"/>
                          </a:solidFill>
                        </a:rPr>
                        <a:t>320</a:t>
                      </a:r>
                    </a:p>
                  </a:txBody>
                  <a:tcPr anchor="ctr"/>
                </a:tc>
                <a:extLst>
                  <a:ext uri="{0D108BD9-81ED-4DB2-BD59-A6C34878D82A}">
                    <a16:rowId xmlns:a16="http://schemas.microsoft.com/office/drawing/2014/main" val="1303880132"/>
                  </a:ext>
                </a:extLst>
              </a:tr>
              <a:tr h="655235">
                <a:tc>
                  <a:txBody>
                    <a:bodyPr/>
                    <a:lstStyle/>
                    <a:p>
                      <a:pPr algn="ctr"/>
                      <a:r>
                        <a:rPr lang="en-GB" sz="2800" dirty="0">
                          <a:solidFill>
                            <a:schemeClr val="bg1"/>
                          </a:solidFill>
                        </a:rPr>
                        <a:t>Israel / Gaza</a:t>
                      </a:r>
                    </a:p>
                  </a:txBody>
                  <a:tcPr anchor="ctr">
                    <a:solidFill>
                      <a:schemeClr val="accent1">
                        <a:lumMod val="50000"/>
                      </a:schemeClr>
                    </a:solidFill>
                  </a:tcPr>
                </a:tc>
                <a:tc>
                  <a:txBody>
                    <a:bodyPr/>
                    <a:lstStyle/>
                    <a:p>
                      <a:pPr algn="ctr"/>
                      <a:r>
                        <a:rPr lang="en-GB" sz="2800" dirty="0">
                          <a:solidFill>
                            <a:schemeClr val="tx1"/>
                          </a:solidFill>
                        </a:rPr>
                        <a:t>120</a:t>
                      </a:r>
                    </a:p>
                  </a:txBody>
                  <a:tcPr anchor="ctr"/>
                </a:tc>
                <a:tc>
                  <a:txBody>
                    <a:bodyPr/>
                    <a:lstStyle/>
                    <a:p>
                      <a:pPr algn="ctr"/>
                      <a:r>
                        <a:rPr lang="en-GB" sz="2800" dirty="0">
                          <a:solidFill>
                            <a:schemeClr val="tx1"/>
                          </a:solidFill>
                        </a:rPr>
                        <a:t>48</a:t>
                      </a:r>
                    </a:p>
                  </a:txBody>
                  <a:tcPr anchor="ctr"/>
                </a:tc>
                <a:tc>
                  <a:txBody>
                    <a:bodyPr/>
                    <a:lstStyle/>
                    <a:p>
                      <a:pPr algn="ctr"/>
                      <a:r>
                        <a:rPr lang="en-GB" sz="2800" b="1" dirty="0">
                          <a:solidFill>
                            <a:schemeClr val="tx1"/>
                          </a:solidFill>
                        </a:rPr>
                        <a:t>168</a:t>
                      </a:r>
                    </a:p>
                  </a:txBody>
                  <a:tcPr anchor="ctr"/>
                </a:tc>
                <a:extLst>
                  <a:ext uri="{0D108BD9-81ED-4DB2-BD59-A6C34878D82A}">
                    <a16:rowId xmlns:a16="http://schemas.microsoft.com/office/drawing/2014/main" val="23055524"/>
                  </a:ext>
                </a:extLst>
              </a:tr>
              <a:tr h="689909">
                <a:tc>
                  <a:txBody>
                    <a:bodyPr/>
                    <a:lstStyle/>
                    <a:p>
                      <a:pPr algn="ctr"/>
                      <a:r>
                        <a:rPr lang="en-GB" sz="2800" dirty="0">
                          <a:solidFill>
                            <a:schemeClr val="bg1"/>
                          </a:solidFill>
                        </a:rPr>
                        <a:t>Any other child from overseas</a:t>
                      </a:r>
                    </a:p>
                  </a:txBody>
                  <a:tcPr anchor="ctr">
                    <a:solidFill>
                      <a:schemeClr val="accent1">
                        <a:lumMod val="50000"/>
                      </a:schemeClr>
                    </a:solidFill>
                  </a:tcPr>
                </a:tc>
                <a:tc>
                  <a:txBody>
                    <a:bodyPr/>
                    <a:lstStyle/>
                    <a:p>
                      <a:pPr algn="ctr"/>
                      <a:r>
                        <a:rPr lang="en-GB" sz="2800" dirty="0">
                          <a:solidFill>
                            <a:schemeClr val="tx1"/>
                          </a:solidFill>
                        </a:rPr>
                        <a:t>1030</a:t>
                      </a:r>
                    </a:p>
                  </a:txBody>
                  <a:tcPr anchor="ctr"/>
                </a:tc>
                <a:tc>
                  <a:txBody>
                    <a:bodyPr/>
                    <a:lstStyle/>
                    <a:p>
                      <a:pPr algn="ctr"/>
                      <a:r>
                        <a:rPr lang="en-GB" sz="2800" dirty="0">
                          <a:solidFill>
                            <a:schemeClr val="tx1"/>
                          </a:solidFill>
                        </a:rPr>
                        <a:t>545</a:t>
                      </a:r>
                    </a:p>
                  </a:txBody>
                  <a:tcPr anchor="ctr"/>
                </a:tc>
                <a:tc>
                  <a:txBody>
                    <a:bodyPr/>
                    <a:lstStyle/>
                    <a:p>
                      <a:pPr algn="ctr"/>
                      <a:r>
                        <a:rPr lang="en-GB" sz="2800" b="1" dirty="0">
                          <a:solidFill>
                            <a:schemeClr val="tx1"/>
                          </a:solidFill>
                        </a:rPr>
                        <a:t>1,575</a:t>
                      </a:r>
                    </a:p>
                  </a:txBody>
                  <a:tcPr anchor="ctr"/>
                </a:tc>
                <a:extLst>
                  <a:ext uri="{0D108BD9-81ED-4DB2-BD59-A6C34878D82A}">
                    <a16:rowId xmlns:a16="http://schemas.microsoft.com/office/drawing/2014/main" val="203752315"/>
                  </a:ext>
                </a:extLst>
              </a:tr>
              <a:tr h="655235">
                <a:tc>
                  <a:txBody>
                    <a:bodyPr/>
                    <a:lstStyle/>
                    <a:p>
                      <a:pPr algn="ctr"/>
                      <a:r>
                        <a:rPr lang="en-GB" sz="2800" dirty="0">
                          <a:solidFill>
                            <a:schemeClr val="bg1"/>
                          </a:solidFill>
                        </a:rPr>
                        <a:t>GRAND TOTAL</a:t>
                      </a:r>
                    </a:p>
                  </a:txBody>
                  <a:tcPr anchor="ctr">
                    <a:solidFill>
                      <a:schemeClr val="accent1">
                        <a:lumMod val="50000"/>
                      </a:schemeClr>
                    </a:solidFill>
                  </a:tcPr>
                </a:tc>
                <a:tc>
                  <a:txBody>
                    <a:bodyPr/>
                    <a:lstStyle/>
                    <a:p>
                      <a:pPr algn="ctr"/>
                      <a:r>
                        <a:rPr lang="en-GB" sz="2800" b="1" dirty="0">
                          <a:solidFill>
                            <a:schemeClr val="tx1"/>
                          </a:solidFill>
                        </a:rPr>
                        <a:t>1475</a:t>
                      </a:r>
                    </a:p>
                  </a:txBody>
                  <a:tcPr anchor="ctr"/>
                </a:tc>
                <a:tc>
                  <a:txBody>
                    <a:bodyPr/>
                    <a:lstStyle/>
                    <a:p>
                      <a:pPr algn="ctr"/>
                      <a:r>
                        <a:rPr lang="en-GB" sz="2800" b="1" dirty="0">
                          <a:solidFill>
                            <a:schemeClr val="tx1"/>
                          </a:solidFill>
                        </a:rPr>
                        <a:t>801</a:t>
                      </a:r>
                    </a:p>
                  </a:txBody>
                  <a:tcPr anchor="ctr"/>
                </a:tc>
                <a:tc>
                  <a:txBody>
                    <a:bodyPr/>
                    <a:lstStyle/>
                    <a:p>
                      <a:pPr algn="ctr"/>
                      <a:r>
                        <a:rPr lang="en-GB" sz="2800" b="1" dirty="0">
                          <a:solidFill>
                            <a:schemeClr val="tx1"/>
                          </a:solidFill>
                        </a:rPr>
                        <a:t>2,276</a:t>
                      </a:r>
                    </a:p>
                  </a:txBody>
                  <a:tcPr anchor="ctr"/>
                </a:tc>
                <a:extLst>
                  <a:ext uri="{0D108BD9-81ED-4DB2-BD59-A6C34878D82A}">
                    <a16:rowId xmlns:a16="http://schemas.microsoft.com/office/drawing/2014/main" val="740540892"/>
                  </a:ext>
                </a:extLst>
              </a:tr>
            </a:tbl>
          </a:graphicData>
        </a:graphic>
      </p:graphicFrame>
    </p:spTree>
    <p:extLst>
      <p:ext uri="{BB962C8B-B14F-4D97-AF65-F5344CB8AC3E}">
        <p14:creationId xmlns:p14="http://schemas.microsoft.com/office/powerpoint/2010/main" val="748126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0E438A-23B7-F6D6-08A9-892846D33E82}"/>
              </a:ext>
            </a:extLst>
          </p:cNvPr>
          <p:cNvSpPr txBox="1">
            <a:spLocks/>
          </p:cNvSpPr>
          <p:nvPr/>
        </p:nvSpPr>
        <p:spPr>
          <a:xfrm>
            <a:off x="407368" y="476672"/>
            <a:ext cx="8596668" cy="731168"/>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Interpreting School Data</a:t>
            </a:r>
          </a:p>
        </p:txBody>
      </p:sp>
      <p:sp>
        <p:nvSpPr>
          <p:cNvPr id="11" name="TextBox 10">
            <a:extLst>
              <a:ext uri="{FF2B5EF4-FFF2-40B4-BE49-F238E27FC236}">
                <a16:creationId xmlns:a16="http://schemas.microsoft.com/office/drawing/2014/main" id="{32791D8D-F1F1-3C01-60D5-216D7F34066E}"/>
              </a:ext>
            </a:extLst>
          </p:cNvPr>
          <p:cNvSpPr txBox="1"/>
          <p:nvPr/>
        </p:nvSpPr>
        <p:spPr>
          <a:xfrm>
            <a:off x="407368" y="1412776"/>
            <a:ext cx="9077423" cy="3046988"/>
          </a:xfrm>
          <a:prstGeom prst="rect">
            <a:avLst/>
          </a:prstGeom>
          <a:noFill/>
        </p:spPr>
        <p:txBody>
          <a:bodyPr wrap="square">
            <a:spAutoFit/>
          </a:bodyPr>
          <a:lstStyle/>
          <a:p>
            <a:pPr marL="342900" lvl="0" indent="-342900">
              <a:buSzPts val="1000"/>
              <a:buFont typeface="Symbol" panose="05050102010706020507" pitchFamily="18" charset="2"/>
              <a:buChar char=""/>
              <a:tabLst>
                <a:tab pos="457200" algn="l"/>
              </a:tabLst>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Annual presentation on attainment data to GB</a:t>
            </a:r>
          </a:p>
          <a:p>
            <a:pPr lvl="0">
              <a:buSzPts val="1000"/>
              <a:tabLst>
                <a:tab pos="457200" algn="l"/>
              </a:tabLst>
            </a:pP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Ofsted ISDR</a:t>
            </a:r>
          </a:p>
          <a:p>
            <a:pPr lvl="0">
              <a:buSzPts val="1000"/>
              <a:tabLst>
                <a:tab pos="457200" algn="l"/>
              </a:tabLst>
            </a:pPr>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SzPts val="1000"/>
              <a:buFont typeface="Symbol" panose="05050102010706020507" pitchFamily="18" charset="2"/>
              <a:buChar char=""/>
              <a:tabLst>
                <a:tab pos="457200" algn="l"/>
              </a:tabLst>
            </a:pPr>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New course: Autumn 2025 "Evaluating the Quality of Education: Understanding school data and the impact of the school curriculum". </a:t>
            </a:r>
          </a:p>
          <a:p>
            <a:pPr lvl="0">
              <a:buSzPts val="1000"/>
              <a:tabLst>
                <a:tab pos="457200" algn="l"/>
              </a:tabLst>
            </a:pPr>
            <a:endParaRPr lang="en-GB" sz="2400" b="1" dirty="0">
              <a:effectLst/>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5975843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1371597" y="348865"/>
            <a:ext cx="10044023" cy="877729"/>
          </a:xfrm>
        </p:spPr>
        <p:txBody>
          <a:bodyPr vert="horz" lIns="91440" tIns="45720" rIns="91440" bIns="45720" rtlCol="0" anchor="ctr">
            <a:normAutofit fontScale="90000"/>
          </a:bodyPr>
          <a:lstStyle/>
          <a:p>
            <a:r>
              <a:rPr lang="en-GB" sz="4000" b="1" dirty="0">
                <a:solidFill>
                  <a:srgbClr val="FFFFFF"/>
                </a:solidFill>
              </a:rPr>
              <a:t>In-year placements – Five Asylum hotel children</a:t>
            </a:r>
            <a:br>
              <a:rPr lang="en-GB" sz="4000" b="1" dirty="0">
                <a:solidFill>
                  <a:srgbClr val="FFFFFF"/>
                </a:solidFill>
              </a:rPr>
            </a:br>
            <a:r>
              <a:rPr lang="en-GB" sz="4000" b="1" dirty="0">
                <a:solidFill>
                  <a:srgbClr val="FFFFFF"/>
                </a:solidFill>
              </a:rPr>
              <a:t>1 Sep 2023 to 2 Oct 2024</a:t>
            </a:r>
            <a:endParaRPr lang="en-US" sz="4000" b="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dirty="0">
              <a:solidFill>
                <a:schemeClr val="bg1"/>
              </a:solidFill>
            </a:endParaRPr>
          </a:p>
          <a:p>
            <a:endParaRPr lang="en-GB" b="1" dirty="0">
              <a:solidFill>
                <a:schemeClr val="bg1"/>
              </a:solidFill>
            </a:endParaRPr>
          </a:p>
        </p:txBody>
      </p:sp>
      <p:graphicFrame>
        <p:nvGraphicFramePr>
          <p:cNvPr id="3" name="Table 4">
            <a:extLst>
              <a:ext uri="{FF2B5EF4-FFF2-40B4-BE49-F238E27FC236}">
                <a16:creationId xmlns:a16="http://schemas.microsoft.com/office/drawing/2014/main" id="{B5C7A456-25A2-EA02-D286-C2A886C85E87}"/>
              </a:ext>
            </a:extLst>
          </p:cNvPr>
          <p:cNvGraphicFramePr>
            <a:graphicFrameLocks/>
          </p:cNvGraphicFramePr>
          <p:nvPr/>
        </p:nvGraphicFramePr>
        <p:xfrm>
          <a:off x="191344" y="1700808"/>
          <a:ext cx="11665296" cy="4608512"/>
        </p:xfrm>
        <a:graphic>
          <a:graphicData uri="http://schemas.openxmlformats.org/drawingml/2006/table">
            <a:tbl>
              <a:tblPr firstRow="1" bandRow="1">
                <a:tableStyleId>{5C22544A-7EE6-4342-B048-85BDC9FD1C3A}</a:tableStyleId>
              </a:tblPr>
              <a:tblGrid>
                <a:gridCol w="5506599">
                  <a:extLst>
                    <a:ext uri="{9D8B030D-6E8A-4147-A177-3AD203B41FA5}">
                      <a16:colId xmlns:a16="http://schemas.microsoft.com/office/drawing/2014/main" val="1018166732"/>
                    </a:ext>
                  </a:extLst>
                </a:gridCol>
                <a:gridCol w="2028747">
                  <a:extLst>
                    <a:ext uri="{9D8B030D-6E8A-4147-A177-3AD203B41FA5}">
                      <a16:colId xmlns:a16="http://schemas.microsoft.com/office/drawing/2014/main" val="3080933243"/>
                    </a:ext>
                  </a:extLst>
                </a:gridCol>
                <a:gridCol w="1883837">
                  <a:extLst>
                    <a:ext uri="{9D8B030D-6E8A-4147-A177-3AD203B41FA5}">
                      <a16:colId xmlns:a16="http://schemas.microsoft.com/office/drawing/2014/main" val="1237812709"/>
                    </a:ext>
                  </a:extLst>
                </a:gridCol>
                <a:gridCol w="2246113">
                  <a:extLst>
                    <a:ext uri="{9D8B030D-6E8A-4147-A177-3AD203B41FA5}">
                      <a16:colId xmlns:a16="http://schemas.microsoft.com/office/drawing/2014/main" val="3381497391"/>
                    </a:ext>
                  </a:extLst>
                </a:gridCol>
              </a:tblGrid>
              <a:tr h="585534">
                <a:tc>
                  <a:txBody>
                    <a:bodyPr/>
                    <a:lstStyle/>
                    <a:p>
                      <a:pPr algn="ctr"/>
                      <a:r>
                        <a:rPr lang="en-GB" sz="2800" dirty="0">
                          <a:solidFill>
                            <a:schemeClr val="bg1"/>
                          </a:solidFill>
                        </a:rPr>
                        <a:t>Hotel </a:t>
                      </a:r>
                    </a:p>
                  </a:txBody>
                  <a:tcPr/>
                </a:tc>
                <a:tc>
                  <a:txBody>
                    <a:bodyPr/>
                    <a:lstStyle/>
                    <a:p>
                      <a:pPr algn="ctr"/>
                      <a:r>
                        <a:rPr lang="en-GB" sz="2800" dirty="0"/>
                        <a:t>Primary</a:t>
                      </a:r>
                    </a:p>
                  </a:txBody>
                  <a:tcPr/>
                </a:tc>
                <a:tc>
                  <a:txBody>
                    <a:bodyPr/>
                    <a:lstStyle/>
                    <a:p>
                      <a:pPr algn="ctr"/>
                      <a:r>
                        <a:rPr lang="en-GB" sz="2800" dirty="0"/>
                        <a:t>Secondary</a:t>
                      </a:r>
                    </a:p>
                  </a:txBody>
                  <a:tcPr/>
                </a:tc>
                <a:tc>
                  <a:txBody>
                    <a:bodyPr/>
                    <a:lstStyle/>
                    <a:p>
                      <a:pPr algn="ctr"/>
                      <a:r>
                        <a:rPr lang="en-GB" sz="2800" dirty="0"/>
                        <a:t>TOTAL</a:t>
                      </a:r>
                    </a:p>
                  </a:txBody>
                  <a:tcPr/>
                </a:tc>
                <a:extLst>
                  <a:ext uri="{0D108BD9-81ED-4DB2-BD59-A6C34878D82A}">
                    <a16:rowId xmlns:a16="http://schemas.microsoft.com/office/drawing/2014/main" val="2365155909"/>
                  </a:ext>
                </a:extLst>
              </a:tr>
              <a:tr h="797771">
                <a:tc>
                  <a:txBody>
                    <a:bodyPr/>
                    <a:lstStyle/>
                    <a:p>
                      <a:pPr algn="l"/>
                      <a:r>
                        <a:rPr lang="en-GB" sz="2600" dirty="0">
                          <a:solidFill>
                            <a:schemeClr val="bg1"/>
                          </a:solidFill>
                        </a:rPr>
                        <a:t>Holiday Inn, Brent Cross,NW2 1LP</a:t>
                      </a:r>
                    </a:p>
                  </a:txBody>
                  <a:tcPr anchor="ctr">
                    <a:solidFill>
                      <a:schemeClr val="accent1">
                        <a:lumMod val="50000"/>
                      </a:schemeClr>
                    </a:solidFill>
                  </a:tcPr>
                </a:tc>
                <a:tc>
                  <a:txBody>
                    <a:bodyPr/>
                    <a:lstStyle/>
                    <a:p>
                      <a:pPr algn="ctr"/>
                      <a:r>
                        <a:rPr lang="en-GB" sz="2800" dirty="0">
                          <a:solidFill>
                            <a:schemeClr val="tx1"/>
                          </a:solidFill>
                        </a:rPr>
                        <a:t>41</a:t>
                      </a:r>
                    </a:p>
                  </a:txBody>
                  <a:tcPr anchor="ctr"/>
                </a:tc>
                <a:tc>
                  <a:txBody>
                    <a:bodyPr/>
                    <a:lstStyle/>
                    <a:p>
                      <a:pPr algn="ctr"/>
                      <a:r>
                        <a:rPr lang="en-GB" sz="2800" dirty="0">
                          <a:solidFill>
                            <a:schemeClr val="tx1"/>
                          </a:solidFill>
                        </a:rPr>
                        <a:t>25</a:t>
                      </a:r>
                    </a:p>
                  </a:txBody>
                  <a:tcPr anchor="ctr"/>
                </a:tc>
                <a:tc>
                  <a:txBody>
                    <a:bodyPr/>
                    <a:lstStyle/>
                    <a:p>
                      <a:pPr algn="ctr"/>
                      <a:r>
                        <a:rPr lang="en-GB" sz="2800" b="1" dirty="0">
                          <a:solidFill>
                            <a:schemeClr val="tx1"/>
                          </a:solidFill>
                        </a:rPr>
                        <a:t>66</a:t>
                      </a:r>
                    </a:p>
                  </a:txBody>
                  <a:tcPr anchor="ctr"/>
                </a:tc>
                <a:extLst>
                  <a:ext uri="{0D108BD9-81ED-4DB2-BD59-A6C34878D82A}">
                    <a16:rowId xmlns:a16="http://schemas.microsoft.com/office/drawing/2014/main" val="1775938498"/>
                  </a:ext>
                </a:extLst>
              </a:tr>
              <a:tr h="736267">
                <a:tc>
                  <a:txBody>
                    <a:bodyPr/>
                    <a:lstStyle/>
                    <a:p>
                      <a:pPr algn="l"/>
                      <a:r>
                        <a:rPr lang="en-GB" sz="2600" dirty="0">
                          <a:solidFill>
                            <a:schemeClr val="bg1"/>
                          </a:solidFill>
                        </a:rPr>
                        <a:t>Holiday Inn, Regents Park Road, N3 3JN</a:t>
                      </a:r>
                    </a:p>
                  </a:txBody>
                  <a:tcPr anchor="ctr">
                    <a:solidFill>
                      <a:schemeClr val="accent1">
                        <a:lumMod val="50000"/>
                      </a:schemeClr>
                    </a:solidFill>
                  </a:tcPr>
                </a:tc>
                <a:tc>
                  <a:txBody>
                    <a:bodyPr/>
                    <a:lstStyle/>
                    <a:p>
                      <a:pPr algn="ctr"/>
                      <a:r>
                        <a:rPr lang="en-GB" sz="2800" dirty="0">
                          <a:solidFill>
                            <a:schemeClr val="tx1"/>
                          </a:solidFill>
                        </a:rPr>
                        <a:t>4</a:t>
                      </a:r>
                    </a:p>
                  </a:txBody>
                  <a:tcPr anchor="ctr"/>
                </a:tc>
                <a:tc>
                  <a:txBody>
                    <a:bodyPr/>
                    <a:lstStyle/>
                    <a:p>
                      <a:pPr algn="ctr"/>
                      <a:r>
                        <a:rPr lang="en-GB" sz="2800" dirty="0">
                          <a:solidFill>
                            <a:schemeClr val="tx1"/>
                          </a:solidFill>
                        </a:rPr>
                        <a:t>5</a:t>
                      </a:r>
                    </a:p>
                  </a:txBody>
                  <a:tcPr anchor="ctr"/>
                </a:tc>
                <a:tc>
                  <a:txBody>
                    <a:bodyPr/>
                    <a:lstStyle/>
                    <a:p>
                      <a:pPr algn="ctr"/>
                      <a:r>
                        <a:rPr lang="en-GB" sz="2800" b="1" dirty="0">
                          <a:solidFill>
                            <a:schemeClr val="tx1"/>
                          </a:solidFill>
                        </a:rPr>
                        <a:t>9</a:t>
                      </a:r>
                    </a:p>
                  </a:txBody>
                  <a:tcPr anchor="ctr"/>
                </a:tc>
                <a:extLst>
                  <a:ext uri="{0D108BD9-81ED-4DB2-BD59-A6C34878D82A}">
                    <a16:rowId xmlns:a16="http://schemas.microsoft.com/office/drawing/2014/main" val="420513228"/>
                  </a:ext>
                </a:extLst>
              </a:tr>
              <a:tr h="732338">
                <a:tc>
                  <a:txBody>
                    <a:bodyPr/>
                    <a:lstStyle/>
                    <a:p>
                      <a:pPr algn="l"/>
                      <a:r>
                        <a:rPr lang="en-GB" sz="2600" dirty="0">
                          <a:solidFill>
                            <a:schemeClr val="bg1"/>
                          </a:solidFill>
                        </a:rPr>
                        <a:t>Stay Club, Colindale NW9 5WU</a:t>
                      </a:r>
                    </a:p>
                  </a:txBody>
                  <a:tcPr anchor="ctr">
                    <a:solidFill>
                      <a:schemeClr val="accent1">
                        <a:lumMod val="50000"/>
                      </a:schemeClr>
                    </a:solidFill>
                  </a:tcPr>
                </a:tc>
                <a:tc>
                  <a:txBody>
                    <a:bodyPr/>
                    <a:lstStyle/>
                    <a:p>
                      <a:pPr algn="ctr"/>
                      <a:r>
                        <a:rPr lang="en-GB" sz="2800" dirty="0">
                          <a:solidFill>
                            <a:schemeClr val="tx1"/>
                          </a:solidFill>
                        </a:rPr>
                        <a:t>44</a:t>
                      </a:r>
                    </a:p>
                  </a:txBody>
                  <a:tcPr anchor="ctr"/>
                </a:tc>
                <a:tc>
                  <a:txBody>
                    <a:bodyPr/>
                    <a:lstStyle/>
                    <a:p>
                      <a:pPr algn="ctr"/>
                      <a:r>
                        <a:rPr lang="en-GB" sz="2800" dirty="0">
                          <a:solidFill>
                            <a:schemeClr val="tx1"/>
                          </a:solidFill>
                        </a:rPr>
                        <a:t>12</a:t>
                      </a:r>
                    </a:p>
                  </a:txBody>
                  <a:tcPr anchor="ctr"/>
                </a:tc>
                <a:tc>
                  <a:txBody>
                    <a:bodyPr/>
                    <a:lstStyle/>
                    <a:p>
                      <a:pPr algn="ctr"/>
                      <a:r>
                        <a:rPr lang="en-GB" sz="2800" b="1" dirty="0">
                          <a:solidFill>
                            <a:schemeClr val="tx1"/>
                          </a:solidFill>
                        </a:rPr>
                        <a:t>56</a:t>
                      </a:r>
                    </a:p>
                  </a:txBody>
                  <a:tcPr anchor="ctr"/>
                </a:tc>
                <a:extLst>
                  <a:ext uri="{0D108BD9-81ED-4DB2-BD59-A6C34878D82A}">
                    <a16:rowId xmlns:a16="http://schemas.microsoft.com/office/drawing/2014/main" val="1303880132"/>
                  </a:ext>
                </a:extLst>
              </a:tr>
              <a:tr h="585534">
                <a:tc>
                  <a:txBody>
                    <a:bodyPr/>
                    <a:lstStyle/>
                    <a:p>
                      <a:pPr algn="l"/>
                      <a:r>
                        <a:rPr lang="en-GB" sz="2600" dirty="0">
                          <a:solidFill>
                            <a:schemeClr val="bg1"/>
                          </a:solidFill>
                        </a:rPr>
                        <a:t>Palm Hotel, NW2 2NL</a:t>
                      </a:r>
                    </a:p>
                  </a:txBody>
                  <a:tcPr anchor="ctr">
                    <a:solidFill>
                      <a:schemeClr val="accent1">
                        <a:lumMod val="50000"/>
                      </a:schemeClr>
                    </a:solidFill>
                  </a:tcPr>
                </a:tc>
                <a:tc>
                  <a:txBody>
                    <a:bodyPr/>
                    <a:lstStyle/>
                    <a:p>
                      <a:pPr algn="ctr"/>
                      <a:r>
                        <a:rPr lang="en-GB" sz="2800" dirty="0">
                          <a:solidFill>
                            <a:schemeClr val="tx1"/>
                          </a:solidFill>
                        </a:rPr>
                        <a:t>23</a:t>
                      </a:r>
                    </a:p>
                  </a:txBody>
                  <a:tcPr anchor="ctr"/>
                </a:tc>
                <a:tc>
                  <a:txBody>
                    <a:bodyPr/>
                    <a:lstStyle/>
                    <a:p>
                      <a:pPr algn="ctr"/>
                      <a:r>
                        <a:rPr lang="en-GB" sz="2800" dirty="0">
                          <a:solidFill>
                            <a:schemeClr val="tx1"/>
                          </a:solidFill>
                        </a:rPr>
                        <a:t>4</a:t>
                      </a:r>
                    </a:p>
                  </a:txBody>
                  <a:tcPr anchor="ctr"/>
                </a:tc>
                <a:tc>
                  <a:txBody>
                    <a:bodyPr/>
                    <a:lstStyle/>
                    <a:p>
                      <a:pPr algn="ctr"/>
                      <a:r>
                        <a:rPr lang="en-GB" sz="2800" b="1" dirty="0">
                          <a:solidFill>
                            <a:schemeClr val="tx1"/>
                          </a:solidFill>
                        </a:rPr>
                        <a:t>27</a:t>
                      </a:r>
                    </a:p>
                  </a:txBody>
                  <a:tcPr anchor="ctr"/>
                </a:tc>
                <a:extLst>
                  <a:ext uri="{0D108BD9-81ED-4DB2-BD59-A6C34878D82A}">
                    <a16:rowId xmlns:a16="http://schemas.microsoft.com/office/drawing/2014/main" val="2237563127"/>
                  </a:ext>
                </a:extLst>
              </a:tr>
              <a:tr h="585534">
                <a:tc>
                  <a:txBody>
                    <a:bodyPr/>
                    <a:lstStyle/>
                    <a:p>
                      <a:pPr algn="l"/>
                      <a:r>
                        <a:rPr lang="en-GB" sz="2600" dirty="0">
                          <a:solidFill>
                            <a:schemeClr val="bg1"/>
                          </a:solidFill>
                        </a:rPr>
                        <a:t>OYO Hotel, N12 0QZ</a:t>
                      </a:r>
                    </a:p>
                  </a:txBody>
                  <a:tcPr anchor="ctr">
                    <a:solidFill>
                      <a:schemeClr val="accent1">
                        <a:lumMod val="50000"/>
                      </a:schemeClr>
                    </a:solidFill>
                  </a:tcPr>
                </a:tc>
                <a:tc>
                  <a:txBody>
                    <a:bodyPr/>
                    <a:lstStyle/>
                    <a:p>
                      <a:pPr algn="ctr"/>
                      <a:r>
                        <a:rPr lang="en-GB" sz="2800" dirty="0">
                          <a:solidFill>
                            <a:schemeClr val="tx1"/>
                          </a:solidFill>
                        </a:rPr>
                        <a:t>14</a:t>
                      </a:r>
                    </a:p>
                  </a:txBody>
                  <a:tcPr anchor="ctr"/>
                </a:tc>
                <a:tc>
                  <a:txBody>
                    <a:bodyPr/>
                    <a:lstStyle/>
                    <a:p>
                      <a:pPr algn="ctr"/>
                      <a:r>
                        <a:rPr lang="en-GB" sz="2800" dirty="0">
                          <a:solidFill>
                            <a:schemeClr val="tx1"/>
                          </a:solidFill>
                        </a:rPr>
                        <a:t>19</a:t>
                      </a:r>
                    </a:p>
                  </a:txBody>
                  <a:tcPr anchor="ctr"/>
                </a:tc>
                <a:tc>
                  <a:txBody>
                    <a:bodyPr/>
                    <a:lstStyle/>
                    <a:p>
                      <a:pPr algn="ctr"/>
                      <a:r>
                        <a:rPr lang="en-GB" sz="2800" b="1" dirty="0">
                          <a:solidFill>
                            <a:schemeClr val="tx1"/>
                          </a:solidFill>
                        </a:rPr>
                        <a:t>33</a:t>
                      </a:r>
                    </a:p>
                  </a:txBody>
                  <a:tcPr anchor="ctr"/>
                </a:tc>
                <a:extLst>
                  <a:ext uri="{0D108BD9-81ED-4DB2-BD59-A6C34878D82A}">
                    <a16:rowId xmlns:a16="http://schemas.microsoft.com/office/drawing/2014/main" val="203752315"/>
                  </a:ext>
                </a:extLst>
              </a:tr>
              <a:tr h="585534">
                <a:tc>
                  <a:txBody>
                    <a:bodyPr/>
                    <a:lstStyle/>
                    <a:p>
                      <a:pPr algn="l"/>
                      <a:r>
                        <a:rPr lang="en-GB" sz="2800" b="1" dirty="0">
                          <a:solidFill>
                            <a:schemeClr val="bg1"/>
                          </a:solidFill>
                        </a:rPr>
                        <a:t>TOTAL</a:t>
                      </a:r>
                    </a:p>
                  </a:txBody>
                  <a:tcPr anchor="ctr">
                    <a:solidFill>
                      <a:schemeClr val="accent1">
                        <a:lumMod val="50000"/>
                      </a:schemeClr>
                    </a:solidFill>
                  </a:tcPr>
                </a:tc>
                <a:tc>
                  <a:txBody>
                    <a:bodyPr/>
                    <a:lstStyle/>
                    <a:p>
                      <a:pPr algn="ctr"/>
                      <a:r>
                        <a:rPr lang="en-GB" sz="2800" b="1" dirty="0">
                          <a:solidFill>
                            <a:schemeClr val="tx1"/>
                          </a:solidFill>
                        </a:rPr>
                        <a:t>126</a:t>
                      </a:r>
                    </a:p>
                  </a:txBody>
                  <a:tcPr anchor="ctr"/>
                </a:tc>
                <a:tc>
                  <a:txBody>
                    <a:bodyPr/>
                    <a:lstStyle/>
                    <a:p>
                      <a:pPr algn="ctr"/>
                      <a:r>
                        <a:rPr lang="en-GB" sz="2800" b="1" dirty="0">
                          <a:solidFill>
                            <a:schemeClr val="tx1"/>
                          </a:solidFill>
                        </a:rPr>
                        <a:t>65</a:t>
                      </a:r>
                    </a:p>
                  </a:txBody>
                  <a:tcPr anchor="ctr"/>
                </a:tc>
                <a:tc>
                  <a:txBody>
                    <a:bodyPr/>
                    <a:lstStyle/>
                    <a:p>
                      <a:pPr algn="ctr"/>
                      <a:r>
                        <a:rPr lang="en-GB" sz="2800" b="1" dirty="0">
                          <a:solidFill>
                            <a:schemeClr val="tx1"/>
                          </a:solidFill>
                        </a:rPr>
                        <a:t>191</a:t>
                      </a:r>
                    </a:p>
                  </a:txBody>
                  <a:tcPr anchor="ctr"/>
                </a:tc>
                <a:extLst>
                  <a:ext uri="{0D108BD9-81ED-4DB2-BD59-A6C34878D82A}">
                    <a16:rowId xmlns:a16="http://schemas.microsoft.com/office/drawing/2014/main" val="740540892"/>
                  </a:ext>
                </a:extLst>
              </a:tr>
            </a:tbl>
          </a:graphicData>
        </a:graphic>
      </p:graphicFrame>
    </p:spTree>
    <p:extLst>
      <p:ext uri="{BB962C8B-B14F-4D97-AF65-F5344CB8AC3E}">
        <p14:creationId xmlns:p14="http://schemas.microsoft.com/office/powerpoint/2010/main" val="8402240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572209" y="188641"/>
            <a:ext cx="11428448" cy="1296144"/>
          </a:xfrm>
        </p:spPr>
        <p:txBody>
          <a:bodyPr vert="horz" lIns="91440" tIns="45720" rIns="91440" bIns="45720" rtlCol="0" anchor="ctr">
            <a:normAutofit/>
          </a:bodyPr>
          <a:lstStyle/>
          <a:p>
            <a:r>
              <a:rPr lang="en-US" b="1" dirty="0">
                <a:solidFill>
                  <a:srgbClr val="FFFFFF"/>
                </a:solidFill>
              </a:rPr>
              <a:t>Reception five-year mainstream forecast – Barnet</a:t>
            </a:r>
            <a:br>
              <a:rPr lang="en-US" sz="2000" b="1" dirty="0">
                <a:solidFill>
                  <a:srgbClr val="FFFFFF"/>
                </a:solidFill>
              </a:rPr>
            </a:br>
            <a:r>
              <a:rPr lang="en-US" sz="2000" b="1" i="1" dirty="0">
                <a:solidFill>
                  <a:srgbClr val="FFFFFF"/>
                </a:solidFill>
              </a:rPr>
              <a:t>(2024 GLA School Roll Projections )</a:t>
            </a:r>
            <a:endParaRPr lang="en-US" b="1" i="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dirty="0">
              <a:solidFill>
                <a:schemeClr val="bg1"/>
              </a:solidFill>
            </a:endParaRPr>
          </a:p>
          <a:p>
            <a:endParaRPr lang="en-GB" b="1" dirty="0">
              <a:solidFill>
                <a:schemeClr val="bg1"/>
              </a:solidFill>
            </a:endParaRPr>
          </a:p>
        </p:txBody>
      </p:sp>
      <p:graphicFrame>
        <p:nvGraphicFramePr>
          <p:cNvPr id="3" name="Table 4">
            <a:extLst>
              <a:ext uri="{FF2B5EF4-FFF2-40B4-BE49-F238E27FC236}">
                <a16:creationId xmlns:a16="http://schemas.microsoft.com/office/drawing/2014/main" id="{B5C7A456-25A2-EA02-D286-C2A886C85E87}"/>
              </a:ext>
            </a:extLst>
          </p:cNvPr>
          <p:cNvGraphicFramePr>
            <a:graphicFrameLocks/>
          </p:cNvGraphicFramePr>
          <p:nvPr/>
        </p:nvGraphicFramePr>
        <p:xfrm>
          <a:off x="568961" y="1702930"/>
          <a:ext cx="10515599" cy="4407179"/>
        </p:xfrm>
        <a:graphic>
          <a:graphicData uri="http://schemas.openxmlformats.org/drawingml/2006/table">
            <a:tbl>
              <a:tblPr firstRow="1" bandRow="1">
                <a:tableStyleId>{5C22544A-7EE6-4342-B048-85BDC9FD1C3A}</a:tableStyleId>
              </a:tblPr>
              <a:tblGrid>
                <a:gridCol w="2625863">
                  <a:extLst>
                    <a:ext uri="{9D8B030D-6E8A-4147-A177-3AD203B41FA5}">
                      <a16:colId xmlns:a16="http://schemas.microsoft.com/office/drawing/2014/main" val="1018166732"/>
                    </a:ext>
                  </a:extLst>
                </a:gridCol>
                <a:gridCol w="1737654">
                  <a:extLst>
                    <a:ext uri="{9D8B030D-6E8A-4147-A177-3AD203B41FA5}">
                      <a16:colId xmlns:a16="http://schemas.microsoft.com/office/drawing/2014/main" val="3080933243"/>
                    </a:ext>
                  </a:extLst>
                </a:gridCol>
                <a:gridCol w="1945842">
                  <a:extLst>
                    <a:ext uri="{9D8B030D-6E8A-4147-A177-3AD203B41FA5}">
                      <a16:colId xmlns:a16="http://schemas.microsoft.com/office/drawing/2014/main" val="1237812709"/>
                    </a:ext>
                  </a:extLst>
                </a:gridCol>
                <a:gridCol w="2103120">
                  <a:extLst>
                    <a:ext uri="{9D8B030D-6E8A-4147-A177-3AD203B41FA5}">
                      <a16:colId xmlns:a16="http://schemas.microsoft.com/office/drawing/2014/main" val="3381497391"/>
                    </a:ext>
                  </a:extLst>
                </a:gridCol>
                <a:gridCol w="2103120">
                  <a:extLst>
                    <a:ext uri="{9D8B030D-6E8A-4147-A177-3AD203B41FA5}">
                      <a16:colId xmlns:a16="http://schemas.microsoft.com/office/drawing/2014/main" val="729632193"/>
                    </a:ext>
                  </a:extLst>
                </a:gridCol>
              </a:tblGrid>
              <a:tr h="1423639">
                <a:tc>
                  <a:txBody>
                    <a:bodyPr/>
                    <a:lstStyle/>
                    <a:p>
                      <a:pPr algn="ctr"/>
                      <a:r>
                        <a:rPr lang="en-GB" sz="2400" dirty="0">
                          <a:solidFill>
                            <a:schemeClr val="bg1"/>
                          </a:solidFill>
                        </a:rPr>
                        <a:t>Year</a:t>
                      </a:r>
                    </a:p>
                  </a:txBody>
                  <a:tcPr anchor="ctr" anchorCtr="1"/>
                </a:tc>
                <a:tc>
                  <a:txBody>
                    <a:bodyPr/>
                    <a:lstStyle/>
                    <a:p>
                      <a:pPr algn="ctr"/>
                      <a:r>
                        <a:rPr lang="en-GB" sz="2400" dirty="0"/>
                        <a:t>Reception projections</a:t>
                      </a:r>
                    </a:p>
                  </a:txBody>
                  <a:tcPr anchor="ctr" anchorCtr="1"/>
                </a:tc>
                <a:tc>
                  <a:txBody>
                    <a:bodyPr/>
                    <a:lstStyle/>
                    <a:p>
                      <a:pPr algn="ctr"/>
                      <a:r>
                        <a:rPr lang="en-GB" sz="2400" dirty="0"/>
                        <a:t>Permanent places*</a:t>
                      </a:r>
                    </a:p>
                  </a:txBody>
                  <a:tcPr anchor="ctr" anchorCtr="1"/>
                </a:tc>
                <a:tc>
                  <a:txBody>
                    <a:bodyPr/>
                    <a:lstStyle/>
                    <a:p>
                      <a:pPr algn="ctr"/>
                      <a:r>
                        <a:rPr lang="en-GB" sz="2400" dirty="0"/>
                        <a:t>Projected surplus places</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Projected surplus  forms of entry</a:t>
                      </a:r>
                    </a:p>
                  </a:txBody>
                  <a:tcPr anchor="ctr" anchorCtr="1"/>
                </a:tc>
                <a:extLst>
                  <a:ext uri="{0D108BD9-81ED-4DB2-BD59-A6C34878D82A}">
                    <a16:rowId xmlns:a16="http://schemas.microsoft.com/office/drawing/2014/main" val="2365155909"/>
                  </a:ext>
                </a:extLst>
              </a:tr>
              <a:tr h="596708">
                <a:tc>
                  <a:txBody>
                    <a:bodyPr/>
                    <a:lstStyle/>
                    <a:p>
                      <a:pPr algn="ctr" fontAlgn="b"/>
                      <a:r>
                        <a:rPr lang="en-GB" sz="2400" b="1" i="0" u="none" strike="noStrike" dirty="0">
                          <a:solidFill>
                            <a:schemeClr val="bg1"/>
                          </a:solidFill>
                          <a:effectLst/>
                          <a:latin typeface="Calibri" panose="020F0502020204030204" pitchFamily="34" charset="0"/>
                        </a:rPr>
                        <a:t>2024/2025</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3977</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4291</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314</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10.5</a:t>
                      </a:r>
                    </a:p>
                  </a:txBody>
                  <a:tcPr marL="9525" marR="9525" marT="9525" marB="0" anchor="ctr"/>
                </a:tc>
                <a:extLst>
                  <a:ext uri="{0D108BD9-81ED-4DB2-BD59-A6C34878D82A}">
                    <a16:rowId xmlns:a16="http://schemas.microsoft.com/office/drawing/2014/main" val="2557480080"/>
                  </a:ext>
                </a:extLst>
              </a:tr>
              <a:tr h="596708">
                <a:tc>
                  <a:txBody>
                    <a:bodyPr/>
                    <a:lstStyle/>
                    <a:p>
                      <a:pPr algn="ctr" fontAlgn="b"/>
                      <a:r>
                        <a:rPr lang="en-GB" sz="2400" b="1" i="0" u="none" strike="noStrike" dirty="0">
                          <a:solidFill>
                            <a:schemeClr val="bg1"/>
                          </a:solidFill>
                          <a:effectLst/>
                          <a:latin typeface="Calibri" panose="020F0502020204030204" pitchFamily="34" charset="0"/>
                        </a:rPr>
                        <a:t>2025/2026</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3837</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4201</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364</a:t>
                      </a:r>
                      <a:endParaRPr lang="en-GB" sz="24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12.1</a:t>
                      </a:r>
                    </a:p>
                  </a:txBody>
                  <a:tcPr marL="9525" marR="9525" marT="9525" marB="0" anchor="ctr"/>
                </a:tc>
                <a:extLst>
                  <a:ext uri="{0D108BD9-81ED-4DB2-BD59-A6C34878D82A}">
                    <a16:rowId xmlns:a16="http://schemas.microsoft.com/office/drawing/2014/main" val="1186469745"/>
                  </a:ext>
                </a:extLst>
              </a:tr>
              <a:tr h="596708">
                <a:tc>
                  <a:txBody>
                    <a:bodyPr/>
                    <a:lstStyle/>
                    <a:p>
                      <a:pPr algn="ctr" fontAlgn="b"/>
                      <a:r>
                        <a:rPr lang="en-GB" sz="2400" b="1" i="0" u="none" strike="noStrike" dirty="0">
                          <a:solidFill>
                            <a:schemeClr val="bg1"/>
                          </a:solidFill>
                          <a:effectLst/>
                          <a:latin typeface="Calibri" panose="020F0502020204030204" pitchFamily="34" charset="0"/>
                        </a:rPr>
                        <a:t>2026/2027</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3884</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4201</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317</a:t>
                      </a:r>
                      <a:endParaRPr lang="en-GB" sz="2400" b="0" i="0" u="none" strike="noStrike" kern="1200" dirty="0">
                        <a:solidFill>
                          <a:schemeClr val="tx1"/>
                        </a:solidFill>
                        <a:effectLst/>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10.6</a:t>
                      </a:r>
                    </a:p>
                  </a:txBody>
                  <a:tcPr marL="9525" marR="9525" marT="9525" marB="0" anchor="ctr"/>
                </a:tc>
                <a:extLst>
                  <a:ext uri="{0D108BD9-81ED-4DB2-BD59-A6C34878D82A}">
                    <a16:rowId xmlns:a16="http://schemas.microsoft.com/office/drawing/2014/main" val="1867801522"/>
                  </a:ext>
                </a:extLst>
              </a:tr>
              <a:tr h="596708">
                <a:tc>
                  <a:txBody>
                    <a:bodyPr/>
                    <a:lstStyle/>
                    <a:p>
                      <a:pPr algn="ctr" fontAlgn="b"/>
                      <a:r>
                        <a:rPr lang="en-GB" sz="2400" b="1" i="0" u="none" strike="noStrike" dirty="0">
                          <a:solidFill>
                            <a:schemeClr val="bg1"/>
                          </a:solidFill>
                          <a:effectLst/>
                          <a:latin typeface="Calibri" panose="020F0502020204030204" pitchFamily="34" charset="0"/>
                        </a:rPr>
                        <a:t>2027/2028</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3798</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4201</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403</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13.4</a:t>
                      </a:r>
                    </a:p>
                  </a:txBody>
                  <a:tcPr marL="9525" marR="9525" marT="9525" marB="0" anchor="ctr"/>
                </a:tc>
                <a:extLst>
                  <a:ext uri="{0D108BD9-81ED-4DB2-BD59-A6C34878D82A}">
                    <a16:rowId xmlns:a16="http://schemas.microsoft.com/office/drawing/2014/main" val="1846513620"/>
                  </a:ext>
                </a:extLst>
              </a:tr>
              <a:tr h="596708">
                <a:tc>
                  <a:txBody>
                    <a:bodyPr/>
                    <a:lstStyle/>
                    <a:p>
                      <a:pPr algn="ctr" fontAlgn="b"/>
                      <a:r>
                        <a:rPr lang="en-GB" sz="2400" b="1" i="0" u="none" strike="noStrike" dirty="0">
                          <a:solidFill>
                            <a:schemeClr val="bg1"/>
                          </a:solidFill>
                          <a:effectLst/>
                          <a:latin typeface="Calibri" panose="020F0502020204030204" pitchFamily="34" charset="0"/>
                        </a:rPr>
                        <a:t>2028/2029</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3922</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4201</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279</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9.3</a:t>
                      </a:r>
                    </a:p>
                  </a:txBody>
                  <a:tcPr marL="9525" marR="9525" marT="9525" marB="0" anchor="ctr"/>
                </a:tc>
                <a:extLst>
                  <a:ext uri="{0D108BD9-81ED-4DB2-BD59-A6C34878D82A}">
                    <a16:rowId xmlns:a16="http://schemas.microsoft.com/office/drawing/2014/main" val="2342449079"/>
                  </a:ext>
                </a:extLst>
              </a:tr>
            </a:tbl>
          </a:graphicData>
        </a:graphic>
      </p:graphicFrame>
      <p:sp>
        <p:nvSpPr>
          <p:cNvPr id="5" name="TextBox 4">
            <a:extLst>
              <a:ext uri="{FF2B5EF4-FFF2-40B4-BE49-F238E27FC236}">
                <a16:creationId xmlns:a16="http://schemas.microsoft.com/office/drawing/2014/main" id="{527E33AB-A6AF-A037-EFF7-CCBF5504D7EA}"/>
              </a:ext>
            </a:extLst>
          </p:cNvPr>
          <p:cNvSpPr txBox="1"/>
          <p:nvPr/>
        </p:nvSpPr>
        <p:spPr>
          <a:xfrm>
            <a:off x="815373" y="6232549"/>
            <a:ext cx="10269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*Future anticipated  PAN changes applied</a:t>
            </a:r>
          </a:p>
        </p:txBody>
      </p:sp>
    </p:spTree>
    <p:extLst>
      <p:ext uri="{BB962C8B-B14F-4D97-AF65-F5344CB8AC3E}">
        <p14:creationId xmlns:p14="http://schemas.microsoft.com/office/powerpoint/2010/main" val="1279796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572209" y="188641"/>
            <a:ext cx="11428448" cy="1296144"/>
          </a:xfrm>
        </p:spPr>
        <p:txBody>
          <a:bodyPr vert="horz" lIns="91440" tIns="45720" rIns="91440" bIns="45720" rtlCol="0" anchor="ctr">
            <a:normAutofit/>
          </a:bodyPr>
          <a:lstStyle/>
          <a:p>
            <a:r>
              <a:rPr lang="en-US" b="1" dirty="0">
                <a:solidFill>
                  <a:srgbClr val="FFFFFF"/>
                </a:solidFill>
              </a:rPr>
              <a:t>Reception five-year forecast – Primary PA1</a:t>
            </a:r>
            <a:br>
              <a:rPr lang="en-US" sz="2000" b="1" dirty="0">
                <a:solidFill>
                  <a:srgbClr val="FFFFFF"/>
                </a:solidFill>
              </a:rPr>
            </a:br>
            <a:r>
              <a:rPr lang="en-US" sz="2000" b="1" dirty="0">
                <a:solidFill>
                  <a:srgbClr val="FFFF00"/>
                </a:solidFill>
              </a:rPr>
              <a:t>Burnt Oak, Colindale North, Colindale South, Hendon, West Hendon</a:t>
            </a:r>
            <a:br>
              <a:rPr lang="en-US" sz="2000" b="1" dirty="0">
                <a:solidFill>
                  <a:srgbClr val="FFFFFF"/>
                </a:solidFill>
              </a:rPr>
            </a:br>
            <a:r>
              <a:rPr lang="en-US" sz="2000" b="1" i="1" dirty="0">
                <a:solidFill>
                  <a:srgbClr val="FFFFFF"/>
                </a:solidFill>
              </a:rPr>
              <a:t>(2024 GLA School Roll Projections)</a:t>
            </a:r>
            <a:endParaRPr lang="en-US" b="1" i="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dirty="0">
              <a:solidFill>
                <a:schemeClr val="bg1"/>
              </a:solidFill>
            </a:endParaRPr>
          </a:p>
          <a:p>
            <a:endParaRPr lang="en-GB" b="1" dirty="0">
              <a:solidFill>
                <a:schemeClr val="bg1"/>
              </a:solidFill>
            </a:endParaRPr>
          </a:p>
        </p:txBody>
      </p:sp>
      <p:graphicFrame>
        <p:nvGraphicFramePr>
          <p:cNvPr id="3" name="Table 4">
            <a:extLst>
              <a:ext uri="{FF2B5EF4-FFF2-40B4-BE49-F238E27FC236}">
                <a16:creationId xmlns:a16="http://schemas.microsoft.com/office/drawing/2014/main" id="{B5C7A456-25A2-EA02-D286-C2A886C85E87}"/>
              </a:ext>
            </a:extLst>
          </p:cNvPr>
          <p:cNvGraphicFramePr>
            <a:graphicFrameLocks/>
          </p:cNvGraphicFramePr>
          <p:nvPr/>
        </p:nvGraphicFramePr>
        <p:xfrm>
          <a:off x="579340" y="1824879"/>
          <a:ext cx="10515599" cy="4446465"/>
        </p:xfrm>
        <a:graphic>
          <a:graphicData uri="http://schemas.openxmlformats.org/drawingml/2006/table">
            <a:tbl>
              <a:tblPr firstRow="1" bandRow="1">
                <a:tableStyleId>{5C22544A-7EE6-4342-B048-85BDC9FD1C3A}</a:tableStyleId>
              </a:tblPr>
              <a:tblGrid>
                <a:gridCol w="2625863">
                  <a:extLst>
                    <a:ext uri="{9D8B030D-6E8A-4147-A177-3AD203B41FA5}">
                      <a16:colId xmlns:a16="http://schemas.microsoft.com/office/drawing/2014/main" val="1018166732"/>
                    </a:ext>
                  </a:extLst>
                </a:gridCol>
                <a:gridCol w="1737654">
                  <a:extLst>
                    <a:ext uri="{9D8B030D-6E8A-4147-A177-3AD203B41FA5}">
                      <a16:colId xmlns:a16="http://schemas.microsoft.com/office/drawing/2014/main" val="3080933243"/>
                    </a:ext>
                  </a:extLst>
                </a:gridCol>
                <a:gridCol w="1945842">
                  <a:extLst>
                    <a:ext uri="{9D8B030D-6E8A-4147-A177-3AD203B41FA5}">
                      <a16:colId xmlns:a16="http://schemas.microsoft.com/office/drawing/2014/main" val="1237812709"/>
                    </a:ext>
                  </a:extLst>
                </a:gridCol>
                <a:gridCol w="2103120">
                  <a:extLst>
                    <a:ext uri="{9D8B030D-6E8A-4147-A177-3AD203B41FA5}">
                      <a16:colId xmlns:a16="http://schemas.microsoft.com/office/drawing/2014/main" val="3381497391"/>
                    </a:ext>
                  </a:extLst>
                </a:gridCol>
                <a:gridCol w="2103120">
                  <a:extLst>
                    <a:ext uri="{9D8B030D-6E8A-4147-A177-3AD203B41FA5}">
                      <a16:colId xmlns:a16="http://schemas.microsoft.com/office/drawing/2014/main" val="3240400807"/>
                    </a:ext>
                  </a:extLst>
                </a:gridCol>
              </a:tblGrid>
              <a:tr h="1086158">
                <a:tc>
                  <a:txBody>
                    <a:bodyPr/>
                    <a:lstStyle/>
                    <a:p>
                      <a:pPr algn="ctr"/>
                      <a:r>
                        <a:rPr lang="en-GB" sz="2400" dirty="0">
                          <a:solidFill>
                            <a:schemeClr val="bg1"/>
                          </a:solidFill>
                        </a:rPr>
                        <a:t>Year</a:t>
                      </a:r>
                    </a:p>
                  </a:txBody>
                  <a:tcPr anchor="ctr" anchorCtr="1"/>
                </a:tc>
                <a:tc>
                  <a:txBody>
                    <a:bodyPr/>
                    <a:lstStyle/>
                    <a:p>
                      <a:pPr algn="ctr"/>
                      <a:r>
                        <a:rPr lang="en-GB" sz="2400" dirty="0"/>
                        <a:t>Reception projections</a:t>
                      </a:r>
                    </a:p>
                  </a:txBody>
                  <a:tcPr anchor="ctr" anchorCtr="1"/>
                </a:tc>
                <a:tc>
                  <a:txBody>
                    <a:bodyPr/>
                    <a:lstStyle/>
                    <a:p>
                      <a:pPr algn="ctr"/>
                      <a:r>
                        <a:rPr lang="en-GB" sz="2400" dirty="0"/>
                        <a:t>Permanent places</a:t>
                      </a:r>
                    </a:p>
                  </a:txBody>
                  <a:tcPr anchor="ctr" anchorCtr="1"/>
                </a:tc>
                <a:tc>
                  <a:txBody>
                    <a:bodyPr/>
                    <a:lstStyle/>
                    <a:p>
                      <a:pPr algn="ctr"/>
                      <a:r>
                        <a:rPr lang="en-GB" sz="2400" dirty="0"/>
                        <a:t>projected surplus places*</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Projected surplus  forms of entry</a:t>
                      </a:r>
                    </a:p>
                  </a:txBody>
                  <a:tcPr anchor="ctr" anchorCtr="1"/>
                </a:tc>
                <a:extLst>
                  <a:ext uri="{0D108BD9-81ED-4DB2-BD59-A6C34878D82A}">
                    <a16:rowId xmlns:a16="http://schemas.microsoft.com/office/drawing/2014/main" val="2365155909"/>
                  </a:ext>
                </a:extLst>
              </a:tr>
              <a:tr h="651549">
                <a:tc>
                  <a:txBody>
                    <a:bodyPr/>
                    <a:lstStyle/>
                    <a:p>
                      <a:pPr algn="ctr" fontAlgn="b"/>
                      <a:r>
                        <a:rPr lang="en-GB" sz="2400" b="1" i="0" u="none" strike="noStrike" dirty="0">
                          <a:solidFill>
                            <a:schemeClr val="bg1"/>
                          </a:solidFill>
                          <a:effectLst/>
                          <a:latin typeface="Calibri" panose="020F0502020204030204" pitchFamily="34" charset="0"/>
                        </a:rPr>
                        <a:t>2024/2025</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1032</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1048</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16</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0.53</a:t>
                      </a:r>
                    </a:p>
                  </a:txBody>
                  <a:tcPr marL="9525" marR="9525" marT="9525" marB="0" anchor="ctr"/>
                </a:tc>
                <a:extLst>
                  <a:ext uri="{0D108BD9-81ED-4DB2-BD59-A6C34878D82A}">
                    <a16:rowId xmlns:a16="http://schemas.microsoft.com/office/drawing/2014/main" val="2557480080"/>
                  </a:ext>
                </a:extLst>
              </a:tr>
              <a:tr h="651549">
                <a:tc>
                  <a:txBody>
                    <a:bodyPr/>
                    <a:lstStyle/>
                    <a:p>
                      <a:pPr algn="ctr" fontAlgn="b"/>
                      <a:r>
                        <a:rPr lang="en-GB" sz="2400" b="1" i="0" u="none" strike="noStrike" dirty="0">
                          <a:solidFill>
                            <a:schemeClr val="bg1"/>
                          </a:solidFill>
                          <a:effectLst/>
                          <a:latin typeface="Calibri" panose="020F0502020204030204" pitchFamily="34" charset="0"/>
                        </a:rPr>
                        <a:t>2025/2026</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1001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1048</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47</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1.57</a:t>
                      </a:r>
                    </a:p>
                  </a:txBody>
                  <a:tcPr marL="9525" marR="9525" marT="9525" marB="0" anchor="ctr"/>
                </a:tc>
                <a:extLst>
                  <a:ext uri="{0D108BD9-81ED-4DB2-BD59-A6C34878D82A}">
                    <a16:rowId xmlns:a16="http://schemas.microsoft.com/office/drawing/2014/main" val="1186469745"/>
                  </a:ext>
                </a:extLst>
              </a:tr>
              <a:tr h="651549">
                <a:tc>
                  <a:txBody>
                    <a:bodyPr/>
                    <a:lstStyle/>
                    <a:p>
                      <a:pPr algn="ctr" fontAlgn="b"/>
                      <a:r>
                        <a:rPr lang="en-GB" sz="2400" b="1" i="0" u="none" strike="noStrike" dirty="0">
                          <a:solidFill>
                            <a:schemeClr val="bg1"/>
                          </a:solidFill>
                          <a:effectLst/>
                          <a:latin typeface="Calibri" panose="020F0502020204030204" pitchFamily="34" charset="0"/>
                        </a:rPr>
                        <a:t>2026/2027</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998</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1048</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50</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1.67</a:t>
                      </a:r>
                    </a:p>
                  </a:txBody>
                  <a:tcPr marL="9525" marR="9525" marT="9525" marB="0" anchor="ctr"/>
                </a:tc>
                <a:extLst>
                  <a:ext uri="{0D108BD9-81ED-4DB2-BD59-A6C34878D82A}">
                    <a16:rowId xmlns:a16="http://schemas.microsoft.com/office/drawing/2014/main" val="1867801522"/>
                  </a:ext>
                </a:extLst>
              </a:tr>
              <a:tr h="651549">
                <a:tc>
                  <a:txBody>
                    <a:bodyPr/>
                    <a:lstStyle/>
                    <a:p>
                      <a:pPr algn="ctr" fontAlgn="b"/>
                      <a:r>
                        <a:rPr lang="en-GB" sz="2400" b="1" i="0" u="none" strike="noStrike" dirty="0">
                          <a:solidFill>
                            <a:schemeClr val="bg1"/>
                          </a:solidFill>
                          <a:effectLst/>
                          <a:latin typeface="Calibri" panose="020F0502020204030204" pitchFamily="34" charset="0"/>
                        </a:rPr>
                        <a:t>2027/2028</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997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1048</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51</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1.70</a:t>
                      </a:r>
                    </a:p>
                  </a:txBody>
                  <a:tcPr marL="9525" marR="9525" marT="9525" marB="0" anchor="ctr"/>
                </a:tc>
                <a:extLst>
                  <a:ext uri="{0D108BD9-81ED-4DB2-BD59-A6C34878D82A}">
                    <a16:rowId xmlns:a16="http://schemas.microsoft.com/office/drawing/2014/main" val="1846513620"/>
                  </a:ext>
                </a:extLst>
              </a:tr>
              <a:tr h="651549">
                <a:tc>
                  <a:txBody>
                    <a:bodyPr/>
                    <a:lstStyle/>
                    <a:p>
                      <a:pPr algn="ctr" fontAlgn="b"/>
                      <a:r>
                        <a:rPr lang="en-GB" sz="2400" b="1" i="0" u="none" strike="noStrike" dirty="0">
                          <a:solidFill>
                            <a:schemeClr val="bg1"/>
                          </a:solidFill>
                          <a:effectLst/>
                          <a:latin typeface="Calibri" panose="020F0502020204030204" pitchFamily="34" charset="0"/>
                        </a:rPr>
                        <a:t>2028/2029</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1035</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1048</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13</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0.43</a:t>
                      </a:r>
                    </a:p>
                  </a:txBody>
                  <a:tcPr marL="9525" marR="9525" marT="9525" marB="0" anchor="ctr"/>
                </a:tc>
                <a:extLst>
                  <a:ext uri="{0D108BD9-81ED-4DB2-BD59-A6C34878D82A}">
                    <a16:rowId xmlns:a16="http://schemas.microsoft.com/office/drawing/2014/main" val="3456888551"/>
                  </a:ext>
                </a:extLst>
              </a:tr>
            </a:tbl>
          </a:graphicData>
        </a:graphic>
      </p:graphicFrame>
      <p:sp>
        <p:nvSpPr>
          <p:cNvPr id="6" name="TextBox 5">
            <a:extLst>
              <a:ext uri="{FF2B5EF4-FFF2-40B4-BE49-F238E27FC236}">
                <a16:creationId xmlns:a16="http://schemas.microsoft.com/office/drawing/2014/main" id="{18C25063-1EEA-E99E-4590-371A1BA82756}"/>
              </a:ext>
            </a:extLst>
          </p:cNvPr>
          <p:cNvSpPr txBox="1"/>
          <p:nvPr/>
        </p:nvSpPr>
        <p:spPr>
          <a:xfrm>
            <a:off x="851149" y="6335111"/>
            <a:ext cx="105155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Saracens Primary – excluding 60 places to be delivered; date to be confirmed </a:t>
            </a:r>
          </a:p>
        </p:txBody>
      </p:sp>
    </p:spTree>
    <p:extLst>
      <p:ext uri="{BB962C8B-B14F-4D97-AF65-F5344CB8AC3E}">
        <p14:creationId xmlns:p14="http://schemas.microsoft.com/office/powerpoint/2010/main" val="13406209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572209" y="188641"/>
            <a:ext cx="11428448" cy="1296144"/>
          </a:xfrm>
        </p:spPr>
        <p:txBody>
          <a:bodyPr vert="horz" lIns="91440" tIns="45720" rIns="91440" bIns="45720" rtlCol="0" anchor="ctr">
            <a:normAutofit/>
          </a:bodyPr>
          <a:lstStyle/>
          <a:p>
            <a:r>
              <a:rPr lang="en-US" b="1" dirty="0">
                <a:solidFill>
                  <a:srgbClr val="FFFFFF"/>
                </a:solidFill>
              </a:rPr>
              <a:t>Reception five-year forecast – Primary PA2</a:t>
            </a:r>
            <a:br>
              <a:rPr lang="en-US" sz="2000" b="1" dirty="0">
                <a:solidFill>
                  <a:srgbClr val="FFFFFF"/>
                </a:solidFill>
              </a:rPr>
            </a:br>
            <a:r>
              <a:rPr lang="en-US" sz="2000" b="1" dirty="0">
                <a:solidFill>
                  <a:srgbClr val="FFFF00"/>
                </a:solidFill>
              </a:rPr>
              <a:t>Edgware, Edgwarebury, Mill Hill, Hale, Totteridge &amp; Woodside</a:t>
            </a:r>
            <a:br>
              <a:rPr lang="en-US" sz="2000" b="1" dirty="0">
                <a:solidFill>
                  <a:srgbClr val="FFFFFF"/>
                </a:solidFill>
              </a:rPr>
            </a:br>
            <a:r>
              <a:rPr lang="en-US" sz="2000" b="1" i="1" dirty="0">
                <a:solidFill>
                  <a:srgbClr val="FFFFFF"/>
                </a:solidFill>
              </a:rPr>
              <a:t>(2024 GLA School Roll Projections)</a:t>
            </a:r>
            <a:endParaRPr lang="en-US" b="1" i="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dirty="0">
              <a:solidFill>
                <a:schemeClr val="bg1"/>
              </a:solidFill>
            </a:endParaRPr>
          </a:p>
          <a:p>
            <a:endParaRPr lang="en-GB" b="1" dirty="0">
              <a:solidFill>
                <a:schemeClr val="bg1"/>
              </a:solidFill>
            </a:endParaRPr>
          </a:p>
        </p:txBody>
      </p:sp>
      <p:graphicFrame>
        <p:nvGraphicFramePr>
          <p:cNvPr id="3" name="Table 4">
            <a:extLst>
              <a:ext uri="{FF2B5EF4-FFF2-40B4-BE49-F238E27FC236}">
                <a16:creationId xmlns:a16="http://schemas.microsoft.com/office/drawing/2014/main" id="{B5C7A456-25A2-EA02-D286-C2A886C85E87}"/>
              </a:ext>
            </a:extLst>
          </p:cNvPr>
          <p:cNvGraphicFramePr>
            <a:graphicFrameLocks/>
          </p:cNvGraphicFramePr>
          <p:nvPr/>
        </p:nvGraphicFramePr>
        <p:xfrm>
          <a:off x="579340" y="1824879"/>
          <a:ext cx="10515599" cy="4446465"/>
        </p:xfrm>
        <a:graphic>
          <a:graphicData uri="http://schemas.openxmlformats.org/drawingml/2006/table">
            <a:tbl>
              <a:tblPr firstRow="1" bandRow="1">
                <a:tableStyleId>{5C22544A-7EE6-4342-B048-85BDC9FD1C3A}</a:tableStyleId>
              </a:tblPr>
              <a:tblGrid>
                <a:gridCol w="2625863">
                  <a:extLst>
                    <a:ext uri="{9D8B030D-6E8A-4147-A177-3AD203B41FA5}">
                      <a16:colId xmlns:a16="http://schemas.microsoft.com/office/drawing/2014/main" val="1018166732"/>
                    </a:ext>
                  </a:extLst>
                </a:gridCol>
                <a:gridCol w="1737654">
                  <a:extLst>
                    <a:ext uri="{9D8B030D-6E8A-4147-A177-3AD203B41FA5}">
                      <a16:colId xmlns:a16="http://schemas.microsoft.com/office/drawing/2014/main" val="3080933243"/>
                    </a:ext>
                  </a:extLst>
                </a:gridCol>
                <a:gridCol w="1945842">
                  <a:extLst>
                    <a:ext uri="{9D8B030D-6E8A-4147-A177-3AD203B41FA5}">
                      <a16:colId xmlns:a16="http://schemas.microsoft.com/office/drawing/2014/main" val="1237812709"/>
                    </a:ext>
                  </a:extLst>
                </a:gridCol>
                <a:gridCol w="2103120">
                  <a:extLst>
                    <a:ext uri="{9D8B030D-6E8A-4147-A177-3AD203B41FA5}">
                      <a16:colId xmlns:a16="http://schemas.microsoft.com/office/drawing/2014/main" val="3381497391"/>
                    </a:ext>
                  </a:extLst>
                </a:gridCol>
                <a:gridCol w="2103120">
                  <a:extLst>
                    <a:ext uri="{9D8B030D-6E8A-4147-A177-3AD203B41FA5}">
                      <a16:colId xmlns:a16="http://schemas.microsoft.com/office/drawing/2014/main" val="3785469414"/>
                    </a:ext>
                  </a:extLst>
                </a:gridCol>
              </a:tblGrid>
              <a:tr h="1086158">
                <a:tc>
                  <a:txBody>
                    <a:bodyPr/>
                    <a:lstStyle/>
                    <a:p>
                      <a:pPr algn="ctr"/>
                      <a:r>
                        <a:rPr lang="en-GB" sz="2400" dirty="0">
                          <a:solidFill>
                            <a:schemeClr val="bg1"/>
                          </a:solidFill>
                        </a:rPr>
                        <a:t>Year</a:t>
                      </a:r>
                    </a:p>
                  </a:txBody>
                  <a:tcPr anchor="ctr" anchorCtr="1"/>
                </a:tc>
                <a:tc>
                  <a:txBody>
                    <a:bodyPr/>
                    <a:lstStyle/>
                    <a:p>
                      <a:pPr algn="ctr"/>
                      <a:r>
                        <a:rPr lang="en-GB" sz="2400" dirty="0"/>
                        <a:t>Reception projections</a:t>
                      </a:r>
                    </a:p>
                  </a:txBody>
                  <a:tcPr anchor="ctr" anchorCtr="1"/>
                </a:tc>
                <a:tc>
                  <a:txBody>
                    <a:bodyPr/>
                    <a:lstStyle/>
                    <a:p>
                      <a:pPr algn="ctr"/>
                      <a:r>
                        <a:rPr lang="en-GB" sz="2400" dirty="0"/>
                        <a:t>Permanent places</a:t>
                      </a:r>
                    </a:p>
                  </a:txBody>
                  <a:tcPr anchor="ctr" anchorCtr="1"/>
                </a:tc>
                <a:tc>
                  <a:txBody>
                    <a:bodyPr/>
                    <a:lstStyle/>
                    <a:p>
                      <a:pPr algn="ctr"/>
                      <a:r>
                        <a:rPr lang="en-GB" sz="2400" dirty="0"/>
                        <a:t>Projected surplus places</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Projected surplus  forms of entry</a:t>
                      </a:r>
                    </a:p>
                  </a:txBody>
                  <a:tcPr anchor="ctr" anchorCtr="1"/>
                </a:tc>
                <a:extLst>
                  <a:ext uri="{0D108BD9-81ED-4DB2-BD59-A6C34878D82A}">
                    <a16:rowId xmlns:a16="http://schemas.microsoft.com/office/drawing/2014/main" val="2365155909"/>
                  </a:ext>
                </a:extLst>
              </a:tr>
              <a:tr h="651549">
                <a:tc>
                  <a:txBody>
                    <a:bodyPr/>
                    <a:lstStyle/>
                    <a:p>
                      <a:pPr algn="ctr" fontAlgn="b"/>
                      <a:r>
                        <a:rPr lang="en-GB" sz="2400" b="1" i="0" u="none" strike="noStrike" dirty="0">
                          <a:solidFill>
                            <a:schemeClr val="bg1"/>
                          </a:solidFill>
                          <a:effectLst/>
                          <a:latin typeface="Calibri" panose="020F0502020204030204" pitchFamily="34" charset="0"/>
                        </a:rPr>
                        <a:t>2024/2025</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654</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735</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81</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2.70</a:t>
                      </a:r>
                    </a:p>
                  </a:txBody>
                  <a:tcPr marL="9525" marR="9525" marT="9525" marB="0" anchor="ctr"/>
                </a:tc>
                <a:extLst>
                  <a:ext uri="{0D108BD9-81ED-4DB2-BD59-A6C34878D82A}">
                    <a16:rowId xmlns:a16="http://schemas.microsoft.com/office/drawing/2014/main" val="33237870"/>
                  </a:ext>
                </a:extLst>
              </a:tr>
              <a:tr h="651549">
                <a:tc>
                  <a:txBody>
                    <a:bodyPr/>
                    <a:lstStyle/>
                    <a:p>
                      <a:pPr algn="ctr" fontAlgn="b"/>
                      <a:r>
                        <a:rPr lang="en-GB" sz="2400" b="1" i="0" u="none" strike="noStrike" dirty="0">
                          <a:solidFill>
                            <a:schemeClr val="bg1"/>
                          </a:solidFill>
                          <a:effectLst/>
                          <a:latin typeface="Calibri" panose="020F0502020204030204" pitchFamily="34" charset="0"/>
                        </a:rPr>
                        <a:t>2025/2026</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640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705</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65</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2.17</a:t>
                      </a:r>
                    </a:p>
                  </a:txBody>
                  <a:tcPr marL="9525" marR="9525" marT="9525" marB="0" anchor="ctr"/>
                </a:tc>
                <a:extLst>
                  <a:ext uri="{0D108BD9-81ED-4DB2-BD59-A6C34878D82A}">
                    <a16:rowId xmlns:a16="http://schemas.microsoft.com/office/drawing/2014/main" val="2557480080"/>
                  </a:ext>
                </a:extLst>
              </a:tr>
              <a:tr h="651549">
                <a:tc>
                  <a:txBody>
                    <a:bodyPr/>
                    <a:lstStyle/>
                    <a:p>
                      <a:pPr algn="ctr" fontAlgn="b"/>
                      <a:r>
                        <a:rPr lang="en-GB" sz="2400" b="1" i="0" u="none" strike="noStrike" dirty="0">
                          <a:solidFill>
                            <a:schemeClr val="bg1"/>
                          </a:solidFill>
                          <a:effectLst/>
                          <a:latin typeface="Calibri" panose="020F0502020204030204" pitchFamily="34" charset="0"/>
                        </a:rPr>
                        <a:t>2026/2027</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635</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705</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70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2.33</a:t>
                      </a:r>
                    </a:p>
                  </a:txBody>
                  <a:tcPr marL="9525" marR="9525" marT="9525" marB="0" anchor="ctr"/>
                </a:tc>
                <a:extLst>
                  <a:ext uri="{0D108BD9-81ED-4DB2-BD59-A6C34878D82A}">
                    <a16:rowId xmlns:a16="http://schemas.microsoft.com/office/drawing/2014/main" val="1186469745"/>
                  </a:ext>
                </a:extLst>
              </a:tr>
              <a:tr h="651549">
                <a:tc>
                  <a:txBody>
                    <a:bodyPr/>
                    <a:lstStyle/>
                    <a:p>
                      <a:pPr algn="ctr" fontAlgn="b"/>
                      <a:r>
                        <a:rPr lang="en-GB" sz="2400" b="1" i="0" u="none" strike="noStrike" dirty="0">
                          <a:solidFill>
                            <a:schemeClr val="bg1"/>
                          </a:solidFill>
                          <a:effectLst/>
                          <a:latin typeface="Calibri" panose="020F0502020204030204" pitchFamily="34" charset="0"/>
                        </a:rPr>
                        <a:t>2027/2028</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637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705</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68</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2.27</a:t>
                      </a:r>
                    </a:p>
                  </a:txBody>
                  <a:tcPr marL="9525" marR="9525" marT="9525" marB="0" anchor="ctr"/>
                </a:tc>
                <a:extLst>
                  <a:ext uri="{0D108BD9-81ED-4DB2-BD59-A6C34878D82A}">
                    <a16:rowId xmlns:a16="http://schemas.microsoft.com/office/drawing/2014/main" val="1867801522"/>
                  </a:ext>
                </a:extLst>
              </a:tr>
              <a:tr h="651549">
                <a:tc>
                  <a:txBody>
                    <a:bodyPr/>
                    <a:lstStyle/>
                    <a:p>
                      <a:pPr algn="ctr" fontAlgn="b"/>
                      <a:r>
                        <a:rPr lang="en-GB" sz="2400" b="1" i="0" u="none" strike="noStrike" dirty="0">
                          <a:solidFill>
                            <a:schemeClr val="bg1"/>
                          </a:solidFill>
                          <a:effectLst/>
                          <a:latin typeface="Calibri" panose="020F0502020204030204" pitchFamily="34" charset="0"/>
                        </a:rPr>
                        <a:t>2028/2029</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657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705</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48</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1.60</a:t>
                      </a:r>
                    </a:p>
                  </a:txBody>
                  <a:tcPr marL="9525" marR="9525" marT="9525" marB="0" anchor="ctr"/>
                </a:tc>
                <a:extLst>
                  <a:ext uri="{0D108BD9-81ED-4DB2-BD59-A6C34878D82A}">
                    <a16:rowId xmlns:a16="http://schemas.microsoft.com/office/drawing/2014/main" val="1846513620"/>
                  </a:ext>
                </a:extLst>
              </a:tr>
            </a:tbl>
          </a:graphicData>
        </a:graphic>
      </p:graphicFrame>
      <p:sp>
        <p:nvSpPr>
          <p:cNvPr id="5" name="TextBox 4">
            <a:extLst>
              <a:ext uri="{FF2B5EF4-FFF2-40B4-BE49-F238E27FC236}">
                <a16:creationId xmlns:a16="http://schemas.microsoft.com/office/drawing/2014/main" id="{527E33AB-A6AF-A037-EFF7-CCBF5504D7EA}"/>
              </a:ext>
            </a:extLst>
          </p:cNvPr>
          <p:cNvSpPr txBox="1"/>
          <p:nvPr/>
        </p:nvSpPr>
        <p:spPr>
          <a:xfrm>
            <a:off x="815373" y="6232549"/>
            <a:ext cx="10269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*Future anticipated  PAN reduction applied - Deansbrook Infant -30 in 2025/26)</a:t>
            </a:r>
          </a:p>
        </p:txBody>
      </p:sp>
    </p:spTree>
    <p:extLst>
      <p:ext uri="{BB962C8B-B14F-4D97-AF65-F5344CB8AC3E}">
        <p14:creationId xmlns:p14="http://schemas.microsoft.com/office/powerpoint/2010/main" val="14117468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572209" y="188641"/>
            <a:ext cx="11428448" cy="1296144"/>
          </a:xfrm>
        </p:spPr>
        <p:txBody>
          <a:bodyPr vert="horz" lIns="91440" tIns="45720" rIns="91440" bIns="45720" rtlCol="0" anchor="ctr">
            <a:normAutofit/>
          </a:bodyPr>
          <a:lstStyle/>
          <a:p>
            <a:r>
              <a:rPr lang="en-US" b="1" dirty="0">
                <a:solidFill>
                  <a:srgbClr val="FFFFFF"/>
                </a:solidFill>
              </a:rPr>
              <a:t>Reception five-year forecast – Primary PA3</a:t>
            </a:r>
            <a:br>
              <a:rPr lang="en-US" sz="2000" b="1" dirty="0">
                <a:solidFill>
                  <a:srgbClr val="FFFFFF"/>
                </a:solidFill>
              </a:rPr>
            </a:br>
            <a:r>
              <a:rPr lang="en-US" sz="2000" b="1" dirty="0">
                <a:solidFill>
                  <a:srgbClr val="FFFF00"/>
                </a:solidFill>
              </a:rPr>
              <a:t>Childs Hill, Cricklewood, Garden Suburb, Golders Green</a:t>
            </a:r>
            <a:br>
              <a:rPr lang="en-US" sz="2000" b="1" dirty="0">
                <a:solidFill>
                  <a:srgbClr val="FFFFFF"/>
                </a:solidFill>
              </a:rPr>
            </a:br>
            <a:r>
              <a:rPr lang="en-US" sz="2000" b="1" i="1" dirty="0">
                <a:solidFill>
                  <a:srgbClr val="FFFFFF"/>
                </a:solidFill>
              </a:rPr>
              <a:t>(2024 GLA School Roll Projections)</a:t>
            </a:r>
            <a:endParaRPr lang="en-US" b="1" i="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dirty="0">
              <a:solidFill>
                <a:schemeClr val="bg1"/>
              </a:solidFill>
            </a:endParaRPr>
          </a:p>
          <a:p>
            <a:endParaRPr lang="en-GB" b="1" dirty="0">
              <a:solidFill>
                <a:schemeClr val="bg1"/>
              </a:solidFill>
            </a:endParaRPr>
          </a:p>
        </p:txBody>
      </p:sp>
      <p:graphicFrame>
        <p:nvGraphicFramePr>
          <p:cNvPr id="3" name="Table 4">
            <a:extLst>
              <a:ext uri="{FF2B5EF4-FFF2-40B4-BE49-F238E27FC236}">
                <a16:creationId xmlns:a16="http://schemas.microsoft.com/office/drawing/2014/main" id="{B5C7A456-25A2-EA02-D286-C2A886C85E87}"/>
              </a:ext>
            </a:extLst>
          </p:cNvPr>
          <p:cNvGraphicFramePr>
            <a:graphicFrameLocks/>
          </p:cNvGraphicFramePr>
          <p:nvPr/>
        </p:nvGraphicFramePr>
        <p:xfrm>
          <a:off x="579340" y="1824879"/>
          <a:ext cx="10515599" cy="4446465"/>
        </p:xfrm>
        <a:graphic>
          <a:graphicData uri="http://schemas.openxmlformats.org/drawingml/2006/table">
            <a:tbl>
              <a:tblPr firstRow="1" bandRow="1">
                <a:tableStyleId>{5C22544A-7EE6-4342-B048-85BDC9FD1C3A}</a:tableStyleId>
              </a:tblPr>
              <a:tblGrid>
                <a:gridCol w="2625863">
                  <a:extLst>
                    <a:ext uri="{9D8B030D-6E8A-4147-A177-3AD203B41FA5}">
                      <a16:colId xmlns:a16="http://schemas.microsoft.com/office/drawing/2014/main" val="1018166732"/>
                    </a:ext>
                  </a:extLst>
                </a:gridCol>
                <a:gridCol w="1737654">
                  <a:extLst>
                    <a:ext uri="{9D8B030D-6E8A-4147-A177-3AD203B41FA5}">
                      <a16:colId xmlns:a16="http://schemas.microsoft.com/office/drawing/2014/main" val="3080933243"/>
                    </a:ext>
                  </a:extLst>
                </a:gridCol>
                <a:gridCol w="1945842">
                  <a:extLst>
                    <a:ext uri="{9D8B030D-6E8A-4147-A177-3AD203B41FA5}">
                      <a16:colId xmlns:a16="http://schemas.microsoft.com/office/drawing/2014/main" val="1237812709"/>
                    </a:ext>
                  </a:extLst>
                </a:gridCol>
                <a:gridCol w="2103120">
                  <a:extLst>
                    <a:ext uri="{9D8B030D-6E8A-4147-A177-3AD203B41FA5}">
                      <a16:colId xmlns:a16="http://schemas.microsoft.com/office/drawing/2014/main" val="3381497391"/>
                    </a:ext>
                  </a:extLst>
                </a:gridCol>
                <a:gridCol w="2103120">
                  <a:extLst>
                    <a:ext uri="{9D8B030D-6E8A-4147-A177-3AD203B41FA5}">
                      <a16:colId xmlns:a16="http://schemas.microsoft.com/office/drawing/2014/main" val="1362611246"/>
                    </a:ext>
                  </a:extLst>
                </a:gridCol>
              </a:tblGrid>
              <a:tr h="1086158">
                <a:tc>
                  <a:txBody>
                    <a:bodyPr/>
                    <a:lstStyle/>
                    <a:p>
                      <a:pPr algn="ctr"/>
                      <a:r>
                        <a:rPr lang="en-GB" sz="2400" dirty="0">
                          <a:solidFill>
                            <a:schemeClr val="bg1"/>
                          </a:solidFill>
                        </a:rPr>
                        <a:t>Year</a:t>
                      </a:r>
                    </a:p>
                  </a:txBody>
                  <a:tcPr anchor="ctr" anchorCtr="1"/>
                </a:tc>
                <a:tc>
                  <a:txBody>
                    <a:bodyPr/>
                    <a:lstStyle/>
                    <a:p>
                      <a:pPr algn="ctr"/>
                      <a:r>
                        <a:rPr lang="en-GB" sz="2400" dirty="0"/>
                        <a:t>Reception projections</a:t>
                      </a:r>
                    </a:p>
                  </a:txBody>
                  <a:tcPr anchor="ctr" anchorCtr="1"/>
                </a:tc>
                <a:tc>
                  <a:txBody>
                    <a:bodyPr/>
                    <a:lstStyle/>
                    <a:p>
                      <a:pPr algn="ctr"/>
                      <a:r>
                        <a:rPr lang="en-GB" sz="2400" dirty="0"/>
                        <a:t>Permanent places</a:t>
                      </a:r>
                    </a:p>
                  </a:txBody>
                  <a:tcPr anchor="ctr" anchorCtr="1"/>
                </a:tc>
                <a:tc>
                  <a:txBody>
                    <a:bodyPr/>
                    <a:lstStyle/>
                    <a:p>
                      <a:pPr algn="ctr"/>
                      <a:r>
                        <a:rPr lang="en-GB" sz="2400" dirty="0"/>
                        <a:t>Projected surplus places</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Projected surplus  forms of entry</a:t>
                      </a:r>
                    </a:p>
                  </a:txBody>
                  <a:tcPr anchor="ctr" anchorCtr="1"/>
                </a:tc>
                <a:extLst>
                  <a:ext uri="{0D108BD9-81ED-4DB2-BD59-A6C34878D82A}">
                    <a16:rowId xmlns:a16="http://schemas.microsoft.com/office/drawing/2014/main" val="2365155909"/>
                  </a:ext>
                </a:extLst>
              </a:tr>
              <a:tr h="651549">
                <a:tc>
                  <a:txBody>
                    <a:bodyPr/>
                    <a:lstStyle/>
                    <a:p>
                      <a:pPr algn="ctr" fontAlgn="b"/>
                      <a:r>
                        <a:rPr lang="en-GB" sz="2400" b="1" i="0" u="none" strike="noStrike" dirty="0">
                          <a:solidFill>
                            <a:schemeClr val="bg1"/>
                          </a:solidFill>
                          <a:effectLst/>
                          <a:latin typeface="Calibri" panose="020F0502020204030204" pitchFamily="34" charset="0"/>
                        </a:rPr>
                        <a:t>2023/2024</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576</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613</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37</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1.2</a:t>
                      </a:r>
                    </a:p>
                  </a:txBody>
                  <a:tcPr marL="9525" marR="9525" marT="9525" marB="0" anchor="ctr"/>
                </a:tc>
                <a:extLst>
                  <a:ext uri="{0D108BD9-81ED-4DB2-BD59-A6C34878D82A}">
                    <a16:rowId xmlns:a16="http://schemas.microsoft.com/office/drawing/2014/main" val="33237870"/>
                  </a:ext>
                </a:extLst>
              </a:tr>
              <a:tr h="651549">
                <a:tc>
                  <a:txBody>
                    <a:bodyPr/>
                    <a:lstStyle/>
                    <a:p>
                      <a:pPr algn="ctr" fontAlgn="b"/>
                      <a:r>
                        <a:rPr lang="en-GB" sz="2400" b="1" i="0" u="none" strike="noStrike" dirty="0">
                          <a:solidFill>
                            <a:schemeClr val="bg1"/>
                          </a:solidFill>
                          <a:effectLst/>
                          <a:latin typeface="Calibri" panose="020F0502020204030204" pitchFamily="34" charset="0"/>
                        </a:rPr>
                        <a:t>2024/2025</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554</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583</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29</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a:t>
                      </a:r>
                    </a:p>
                  </a:txBody>
                  <a:tcPr marL="9525" marR="9525" marT="9525" marB="0" anchor="ctr"/>
                </a:tc>
                <a:extLst>
                  <a:ext uri="{0D108BD9-81ED-4DB2-BD59-A6C34878D82A}">
                    <a16:rowId xmlns:a16="http://schemas.microsoft.com/office/drawing/2014/main" val="2557480080"/>
                  </a:ext>
                </a:extLst>
              </a:tr>
              <a:tr h="651549">
                <a:tc>
                  <a:txBody>
                    <a:bodyPr/>
                    <a:lstStyle/>
                    <a:p>
                      <a:pPr algn="ctr" fontAlgn="b"/>
                      <a:r>
                        <a:rPr lang="en-GB" sz="2400" b="1" i="0" u="none" strike="noStrike" dirty="0">
                          <a:solidFill>
                            <a:schemeClr val="bg1"/>
                          </a:solidFill>
                          <a:effectLst/>
                          <a:latin typeface="Calibri" panose="020F0502020204030204" pitchFamily="34" charset="0"/>
                        </a:rPr>
                        <a:t>2025/2026</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583</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583</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0.0</a:t>
                      </a:r>
                    </a:p>
                  </a:txBody>
                  <a:tcPr marL="9525" marR="9525" marT="9525" marB="0" anchor="ctr"/>
                </a:tc>
                <a:extLst>
                  <a:ext uri="{0D108BD9-81ED-4DB2-BD59-A6C34878D82A}">
                    <a16:rowId xmlns:a16="http://schemas.microsoft.com/office/drawing/2014/main" val="1186469745"/>
                  </a:ext>
                </a:extLst>
              </a:tr>
              <a:tr h="651549">
                <a:tc>
                  <a:txBody>
                    <a:bodyPr/>
                    <a:lstStyle/>
                    <a:p>
                      <a:pPr algn="ctr" fontAlgn="b"/>
                      <a:r>
                        <a:rPr lang="en-GB" sz="2400" b="1" i="0" u="none" strike="noStrike" dirty="0">
                          <a:solidFill>
                            <a:schemeClr val="bg1"/>
                          </a:solidFill>
                          <a:effectLst/>
                          <a:latin typeface="Calibri" panose="020F0502020204030204" pitchFamily="34" charset="0"/>
                        </a:rPr>
                        <a:t>2026/2027</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554</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583</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29</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a:t>
                      </a:r>
                    </a:p>
                  </a:txBody>
                  <a:tcPr marL="9525" marR="9525" marT="9525" marB="0" anchor="ctr"/>
                </a:tc>
                <a:extLst>
                  <a:ext uri="{0D108BD9-81ED-4DB2-BD59-A6C34878D82A}">
                    <a16:rowId xmlns:a16="http://schemas.microsoft.com/office/drawing/2014/main" val="1867801522"/>
                  </a:ext>
                </a:extLst>
              </a:tr>
              <a:tr h="651549">
                <a:tc>
                  <a:txBody>
                    <a:bodyPr/>
                    <a:lstStyle/>
                    <a:p>
                      <a:pPr algn="ctr" fontAlgn="b"/>
                      <a:r>
                        <a:rPr lang="en-GB" sz="2400" b="1" i="0" u="none" strike="noStrike" dirty="0">
                          <a:solidFill>
                            <a:schemeClr val="bg1"/>
                          </a:solidFill>
                          <a:effectLst/>
                          <a:latin typeface="Calibri" panose="020F0502020204030204" pitchFamily="34" charset="0"/>
                        </a:rPr>
                        <a:t>2027/2028</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579</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583</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4</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0.1</a:t>
                      </a:r>
                    </a:p>
                  </a:txBody>
                  <a:tcPr marL="9525" marR="9525" marT="9525" marB="0" anchor="ctr"/>
                </a:tc>
                <a:extLst>
                  <a:ext uri="{0D108BD9-81ED-4DB2-BD59-A6C34878D82A}">
                    <a16:rowId xmlns:a16="http://schemas.microsoft.com/office/drawing/2014/main" val="1846513620"/>
                  </a:ext>
                </a:extLst>
              </a:tr>
            </a:tbl>
          </a:graphicData>
        </a:graphic>
      </p:graphicFrame>
      <p:sp>
        <p:nvSpPr>
          <p:cNvPr id="6" name="TextBox 5">
            <a:extLst>
              <a:ext uri="{FF2B5EF4-FFF2-40B4-BE49-F238E27FC236}">
                <a16:creationId xmlns:a16="http://schemas.microsoft.com/office/drawing/2014/main" id="{9D25E061-F7D7-A31A-38FB-08734CFD2209}"/>
              </a:ext>
            </a:extLst>
          </p:cNvPr>
          <p:cNvSpPr txBox="1"/>
          <p:nvPr/>
        </p:nvSpPr>
        <p:spPr>
          <a:xfrm>
            <a:off x="838200" y="6300027"/>
            <a:ext cx="10269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*Future anticipated  PAN reduction applied – Wessex Gardens -30 in 2025/26</a:t>
            </a:r>
          </a:p>
        </p:txBody>
      </p:sp>
    </p:spTree>
    <p:extLst>
      <p:ext uri="{BB962C8B-B14F-4D97-AF65-F5344CB8AC3E}">
        <p14:creationId xmlns:p14="http://schemas.microsoft.com/office/powerpoint/2010/main" val="35926428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572209" y="188641"/>
            <a:ext cx="11428448" cy="1296144"/>
          </a:xfrm>
        </p:spPr>
        <p:txBody>
          <a:bodyPr vert="horz" lIns="91440" tIns="45720" rIns="91440" bIns="45720" rtlCol="0" anchor="ctr">
            <a:normAutofit/>
          </a:bodyPr>
          <a:lstStyle/>
          <a:p>
            <a:r>
              <a:rPr lang="en-US" b="1" dirty="0">
                <a:solidFill>
                  <a:srgbClr val="FFFFFF"/>
                </a:solidFill>
              </a:rPr>
              <a:t>Reception five-year forecast – Primary PA4</a:t>
            </a:r>
            <a:br>
              <a:rPr lang="en-US" sz="2000" b="1" dirty="0">
                <a:solidFill>
                  <a:srgbClr val="FFFFFF"/>
                </a:solidFill>
              </a:rPr>
            </a:br>
            <a:r>
              <a:rPr lang="en-US" sz="2000" b="1" dirty="0">
                <a:solidFill>
                  <a:srgbClr val="FFFF00"/>
                </a:solidFill>
              </a:rPr>
              <a:t>East Finchley, Finchley Church End, West Finchley, Friern Barnet, Woodhouse</a:t>
            </a:r>
            <a:br>
              <a:rPr lang="en-US" sz="2000" b="1" dirty="0">
                <a:solidFill>
                  <a:srgbClr val="FFFFFF"/>
                </a:solidFill>
              </a:rPr>
            </a:br>
            <a:r>
              <a:rPr lang="en-US" sz="2000" b="1" i="1" dirty="0">
                <a:solidFill>
                  <a:srgbClr val="FFFFFF"/>
                </a:solidFill>
              </a:rPr>
              <a:t>(2024 GLA School Roll Projections)</a:t>
            </a:r>
            <a:endParaRPr lang="en-US" b="1" i="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dirty="0">
              <a:solidFill>
                <a:schemeClr val="bg1"/>
              </a:solidFill>
            </a:endParaRPr>
          </a:p>
          <a:p>
            <a:endParaRPr lang="en-GB" b="1" dirty="0">
              <a:solidFill>
                <a:schemeClr val="bg1"/>
              </a:solidFill>
            </a:endParaRPr>
          </a:p>
        </p:txBody>
      </p:sp>
      <p:graphicFrame>
        <p:nvGraphicFramePr>
          <p:cNvPr id="3" name="Table 4">
            <a:extLst>
              <a:ext uri="{FF2B5EF4-FFF2-40B4-BE49-F238E27FC236}">
                <a16:creationId xmlns:a16="http://schemas.microsoft.com/office/drawing/2014/main" id="{B5C7A456-25A2-EA02-D286-C2A886C85E87}"/>
              </a:ext>
            </a:extLst>
          </p:cNvPr>
          <p:cNvGraphicFramePr>
            <a:graphicFrameLocks/>
          </p:cNvGraphicFramePr>
          <p:nvPr/>
        </p:nvGraphicFramePr>
        <p:xfrm>
          <a:off x="579340" y="1824879"/>
          <a:ext cx="10515599" cy="4254090"/>
        </p:xfrm>
        <a:graphic>
          <a:graphicData uri="http://schemas.openxmlformats.org/drawingml/2006/table">
            <a:tbl>
              <a:tblPr firstRow="1" bandRow="1">
                <a:tableStyleId>{5C22544A-7EE6-4342-B048-85BDC9FD1C3A}</a:tableStyleId>
              </a:tblPr>
              <a:tblGrid>
                <a:gridCol w="2625863">
                  <a:extLst>
                    <a:ext uri="{9D8B030D-6E8A-4147-A177-3AD203B41FA5}">
                      <a16:colId xmlns:a16="http://schemas.microsoft.com/office/drawing/2014/main" val="1018166732"/>
                    </a:ext>
                  </a:extLst>
                </a:gridCol>
                <a:gridCol w="1737654">
                  <a:extLst>
                    <a:ext uri="{9D8B030D-6E8A-4147-A177-3AD203B41FA5}">
                      <a16:colId xmlns:a16="http://schemas.microsoft.com/office/drawing/2014/main" val="3080933243"/>
                    </a:ext>
                  </a:extLst>
                </a:gridCol>
                <a:gridCol w="1945842">
                  <a:extLst>
                    <a:ext uri="{9D8B030D-6E8A-4147-A177-3AD203B41FA5}">
                      <a16:colId xmlns:a16="http://schemas.microsoft.com/office/drawing/2014/main" val="1237812709"/>
                    </a:ext>
                  </a:extLst>
                </a:gridCol>
                <a:gridCol w="2103120">
                  <a:extLst>
                    <a:ext uri="{9D8B030D-6E8A-4147-A177-3AD203B41FA5}">
                      <a16:colId xmlns:a16="http://schemas.microsoft.com/office/drawing/2014/main" val="3381497391"/>
                    </a:ext>
                  </a:extLst>
                </a:gridCol>
                <a:gridCol w="2103120">
                  <a:extLst>
                    <a:ext uri="{9D8B030D-6E8A-4147-A177-3AD203B41FA5}">
                      <a16:colId xmlns:a16="http://schemas.microsoft.com/office/drawing/2014/main" val="3905381108"/>
                    </a:ext>
                  </a:extLst>
                </a:gridCol>
              </a:tblGrid>
              <a:tr h="1022019">
                <a:tc>
                  <a:txBody>
                    <a:bodyPr/>
                    <a:lstStyle/>
                    <a:p>
                      <a:pPr algn="ctr"/>
                      <a:r>
                        <a:rPr lang="en-GB" sz="2400" dirty="0">
                          <a:solidFill>
                            <a:schemeClr val="bg1"/>
                          </a:solidFill>
                        </a:rPr>
                        <a:t>Year</a:t>
                      </a:r>
                    </a:p>
                  </a:txBody>
                  <a:tcPr anchor="ctr" anchorCtr="1"/>
                </a:tc>
                <a:tc>
                  <a:txBody>
                    <a:bodyPr/>
                    <a:lstStyle/>
                    <a:p>
                      <a:pPr algn="ctr"/>
                      <a:r>
                        <a:rPr lang="en-GB" sz="2400" dirty="0"/>
                        <a:t>Reception projections</a:t>
                      </a:r>
                    </a:p>
                  </a:txBody>
                  <a:tcPr anchor="ctr" anchorCtr="1"/>
                </a:tc>
                <a:tc>
                  <a:txBody>
                    <a:bodyPr/>
                    <a:lstStyle/>
                    <a:p>
                      <a:pPr algn="ctr"/>
                      <a:r>
                        <a:rPr lang="en-GB" sz="2400" dirty="0"/>
                        <a:t>Permanent places</a:t>
                      </a:r>
                    </a:p>
                  </a:txBody>
                  <a:tcPr anchor="ctr" anchorCtr="1"/>
                </a:tc>
                <a:tc>
                  <a:txBody>
                    <a:bodyPr/>
                    <a:lstStyle/>
                    <a:p>
                      <a:pPr algn="ctr"/>
                      <a:r>
                        <a:rPr lang="en-GB" sz="2400" dirty="0"/>
                        <a:t>Projected surplus places</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Projected surplus  forms of entry</a:t>
                      </a:r>
                    </a:p>
                  </a:txBody>
                  <a:tcPr anchor="ctr" anchorCtr="1"/>
                </a:tc>
                <a:extLst>
                  <a:ext uri="{0D108BD9-81ED-4DB2-BD59-A6C34878D82A}">
                    <a16:rowId xmlns:a16="http://schemas.microsoft.com/office/drawing/2014/main" val="2365155909"/>
                  </a:ext>
                </a:extLst>
              </a:tr>
              <a:tr h="613074">
                <a:tc>
                  <a:txBody>
                    <a:bodyPr/>
                    <a:lstStyle/>
                    <a:p>
                      <a:pPr algn="ctr" fontAlgn="b"/>
                      <a:r>
                        <a:rPr lang="en-GB" sz="2400" b="1" i="0" u="none" strike="noStrike" dirty="0">
                          <a:solidFill>
                            <a:schemeClr val="bg1"/>
                          </a:solidFill>
                          <a:effectLst/>
                          <a:latin typeface="Calibri" panose="020F0502020204030204" pitchFamily="34" charset="0"/>
                        </a:rPr>
                        <a:t>2024/2025</a:t>
                      </a:r>
                    </a:p>
                  </a:txBody>
                  <a:tcPr marL="9525" marR="9525" marT="9525" marB="0" anchor="ctr" anchorCtr="1">
                    <a:solidFill>
                      <a:schemeClr val="accent1">
                        <a:lumMod val="5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prstClr val="black"/>
                          </a:solidFill>
                          <a:effectLst/>
                          <a:uLnTx/>
                          <a:uFillTx/>
                          <a:latin typeface="Calibri" panose="020F0502020204030204" pitchFamily="34" charset="0"/>
                          <a:ea typeface="+mn-ea"/>
                          <a:cs typeface="+mn-cs"/>
                        </a:rPr>
                        <a:t>793</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900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107</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3.6</a:t>
                      </a:r>
                    </a:p>
                  </a:txBody>
                  <a:tcPr marL="9525" marR="9525" marT="9525" marB="0" anchor="ctr"/>
                </a:tc>
                <a:extLst>
                  <a:ext uri="{0D108BD9-81ED-4DB2-BD59-A6C34878D82A}">
                    <a16:rowId xmlns:a16="http://schemas.microsoft.com/office/drawing/2014/main" val="1598156921"/>
                  </a:ext>
                </a:extLst>
              </a:tr>
              <a:tr h="613074">
                <a:tc>
                  <a:txBody>
                    <a:bodyPr/>
                    <a:lstStyle/>
                    <a:p>
                      <a:pPr algn="ctr" fontAlgn="b"/>
                      <a:r>
                        <a:rPr lang="en-GB" sz="2400" b="1" i="0" u="none" strike="noStrike" dirty="0">
                          <a:solidFill>
                            <a:schemeClr val="bg1"/>
                          </a:solidFill>
                          <a:effectLst/>
                          <a:latin typeface="Calibri" panose="020F0502020204030204" pitchFamily="34" charset="0"/>
                        </a:rPr>
                        <a:t>2025/2026</a:t>
                      </a:r>
                    </a:p>
                  </a:txBody>
                  <a:tcPr marL="9525" marR="9525" marT="9525" marB="0" anchor="ctr" anchorCtr="1">
                    <a:solidFill>
                      <a:schemeClr val="accent1">
                        <a:lumMod val="5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prstClr val="black"/>
                          </a:solidFill>
                          <a:effectLst/>
                          <a:uLnTx/>
                          <a:uFillTx/>
                          <a:latin typeface="Calibri" panose="020F0502020204030204" pitchFamily="34" charset="0"/>
                          <a:ea typeface="+mn-ea"/>
                          <a:cs typeface="+mn-cs"/>
                        </a:rPr>
                        <a:t>765</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870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105</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3.5</a:t>
                      </a:r>
                    </a:p>
                  </a:txBody>
                  <a:tcPr marL="9525" marR="9525" marT="9525" marB="0" anchor="ctr"/>
                </a:tc>
                <a:extLst>
                  <a:ext uri="{0D108BD9-81ED-4DB2-BD59-A6C34878D82A}">
                    <a16:rowId xmlns:a16="http://schemas.microsoft.com/office/drawing/2014/main" val="2557480080"/>
                  </a:ext>
                </a:extLst>
              </a:tr>
              <a:tr h="613074">
                <a:tc>
                  <a:txBody>
                    <a:bodyPr/>
                    <a:lstStyle/>
                    <a:p>
                      <a:pPr algn="ctr" fontAlgn="b"/>
                      <a:r>
                        <a:rPr lang="en-GB" sz="2400" b="1" i="0" u="none" strike="noStrike" dirty="0">
                          <a:solidFill>
                            <a:schemeClr val="bg1"/>
                          </a:solidFill>
                          <a:effectLst/>
                          <a:latin typeface="Calibri" panose="020F0502020204030204" pitchFamily="34" charset="0"/>
                        </a:rPr>
                        <a:t>2026/2027</a:t>
                      </a:r>
                    </a:p>
                  </a:txBody>
                  <a:tcPr marL="9525" marR="9525" marT="9525" marB="0" anchor="ctr" anchorCtr="1">
                    <a:solidFill>
                      <a:schemeClr val="accent1">
                        <a:lumMod val="5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prstClr val="black"/>
                          </a:solidFill>
                          <a:effectLst/>
                          <a:uLnTx/>
                          <a:uFillTx/>
                          <a:latin typeface="Calibri" panose="020F0502020204030204" pitchFamily="34" charset="0"/>
                          <a:ea typeface="+mn-ea"/>
                          <a:cs typeface="+mn-cs"/>
                        </a:rPr>
                        <a:t>776</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870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94</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3.1</a:t>
                      </a:r>
                    </a:p>
                  </a:txBody>
                  <a:tcPr marL="9525" marR="9525" marT="9525" marB="0" anchor="ctr"/>
                </a:tc>
                <a:extLst>
                  <a:ext uri="{0D108BD9-81ED-4DB2-BD59-A6C34878D82A}">
                    <a16:rowId xmlns:a16="http://schemas.microsoft.com/office/drawing/2014/main" val="1186469745"/>
                  </a:ext>
                </a:extLst>
              </a:tr>
              <a:tr h="613074">
                <a:tc>
                  <a:txBody>
                    <a:bodyPr/>
                    <a:lstStyle/>
                    <a:p>
                      <a:pPr algn="ctr" fontAlgn="b"/>
                      <a:r>
                        <a:rPr lang="en-GB" sz="2400" b="1" i="0" u="none" strike="noStrike" dirty="0">
                          <a:solidFill>
                            <a:schemeClr val="bg1"/>
                          </a:solidFill>
                          <a:effectLst/>
                          <a:latin typeface="Calibri" panose="020F0502020204030204" pitchFamily="34" charset="0"/>
                        </a:rPr>
                        <a:t>2027/2028</a:t>
                      </a:r>
                    </a:p>
                  </a:txBody>
                  <a:tcPr marL="9525" marR="9525" marT="9525" marB="0" anchor="ctr" anchorCtr="1">
                    <a:solidFill>
                      <a:schemeClr val="accent1">
                        <a:lumMod val="5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prstClr val="black"/>
                          </a:solidFill>
                          <a:effectLst/>
                          <a:uLnTx/>
                          <a:uFillTx/>
                          <a:latin typeface="Calibri" panose="020F0502020204030204" pitchFamily="34" charset="0"/>
                          <a:ea typeface="+mn-ea"/>
                          <a:cs typeface="+mn-cs"/>
                        </a:rPr>
                        <a:t>742</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870</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128</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4.3</a:t>
                      </a:r>
                    </a:p>
                  </a:txBody>
                  <a:tcPr marL="9525" marR="9525" marT="9525" marB="0" anchor="ctr"/>
                </a:tc>
                <a:extLst>
                  <a:ext uri="{0D108BD9-81ED-4DB2-BD59-A6C34878D82A}">
                    <a16:rowId xmlns:a16="http://schemas.microsoft.com/office/drawing/2014/main" val="1867801522"/>
                  </a:ext>
                </a:extLst>
              </a:tr>
              <a:tr h="613074">
                <a:tc>
                  <a:txBody>
                    <a:bodyPr/>
                    <a:lstStyle/>
                    <a:p>
                      <a:pPr algn="ctr" fontAlgn="b"/>
                      <a:r>
                        <a:rPr lang="en-GB" sz="2400" b="1" i="0" u="none" strike="noStrike" dirty="0">
                          <a:solidFill>
                            <a:schemeClr val="bg1"/>
                          </a:solidFill>
                          <a:effectLst/>
                          <a:latin typeface="Calibri" panose="020F0502020204030204" pitchFamily="34" charset="0"/>
                        </a:rPr>
                        <a:t>2028/2029</a:t>
                      </a:r>
                    </a:p>
                  </a:txBody>
                  <a:tcPr marL="9525" marR="9525" marT="9525" marB="0" anchor="ctr" anchorCtr="1">
                    <a:solidFill>
                      <a:schemeClr val="accent1">
                        <a:lumMod val="5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dirty="0">
                          <a:ln>
                            <a:noFill/>
                          </a:ln>
                          <a:solidFill>
                            <a:prstClr val="black"/>
                          </a:solidFill>
                          <a:effectLst/>
                          <a:uLnTx/>
                          <a:uFillTx/>
                          <a:latin typeface="Calibri" panose="020F0502020204030204" pitchFamily="34" charset="0"/>
                          <a:ea typeface="+mn-ea"/>
                          <a:cs typeface="+mn-cs"/>
                        </a:rPr>
                        <a:t>760</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870</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110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3.7</a:t>
                      </a:r>
                    </a:p>
                  </a:txBody>
                  <a:tcPr marL="9525" marR="9525" marT="9525" marB="0" anchor="ctr"/>
                </a:tc>
                <a:extLst>
                  <a:ext uri="{0D108BD9-81ED-4DB2-BD59-A6C34878D82A}">
                    <a16:rowId xmlns:a16="http://schemas.microsoft.com/office/drawing/2014/main" val="1846513620"/>
                  </a:ext>
                </a:extLst>
              </a:tr>
            </a:tbl>
          </a:graphicData>
        </a:graphic>
      </p:graphicFrame>
      <p:sp>
        <p:nvSpPr>
          <p:cNvPr id="5" name="TextBox 4">
            <a:extLst>
              <a:ext uri="{FF2B5EF4-FFF2-40B4-BE49-F238E27FC236}">
                <a16:creationId xmlns:a16="http://schemas.microsoft.com/office/drawing/2014/main" id="{CD3B08A3-BA6D-FA3E-86C6-461E47F357F6}"/>
              </a:ext>
            </a:extLst>
          </p:cNvPr>
          <p:cNvSpPr txBox="1"/>
          <p:nvPr/>
        </p:nvSpPr>
        <p:spPr>
          <a:xfrm>
            <a:off x="838200" y="6300027"/>
            <a:ext cx="102691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*Future anticipated  PAN reduction applied – Moss Hall Infant  -30 in 2025/26</a:t>
            </a:r>
          </a:p>
        </p:txBody>
      </p:sp>
    </p:spTree>
    <p:extLst>
      <p:ext uri="{BB962C8B-B14F-4D97-AF65-F5344CB8AC3E}">
        <p14:creationId xmlns:p14="http://schemas.microsoft.com/office/powerpoint/2010/main" val="40000369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572209" y="188641"/>
            <a:ext cx="11428448" cy="1296144"/>
          </a:xfrm>
        </p:spPr>
        <p:txBody>
          <a:bodyPr vert="horz" lIns="91440" tIns="45720" rIns="91440" bIns="45720" rtlCol="0" anchor="ctr">
            <a:normAutofit/>
          </a:bodyPr>
          <a:lstStyle/>
          <a:p>
            <a:r>
              <a:rPr lang="en-US" b="1" dirty="0">
                <a:solidFill>
                  <a:srgbClr val="FFFFFF"/>
                </a:solidFill>
              </a:rPr>
              <a:t>Reception five-year forecast – Primary PA5</a:t>
            </a:r>
            <a:br>
              <a:rPr lang="en-US" sz="2000" b="1" dirty="0">
                <a:solidFill>
                  <a:srgbClr val="FFFFFF"/>
                </a:solidFill>
              </a:rPr>
            </a:br>
            <a:r>
              <a:rPr lang="en-US" sz="2000" b="1" dirty="0">
                <a:solidFill>
                  <a:srgbClr val="FFFF00"/>
                </a:solidFill>
              </a:rPr>
              <a:t>Barnet Vale, High Barnet, Underhill</a:t>
            </a:r>
            <a:br>
              <a:rPr lang="en-US" sz="2000" b="1" dirty="0">
                <a:solidFill>
                  <a:srgbClr val="FFFFFF"/>
                </a:solidFill>
              </a:rPr>
            </a:br>
            <a:r>
              <a:rPr lang="en-US" sz="2000" b="1" i="1" dirty="0">
                <a:solidFill>
                  <a:srgbClr val="FFFFFF"/>
                </a:solidFill>
              </a:rPr>
              <a:t>(2024 GLA School Roll Projections)</a:t>
            </a:r>
            <a:endParaRPr lang="en-US" b="1" i="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dirty="0">
              <a:solidFill>
                <a:schemeClr val="bg1"/>
              </a:solidFill>
            </a:endParaRPr>
          </a:p>
          <a:p>
            <a:endParaRPr lang="en-GB" b="1" dirty="0">
              <a:solidFill>
                <a:schemeClr val="bg1"/>
              </a:solidFill>
            </a:endParaRPr>
          </a:p>
        </p:txBody>
      </p:sp>
      <p:graphicFrame>
        <p:nvGraphicFramePr>
          <p:cNvPr id="3" name="Table 4">
            <a:extLst>
              <a:ext uri="{FF2B5EF4-FFF2-40B4-BE49-F238E27FC236}">
                <a16:creationId xmlns:a16="http://schemas.microsoft.com/office/drawing/2014/main" id="{B5C7A456-25A2-EA02-D286-C2A886C85E87}"/>
              </a:ext>
            </a:extLst>
          </p:cNvPr>
          <p:cNvGraphicFramePr>
            <a:graphicFrameLocks/>
          </p:cNvGraphicFramePr>
          <p:nvPr/>
        </p:nvGraphicFramePr>
        <p:xfrm>
          <a:off x="579340" y="1824879"/>
          <a:ext cx="10515599" cy="4446465"/>
        </p:xfrm>
        <a:graphic>
          <a:graphicData uri="http://schemas.openxmlformats.org/drawingml/2006/table">
            <a:tbl>
              <a:tblPr firstRow="1" bandRow="1">
                <a:tableStyleId>{5C22544A-7EE6-4342-B048-85BDC9FD1C3A}</a:tableStyleId>
              </a:tblPr>
              <a:tblGrid>
                <a:gridCol w="2625863">
                  <a:extLst>
                    <a:ext uri="{9D8B030D-6E8A-4147-A177-3AD203B41FA5}">
                      <a16:colId xmlns:a16="http://schemas.microsoft.com/office/drawing/2014/main" val="1018166732"/>
                    </a:ext>
                  </a:extLst>
                </a:gridCol>
                <a:gridCol w="1737654">
                  <a:extLst>
                    <a:ext uri="{9D8B030D-6E8A-4147-A177-3AD203B41FA5}">
                      <a16:colId xmlns:a16="http://schemas.microsoft.com/office/drawing/2014/main" val="3080933243"/>
                    </a:ext>
                  </a:extLst>
                </a:gridCol>
                <a:gridCol w="1945842">
                  <a:extLst>
                    <a:ext uri="{9D8B030D-6E8A-4147-A177-3AD203B41FA5}">
                      <a16:colId xmlns:a16="http://schemas.microsoft.com/office/drawing/2014/main" val="1237812709"/>
                    </a:ext>
                  </a:extLst>
                </a:gridCol>
                <a:gridCol w="2103120">
                  <a:extLst>
                    <a:ext uri="{9D8B030D-6E8A-4147-A177-3AD203B41FA5}">
                      <a16:colId xmlns:a16="http://schemas.microsoft.com/office/drawing/2014/main" val="3381497391"/>
                    </a:ext>
                  </a:extLst>
                </a:gridCol>
                <a:gridCol w="2103120">
                  <a:extLst>
                    <a:ext uri="{9D8B030D-6E8A-4147-A177-3AD203B41FA5}">
                      <a16:colId xmlns:a16="http://schemas.microsoft.com/office/drawing/2014/main" val="407091669"/>
                    </a:ext>
                  </a:extLst>
                </a:gridCol>
              </a:tblGrid>
              <a:tr h="1086158">
                <a:tc>
                  <a:txBody>
                    <a:bodyPr/>
                    <a:lstStyle/>
                    <a:p>
                      <a:pPr algn="ctr"/>
                      <a:r>
                        <a:rPr lang="en-GB" sz="2400" dirty="0">
                          <a:solidFill>
                            <a:schemeClr val="bg1"/>
                          </a:solidFill>
                        </a:rPr>
                        <a:t>Year</a:t>
                      </a:r>
                    </a:p>
                  </a:txBody>
                  <a:tcPr anchor="ctr" anchorCtr="1"/>
                </a:tc>
                <a:tc>
                  <a:txBody>
                    <a:bodyPr/>
                    <a:lstStyle/>
                    <a:p>
                      <a:pPr algn="ctr"/>
                      <a:r>
                        <a:rPr lang="en-GB" sz="2400" dirty="0"/>
                        <a:t>Reception projections</a:t>
                      </a:r>
                    </a:p>
                  </a:txBody>
                  <a:tcPr anchor="ctr" anchorCtr="1"/>
                </a:tc>
                <a:tc>
                  <a:txBody>
                    <a:bodyPr/>
                    <a:lstStyle/>
                    <a:p>
                      <a:pPr algn="ctr"/>
                      <a:r>
                        <a:rPr lang="en-GB" sz="2400" dirty="0"/>
                        <a:t>Permanent places</a:t>
                      </a:r>
                    </a:p>
                  </a:txBody>
                  <a:tcPr anchor="ctr" anchorCtr="1"/>
                </a:tc>
                <a:tc>
                  <a:txBody>
                    <a:bodyPr/>
                    <a:lstStyle/>
                    <a:p>
                      <a:pPr algn="ctr"/>
                      <a:r>
                        <a:rPr lang="en-GB" sz="2400" dirty="0"/>
                        <a:t>Projected surplus places</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Projected surplus  forms of entry</a:t>
                      </a:r>
                    </a:p>
                  </a:txBody>
                  <a:tcPr anchor="ctr" anchorCtr="1"/>
                </a:tc>
                <a:extLst>
                  <a:ext uri="{0D108BD9-81ED-4DB2-BD59-A6C34878D82A}">
                    <a16:rowId xmlns:a16="http://schemas.microsoft.com/office/drawing/2014/main" val="2365155909"/>
                  </a:ext>
                </a:extLst>
              </a:tr>
              <a:tr h="651549">
                <a:tc>
                  <a:txBody>
                    <a:bodyPr/>
                    <a:lstStyle/>
                    <a:p>
                      <a:pPr algn="ctr" fontAlgn="b"/>
                      <a:r>
                        <a:rPr lang="en-GB" sz="2400" b="1" i="0" u="none" strike="noStrike" dirty="0">
                          <a:solidFill>
                            <a:schemeClr val="bg1"/>
                          </a:solidFill>
                          <a:effectLst/>
                          <a:latin typeface="Calibri" panose="020F0502020204030204" pitchFamily="34" charset="0"/>
                        </a:rPr>
                        <a:t>2024/2025</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304</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335</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31</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1.0</a:t>
                      </a:r>
                    </a:p>
                  </a:txBody>
                  <a:tcPr marL="9525" marR="9525" marT="9525" marB="0" anchor="ctr"/>
                </a:tc>
                <a:extLst>
                  <a:ext uri="{0D108BD9-81ED-4DB2-BD59-A6C34878D82A}">
                    <a16:rowId xmlns:a16="http://schemas.microsoft.com/office/drawing/2014/main" val="33237870"/>
                  </a:ext>
                </a:extLst>
              </a:tr>
              <a:tr h="651549">
                <a:tc>
                  <a:txBody>
                    <a:bodyPr/>
                    <a:lstStyle/>
                    <a:p>
                      <a:pPr algn="ctr" fontAlgn="b"/>
                      <a:r>
                        <a:rPr lang="en-GB" sz="2400" b="1" i="0" u="none" strike="noStrike" dirty="0">
                          <a:solidFill>
                            <a:schemeClr val="bg1"/>
                          </a:solidFill>
                          <a:effectLst/>
                          <a:latin typeface="Calibri" panose="020F0502020204030204" pitchFamily="34" charset="0"/>
                        </a:rPr>
                        <a:t>2025/2026</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295</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335</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1.3</a:t>
                      </a:r>
                    </a:p>
                  </a:txBody>
                  <a:tcPr marL="9525" marR="9525" marT="9525" marB="0" anchor="ctr"/>
                </a:tc>
                <a:extLst>
                  <a:ext uri="{0D108BD9-81ED-4DB2-BD59-A6C34878D82A}">
                    <a16:rowId xmlns:a16="http://schemas.microsoft.com/office/drawing/2014/main" val="2557480080"/>
                  </a:ext>
                </a:extLst>
              </a:tr>
              <a:tr h="651549">
                <a:tc>
                  <a:txBody>
                    <a:bodyPr/>
                    <a:lstStyle/>
                    <a:p>
                      <a:pPr algn="ctr" fontAlgn="b"/>
                      <a:r>
                        <a:rPr lang="en-GB" sz="2400" b="1" i="0" u="none" strike="noStrike" dirty="0">
                          <a:solidFill>
                            <a:schemeClr val="bg1"/>
                          </a:solidFill>
                          <a:effectLst/>
                          <a:latin typeface="Calibri" panose="020F0502020204030204" pitchFamily="34" charset="0"/>
                        </a:rPr>
                        <a:t>2026/2027</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301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335</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34</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1.1</a:t>
                      </a:r>
                    </a:p>
                  </a:txBody>
                  <a:tcPr marL="9525" marR="9525" marT="9525" marB="0" anchor="ctr"/>
                </a:tc>
                <a:extLst>
                  <a:ext uri="{0D108BD9-81ED-4DB2-BD59-A6C34878D82A}">
                    <a16:rowId xmlns:a16="http://schemas.microsoft.com/office/drawing/2014/main" val="1186469745"/>
                  </a:ext>
                </a:extLst>
              </a:tr>
              <a:tr h="651549">
                <a:tc>
                  <a:txBody>
                    <a:bodyPr/>
                    <a:lstStyle/>
                    <a:p>
                      <a:pPr algn="ctr" fontAlgn="b"/>
                      <a:r>
                        <a:rPr lang="en-GB" sz="2400" b="1" i="0" u="none" strike="noStrike" dirty="0">
                          <a:solidFill>
                            <a:schemeClr val="bg1"/>
                          </a:solidFill>
                          <a:effectLst/>
                          <a:latin typeface="Calibri" panose="020F0502020204030204" pitchFamily="34" charset="0"/>
                        </a:rPr>
                        <a:t>2027/2028</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287</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335</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48</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1.6</a:t>
                      </a:r>
                    </a:p>
                  </a:txBody>
                  <a:tcPr marL="9525" marR="9525" marT="9525" marB="0" anchor="ctr"/>
                </a:tc>
                <a:extLst>
                  <a:ext uri="{0D108BD9-81ED-4DB2-BD59-A6C34878D82A}">
                    <a16:rowId xmlns:a16="http://schemas.microsoft.com/office/drawing/2014/main" val="1867801522"/>
                  </a:ext>
                </a:extLst>
              </a:tr>
              <a:tr h="651549">
                <a:tc>
                  <a:txBody>
                    <a:bodyPr/>
                    <a:lstStyle/>
                    <a:p>
                      <a:pPr algn="ctr" fontAlgn="b"/>
                      <a:r>
                        <a:rPr lang="en-GB" sz="2400" b="1" i="0" u="none" strike="noStrike" dirty="0">
                          <a:solidFill>
                            <a:schemeClr val="bg1"/>
                          </a:solidFill>
                          <a:effectLst/>
                          <a:latin typeface="Calibri" panose="020F0502020204030204" pitchFamily="34" charset="0"/>
                        </a:rPr>
                        <a:t>2028/2029</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292</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335</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43</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1.4</a:t>
                      </a:r>
                    </a:p>
                  </a:txBody>
                  <a:tcPr marL="9525" marR="9525" marT="9525" marB="0" anchor="ctr"/>
                </a:tc>
                <a:extLst>
                  <a:ext uri="{0D108BD9-81ED-4DB2-BD59-A6C34878D82A}">
                    <a16:rowId xmlns:a16="http://schemas.microsoft.com/office/drawing/2014/main" val="1846513620"/>
                  </a:ext>
                </a:extLst>
              </a:tr>
            </a:tbl>
          </a:graphicData>
        </a:graphic>
      </p:graphicFrame>
    </p:spTree>
    <p:extLst>
      <p:ext uri="{BB962C8B-B14F-4D97-AF65-F5344CB8AC3E}">
        <p14:creationId xmlns:p14="http://schemas.microsoft.com/office/powerpoint/2010/main" val="25338448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572209" y="188641"/>
            <a:ext cx="11428448" cy="1296144"/>
          </a:xfrm>
        </p:spPr>
        <p:txBody>
          <a:bodyPr vert="horz" lIns="91440" tIns="45720" rIns="91440" bIns="45720" rtlCol="0" anchor="ctr">
            <a:normAutofit/>
          </a:bodyPr>
          <a:lstStyle/>
          <a:p>
            <a:r>
              <a:rPr lang="en-US" b="1" dirty="0">
                <a:solidFill>
                  <a:srgbClr val="FFFFFF"/>
                </a:solidFill>
              </a:rPr>
              <a:t>Reception five-year forecast – Primary PA6</a:t>
            </a:r>
            <a:br>
              <a:rPr lang="en-US" sz="2000" b="1" dirty="0">
                <a:solidFill>
                  <a:srgbClr val="FFFFFF"/>
                </a:solidFill>
              </a:rPr>
            </a:br>
            <a:r>
              <a:rPr lang="en-US" sz="2000" b="1" dirty="0">
                <a:solidFill>
                  <a:srgbClr val="FFFF00"/>
                </a:solidFill>
              </a:rPr>
              <a:t>Brunswick Park, East Barnet, Whetstone</a:t>
            </a:r>
            <a:br>
              <a:rPr lang="en-US" sz="2000" b="1" dirty="0">
                <a:solidFill>
                  <a:srgbClr val="FFFFFF"/>
                </a:solidFill>
              </a:rPr>
            </a:br>
            <a:r>
              <a:rPr lang="en-US" sz="2000" b="1" i="1" dirty="0">
                <a:solidFill>
                  <a:srgbClr val="FFFFFF"/>
                </a:solidFill>
              </a:rPr>
              <a:t>(2024 GLA School Roll Projections)</a:t>
            </a:r>
            <a:endParaRPr lang="en-US" b="1" i="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dirty="0">
              <a:solidFill>
                <a:schemeClr val="bg1"/>
              </a:solidFill>
            </a:endParaRPr>
          </a:p>
          <a:p>
            <a:endParaRPr lang="en-GB" b="1" dirty="0">
              <a:solidFill>
                <a:schemeClr val="bg1"/>
              </a:solidFill>
            </a:endParaRPr>
          </a:p>
        </p:txBody>
      </p:sp>
      <p:graphicFrame>
        <p:nvGraphicFramePr>
          <p:cNvPr id="3" name="Table 4">
            <a:extLst>
              <a:ext uri="{FF2B5EF4-FFF2-40B4-BE49-F238E27FC236}">
                <a16:creationId xmlns:a16="http://schemas.microsoft.com/office/drawing/2014/main" id="{B5C7A456-25A2-EA02-D286-C2A886C85E87}"/>
              </a:ext>
            </a:extLst>
          </p:cNvPr>
          <p:cNvGraphicFramePr>
            <a:graphicFrameLocks/>
          </p:cNvGraphicFramePr>
          <p:nvPr/>
        </p:nvGraphicFramePr>
        <p:xfrm>
          <a:off x="579340" y="1824879"/>
          <a:ext cx="10515599" cy="4446465"/>
        </p:xfrm>
        <a:graphic>
          <a:graphicData uri="http://schemas.openxmlformats.org/drawingml/2006/table">
            <a:tbl>
              <a:tblPr firstRow="1" bandRow="1">
                <a:tableStyleId>{5C22544A-7EE6-4342-B048-85BDC9FD1C3A}</a:tableStyleId>
              </a:tblPr>
              <a:tblGrid>
                <a:gridCol w="2625863">
                  <a:extLst>
                    <a:ext uri="{9D8B030D-6E8A-4147-A177-3AD203B41FA5}">
                      <a16:colId xmlns:a16="http://schemas.microsoft.com/office/drawing/2014/main" val="1018166732"/>
                    </a:ext>
                  </a:extLst>
                </a:gridCol>
                <a:gridCol w="1737654">
                  <a:extLst>
                    <a:ext uri="{9D8B030D-6E8A-4147-A177-3AD203B41FA5}">
                      <a16:colId xmlns:a16="http://schemas.microsoft.com/office/drawing/2014/main" val="3080933243"/>
                    </a:ext>
                  </a:extLst>
                </a:gridCol>
                <a:gridCol w="1945842">
                  <a:extLst>
                    <a:ext uri="{9D8B030D-6E8A-4147-A177-3AD203B41FA5}">
                      <a16:colId xmlns:a16="http://schemas.microsoft.com/office/drawing/2014/main" val="1237812709"/>
                    </a:ext>
                  </a:extLst>
                </a:gridCol>
                <a:gridCol w="2103120">
                  <a:extLst>
                    <a:ext uri="{9D8B030D-6E8A-4147-A177-3AD203B41FA5}">
                      <a16:colId xmlns:a16="http://schemas.microsoft.com/office/drawing/2014/main" val="3381497391"/>
                    </a:ext>
                  </a:extLst>
                </a:gridCol>
                <a:gridCol w="2103120">
                  <a:extLst>
                    <a:ext uri="{9D8B030D-6E8A-4147-A177-3AD203B41FA5}">
                      <a16:colId xmlns:a16="http://schemas.microsoft.com/office/drawing/2014/main" val="1494879838"/>
                    </a:ext>
                  </a:extLst>
                </a:gridCol>
              </a:tblGrid>
              <a:tr h="1086158">
                <a:tc>
                  <a:txBody>
                    <a:bodyPr/>
                    <a:lstStyle/>
                    <a:p>
                      <a:pPr algn="ctr"/>
                      <a:r>
                        <a:rPr lang="en-GB" sz="2400" dirty="0">
                          <a:solidFill>
                            <a:schemeClr val="bg1"/>
                          </a:solidFill>
                        </a:rPr>
                        <a:t>Year</a:t>
                      </a:r>
                    </a:p>
                  </a:txBody>
                  <a:tcPr anchor="ctr" anchorCtr="1"/>
                </a:tc>
                <a:tc>
                  <a:txBody>
                    <a:bodyPr/>
                    <a:lstStyle/>
                    <a:p>
                      <a:pPr algn="ctr"/>
                      <a:r>
                        <a:rPr lang="en-GB" sz="2400" dirty="0"/>
                        <a:t>Reception projections</a:t>
                      </a:r>
                    </a:p>
                  </a:txBody>
                  <a:tcPr anchor="ctr" anchorCtr="1"/>
                </a:tc>
                <a:tc>
                  <a:txBody>
                    <a:bodyPr/>
                    <a:lstStyle/>
                    <a:p>
                      <a:pPr algn="ctr"/>
                      <a:r>
                        <a:rPr lang="en-GB" sz="2400" dirty="0"/>
                        <a:t>Permanent places</a:t>
                      </a:r>
                    </a:p>
                  </a:txBody>
                  <a:tcPr anchor="ctr" anchorCtr="1"/>
                </a:tc>
                <a:tc>
                  <a:txBody>
                    <a:bodyPr/>
                    <a:lstStyle/>
                    <a:p>
                      <a:pPr algn="ctr"/>
                      <a:r>
                        <a:rPr lang="en-GB" sz="2400" dirty="0"/>
                        <a:t>Projected surplus places</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Projected surplus  forms of entry</a:t>
                      </a:r>
                    </a:p>
                  </a:txBody>
                  <a:tcPr anchor="ctr" anchorCtr="1"/>
                </a:tc>
                <a:extLst>
                  <a:ext uri="{0D108BD9-81ED-4DB2-BD59-A6C34878D82A}">
                    <a16:rowId xmlns:a16="http://schemas.microsoft.com/office/drawing/2014/main" val="2365155909"/>
                  </a:ext>
                </a:extLst>
              </a:tr>
              <a:tr h="651549">
                <a:tc>
                  <a:txBody>
                    <a:bodyPr/>
                    <a:lstStyle/>
                    <a:p>
                      <a:pPr algn="ctr" fontAlgn="b"/>
                      <a:r>
                        <a:rPr lang="en-GB" sz="2400" b="1" i="0" u="none" strike="noStrike" dirty="0">
                          <a:solidFill>
                            <a:schemeClr val="bg1"/>
                          </a:solidFill>
                          <a:effectLst/>
                          <a:latin typeface="Calibri" panose="020F0502020204030204" pitchFamily="34" charset="0"/>
                        </a:rPr>
                        <a:t>2024/2025</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618</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660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42</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1.4</a:t>
                      </a:r>
                    </a:p>
                  </a:txBody>
                  <a:tcPr marL="9525" marR="9525" marT="9525" marB="0" anchor="ctr"/>
                </a:tc>
                <a:extLst>
                  <a:ext uri="{0D108BD9-81ED-4DB2-BD59-A6C34878D82A}">
                    <a16:rowId xmlns:a16="http://schemas.microsoft.com/office/drawing/2014/main" val="33237870"/>
                  </a:ext>
                </a:extLst>
              </a:tr>
              <a:tr h="651549">
                <a:tc>
                  <a:txBody>
                    <a:bodyPr/>
                    <a:lstStyle/>
                    <a:p>
                      <a:pPr algn="ctr" fontAlgn="b"/>
                      <a:r>
                        <a:rPr lang="en-GB" sz="2400" b="1" i="0" u="none" strike="noStrike" dirty="0">
                          <a:solidFill>
                            <a:schemeClr val="bg1"/>
                          </a:solidFill>
                          <a:effectLst/>
                          <a:latin typeface="Calibri" panose="020F0502020204030204" pitchFamily="34" charset="0"/>
                        </a:rPr>
                        <a:t>2025/2026</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582</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660</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78</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2.6</a:t>
                      </a:r>
                    </a:p>
                  </a:txBody>
                  <a:tcPr marL="9525" marR="9525" marT="9525" marB="0" anchor="ctr"/>
                </a:tc>
                <a:extLst>
                  <a:ext uri="{0D108BD9-81ED-4DB2-BD59-A6C34878D82A}">
                    <a16:rowId xmlns:a16="http://schemas.microsoft.com/office/drawing/2014/main" val="2557480080"/>
                  </a:ext>
                </a:extLst>
              </a:tr>
              <a:tr h="651549">
                <a:tc>
                  <a:txBody>
                    <a:bodyPr/>
                    <a:lstStyle/>
                    <a:p>
                      <a:pPr algn="ctr" fontAlgn="b"/>
                      <a:r>
                        <a:rPr lang="en-GB" sz="2400" b="1" i="0" u="none" strike="noStrike" dirty="0">
                          <a:solidFill>
                            <a:schemeClr val="bg1"/>
                          </a:solidFill>
                          <a:effectLst/>
                          <a:latin typeface="Calibri" panose="020F0502020204030204" pitchFamily="34" charset="0"/>
                        </a:rPr>
                        <a:t>2026/2027</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591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660</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69</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2.3</a:t>
                      </a:r>
                    </a:p>
                  </a:txBody>
                  <a:tcPr marL="9525" marR="9525" marT="9525" marB="0" anchor="ctr"/>
                </a:tc>
                <a:extLst>
                  <a:ext uri="{0D108BD9-81ED-4DB2-BD59-A6C34878D82A}">
                    <a16:rowId xmlns:a16="http://schemas.microsoft.com/office/drawing/2014/main" val="1186469745"/>
                  </a:ext>
                </a:extLst>
              </a:tr>
              <a:tr h="651549">
                <a:tc>
                  <a:txBody>
                    <a:bodyPr/>
                    <a:lstStyle/>
                    <a:p>
                      <a:pPr algn="ctr" fontAlgn="b"/>
                      <a:r>
                        <a:rPr lang="en-GB" sz="2400" b="1" i="0" u="none" strike="noStrike" dirty="0">
                          <a:solidFill>
                            <a:schemeClr val="bg1"/>
                          </a:solidFill>
                          <a:effectLst/>
                          <a:latin typeface="Calibri" panose="020F0502020204030204" pitchFamily="34" charset="0"/>
                        </a:rPr>
                        <a:t>2027/2028</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581</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660</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79</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2.6</a:t>
                      </a:r>
                    </a:p>
                  </a:txBody>
                  <a:tcPr marL="9525" marR="9525" marT="9525" marB="0" anchor="ctr"/>
                </a:tc>
                <a:extLst>
                  <a:ext uri="{0D108BD9-81ED-4DB2-BD59-A6C34878D82A}">
                    <a16:rowId xmlns:a16="http://schemas.microsoft.com/office/drawing/2014/main" val="1867801522"/>
                  </a:ext>
                </a:extLst>
              </a:tr>
              <a:tr h="651549">
                <a:tc>
                  <a:txBody>
                    <a:bodyPr/>
                    <a:lstStyle/>
                    <a:p>
                      <a:pPr algn="ctr" fontAlgn="b"/>
                      <a:r>
                        <a:rPr lang="en-GB" sz="2400" b="1" i="0" u="none" strike="noStrike" dirty="0">
                          <a:solidFill>
                            <a:schemeClr val="bg1"/>
                          </a:solidFill>
                          <a:effectLst/>
                          <a:latin typeface="Calibri" panose="020F0502020204030204" pitchFamily="34" charset="0"/>
                        </a:rPr>
                        <a:t>2028/2029</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599</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660</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61</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2.0</a:t>
                      </a:r>
                    </a:p>
                  </a:txBody>
                  <a:tcPr marL="9525" marR="9525" marT="9525" marB="0" anchor="ctr"/>
                </a:tc>
                <a:extLst>
                  <a:ext uri="{0D108BD9-81ED-4DB2-BD59-A6C34878D82A}">
                    <a16:rowId xmlns:a16="http://schemas.microsoft.com/office/drawing/2014/main" val="1846513620"/>
                  </a:ext>
                </a:extLst>
              </a:tr>
            </a:tbl>
          </a:graphicData>
        </a:graphic>
      </p:graphicFrame>
    </p:spTree>
    <p:extLst>
      <p:ext uri="{BB962C8B-B14F-4D97-AF65-F5344CB8AC3E}">
        <p14:creationId xmlns:p14="http://schemas.microsoft.com/office/powerpoint/2010/main" val="35094808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DD7E0-400D-6312-86E4-7159ABDEC36B}"/>
              </a:ext>
            </a:extLst>
          </p:cNvPr>
          <p:cNvSpPr>
            <a:spLocks noGrp="1"/>
          </p:cNvSpPr>
          <p:nvPr>
            <p:ph type="title"/>
          </p:nvPr>
        </p:nvSpPr>
        <p:spPr>
          <a:xfrm>
            <a:off x="838200" y="116633"/>
            <a:ext cx="10515600" cy="536348"/>
          </a:xfrm>
        </p:spPr>
        <p:txBody>
          <a:bodyPr>
            <a:normAutofit fontScale="90000"/>
          </a:bodyPr>
          <a:lstStyle/>
          <a:p>
            <a:r>
              <a:rPr lang="en-GB" b="1" dirty="0">
                <a:solidFill>
                  <a:schemeClr val="accent1">
                    <a:lumMod val="75000"/>
                  </a:schemeClr>
                </a:solidFill>
              </a:rPr>
              <a:t>Reception 2024 applications by ward of residence</a:t>
            </a:r>
          </a:p>
        </p:txBody>
      </p:sp>
      <p:pic>
        <p:nvPicPr>
          <p:cNvPr id="9" name="Content Placeholder 8">
            <a:extLst>
              <a:ext uri="{FF2B5EF4-FFF2-40B4-BE49-F238E27FC236}">
                <a16:creationId xmlns:a16="http://schemas.microsoft.com/office/drawing/2014/main" id="{01554EB7-2576-1DD5-21B3-832D77A18AC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9246706" y="954258"/>
            <a:ext cx="2498030" cy="5334335"/>
          </a:xfrm>
          <a:prstGeom prst="rect">
            <a:avLst/>
          </a:prstGeom>
          <a:noFill/>
          <a:ln>
            <a:noFill/>
          </a:ln>
        </p:spPr>
      </p:pic>
      <p:graphicFrame>
        <p:nvGraphicFramePr>
          <p:cNvPr id="10" name="Table 9">
            <a:extLst>
              <a:ext uri="{FF2B5EF4-FFF2-40B4-BE49-F238E27FC236}">
                <a16:creationId xmlns:a16="http://schemas.microsoft.com/office/drawing/2014/main" id="{D8A66048-BAF1-7287-E31B-39431C6CA630}"/>
              </a:ext>
            </a:extLst>
          </p:cNvPr>
          <p:cNvGraphicFramePr>
            <a:graphicFrameLocks noGrp="1"/>
          </p:cNvGraphicFramePr>
          <p:nvPr/>
        </p:nvGraphicFramePr>
        <p:xfrm>
          <a:off x="6860298" y="959836"/>
          <a:ext cx="695909" cy="1971945"/>
        </p:xfrm>
        <a:graphic>
          <a:graphicData uri="http://schemas.openxmlformats.org/drawingml/2006/table">
            <a:tbl>
              <a:tblPr/>
              <a:tblGrid>
                <a:gridCol w="695909">
                  <a:extLst>
                    <a:ext uri="{9D8B030D-6E8A-4147-A177-3AD203B41FA5}">
                      <a16:colId xmlns:a16="http://schemas.microsoft.com/office/drawing/2014/main" val="3577978065"/>
                    </a:ext>
                  </a:extLst>
                </a:gridCol>
              </a:tblGrid>
              <a:tr h="394389">
                <a:tc>
                  <a:txBody>
                    <a:bodyPr/>
                    <a:lstStyle/>
                    <a:p>
                      <a:pPr algn="l" fontAlgn="b"/>
                      <a:r>
                        <a:rPr lang="en-GB"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249842619"/>
                  </a:ext>
                </a:extLst>
              </a:tr>
              <a:tr h="394389">
                <a:tc>
                  <a:txBody>
                    <a:bodyPr/>
                    <a:lstStyle/>
                    <a:p>
                      <a:pPr algn="l" fontAlgn="b"/>
                      <a:r>
                        <a:rPr lang="en-GB"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FFFF"/>
                    </a:solidFill>
                  </a:tcPr>
                </a:tc>
                <a:extLst>
                  <a:ext uri="{0D108BD9-81ED-4DB2-BD59-A6C34878D82A}">
                    <a16:rowId xmlns:a16="http://schemas.microsoft.com/office/drawing/2014/main" val="274563158"/>
                  </a:ext>
                </a:extLst>
              </a:tr>
              <a:tr h="394389">
                <a:tc>
                  <a:txBody>
                    <a:bodyPr/>
                    <a:lstStyle/>
                    <a:p>
                      <a:pPr algn="l" fontAlgn="b"/>
                      <a:r>
                        <a:rPr lang="en-GB" sz="1000" b="0" i="0" u="none" strike="noStrike" dirty="0">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33CCCC"/>
                    </a:solidFill>
                  </a:tcPr>
                </a:tc>
                <a:extLst>
                  <a:ext uri="{0D108BD9-81ED-4DB2-BD59-A6C34878D82A}">
                    <a16:rowId xmlns:a16="http://schemas.microsoft.com/office/drawing/2014/main" val="215819982"/>
                  </a:ext>
                </a:extLst>
              </a:tr>
              <a:tr h="394389">
                <a:tc>
                  <a:txBody>
                    <a:bodyPr/>
                    <a:lstStyle/>
                    <a:p>
                      <a:pPr algn="l" fontAlgn="b"/>
                      <a:r>
                        <a:rPr lang="en-GB" sz="1000" b="0" i="0" u="none" strike="noStrike">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6666"/>
                    </a:solidFill>
                  </a:tcPr>
                </a:tc>
                <a:extLst>
                  <a:ext uri="{0D108BD9-81ED-4DB2-BD59-A6C34878D82A}">
                    <a16:rowId xmlns:a16="http://schemas.microsoft.com/office/drawing/2014/main" val="3027248121"/>
                  </a:ext>
                </a:extLst>
              </a:tr>
              <a:tr h="394389">
                <a:tc>
                  <a:txBody>
                    <a:bodyPr/>
                    <a:lstStyle/>
                    <a:p>
                      <a:pPr algn="l" fontAlgn="b"/>
                      <a:r>
                        <a:rPr lang="en-GB" sz="1000" b="0" i="0" u="none" strike="noStrike" dirty="0">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3333"/>
                    </a:solidFill>
                  </a:tcPr>
                </a:tc>
                <a:extLst>
                  <a:ext uri="{0D108BD9-81ED-4DB2-BD59-A6C34878D82A}">
                    <a16:rowId xmlns:a16="http://schemas.microsoft.com/office/drawing/2014/main" val="2202269225"/>
                  </a:ext>
                </a:extLst>
              </a:tr>
            </a:tbl>
          </a:graphicData>
        </a:graphic>
      </p:graphicFrame>
      <p:sp>
        <p:nvSpPr>
          <p:cNvPr id="11" name="TextBox 10">
            <a:extLst>
              <a:ext uri="{FF2B5EF4-FFF2-40B4-BE49-F238E27FC236}">
                <a16:creationId xmlns:a16="http://schemas.microsoft.com/office/drawing/2014/main" id="{47AA2534-D86C-9949-3420-796C5400EF33}"/>
              </a:ext>
            </a:extLst>
          </p:cNvPr>
          <p:cNvSpPr txBox="1"/>
          <p:nvPr/>
        </p:nvSpPr>
        <p:spPr>
          <a:xfrm>
            <a:off x="7608168" y="958213"/>
            <a:ext cx="648072"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Low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High</a:t>
            </a:r>
          </a:p>
        </p:txBody>
      </p:sp>
      <p:pic>
        <p:nvPicPr>
          <p:cNvPr id="14" name="Content Placeholder 13">
            <a:extLst>
              <a:ext uri="{FF2B5EF4-FFF2-40B4-BE49-F238E27FC236}">
                <a16:creationId xmlns:a16="http://schemas.microsoft.com/office/drawing/2014/main" id="{6739340A-0D38-1F68-7DF5-7353C692F912}"/>
              </a:ext>
            </a:extLst>
          </p:cNvPr>
          <p:cNvPicPr>
            <a:picLocks noGrp="1" noChangeAspect="1"/>
          </p:cNvPicPr>
          <p:nvPr>
            <p:ph sz="half" idx="1"/>
          </p:nvPr>
        </p:nvPicPr>
        <p:blipFill>
          <a:blip r:embed="rId4"/>
          <a:stretch>
            <a:fillRect/>
          </a:stretch>
        </p:blipFill>
        <p:spPr>
          <a:xfrm>
            <a:off x="447264" y="569552"/>
            <a:ext cx="6080784" cy="6171815"/>
          </a:xfrm>
        </p:spPr>
      </p:pic>
    </p:spTree>
    <p:extLst>
      <p:ext uri="{BB962C8B-B14F-4D97-AF65-F5344CB8AC3E}">
        <p14:creationId xmlns:p14="http://schemas.microsoft.com/office/powerpoint/2010/main" val="35375465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27">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29">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36A28D1-6BCC-FF0C-8243-9993EB762406}"/>
              </a:ext>
            </a:extLst>
          </p:cNvPr>
          <p:cNvSpPr>
            <a:spLocks noGrp="1"/>
          </p:cNvSpPr>
          <p:nvPr>
            <p:ph type="title"/>
          </p:nvPr>
        </p:nvSpPr>
        <p:spPr>
          <a:xfrm>
            <a:off x="572209" y="188641"/>
            <a:ext cx="11428448" cy="1296144"/>
          </a:xfrm>
        </p:spPr>
        <p:txBody>
          <a:bodyPr vert="horz" lIns="91440" tIns="45720" rIns="91440" bIns="45720" rtlCol="0" anchor="ctr">
            <a:normAutofit/>
          </a:bodyPr>
          <a:lstStyle/>
          <a:p>
            <a:r>
              <a:rPr lang="en-US" b="1" dirty="0">
                <a:solidFill>
                  <a:srgbClr val="FFFFFF"/>
                </a:solidFill>
              </a:rPr>
              <a:t>Secondary pupil forecast – next five years</a:t>
            </a:r>
            <a:br>
              <a:rPr lang="en-US" b="1" dirty="0">
                <a:solidFill>
                  <a:srgbClr val="FFFFFF"/>
                </a:solidFill>
              </a:rPr>
            </a:br>
            <a:r>
              <a:rPr lang="en-US" sz="2200" b="1" i="1" dirty="0">
                <a:solidFill>
                  <a:srgbClr val="FFFFFF"/>
                </a:solidFill>
              </a:rPr>
              <a:t>(2024 GLA School Roll Projections)</a:t>
            </a:r>
            <a:endParaRPr lang="en-US" sz="2200" b="1" i="1" kern="1200" dirty="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CA040BC9-EA81-2B67-F949-8D3CE2871FAA}"/>
              </a:ext>
            </a:extLst>
          </p:cNvPr>
          <p:cNvSpPr>
            <a:spLocks noGrp="1"/>
          </p:cNvSpPr>
          <p:nvPr>
            <p:ph idx="1"/>
          </p:nvPr>
        </p:nvSpPr>
        <p:spPr>
          <a:xfrm>
            <a:off x="838200" y="1837692"/>
            <a:ext cx="10515600" cy="1331441"/>
          </a:xfrm>
        </p:spPr>
        <p:txBody>
          <a:bodyPr>
            <a:normAutofit/>
          </a:bodyPr>
          <a:lstStyle/>
          <a:p>
            <a:endParaRPr lang="en-GB" b="1" dirty="0">
              <a:solidFill>
                <a:schemeClr val="bg1"/>
              </a:solidFill>
            </a:endParaRPr>
          </a:p>
          <a:p>
            <a:endParaRPr lang="en-GB" b="1" dirty="0">
              <a:solidFill>
                <a:schemeClr val="bg1"/>
              </a:solidFill>
            </a:endParaRPr>
          </a:p>
        </p:txBody>
      </p:sp>
      <p:graphicFrame>
        <p:nvGraphicFramePr>
          <p:cNvPr id="3" name="Table 4">
            <a:extLst>
              <a:ext uri="{FF2B5EF4-FFF2-40B4-BE49-F238E27FC236}">
                <a16:creationId xmlns:a16="http://schemas.microsoft.com/office/drawing/2014/main" id="{B5C7A456-25A2-EA02-D286-C2A886C85E87}"/>
              </a:ext>
            </a:extLst>
          </p:cNvPr>
          <p:cNvGraphicFramePr>
            <a:graphicFrameLocks/>
          </p:cNvGraphicFramePr>
          <p:nvPr/>
        </p:nvGraphicFramePr>
        <p:xfrm>
          <a:off x="579340" y="1824879"/>
          <a:ext cx="10269188" cy="4011830"/>
        </p:xfrm>
        <a:graphic>
          <a:graphicData uri="http://schemas.openxmlformats.org/drawingml/2006/table">
            <a:tbl>
              <a:tblPr firstRow="1" bandRow="1">
                <a:tableStyleId>{5C22544A-7EE6-4342-B048-85BDC9FD1C3A}</a:tableStyleId>
              </a:tblPr>
              <a:tblGrid>
                <a:gridCol w="2564331">
                  <a:extLst>
                    <a:ext uri="{9D8B030D-6E8A-4147-A177-3AD203B41FA5}">
                      <a16:colId xmlns:a16="http://schemas.microsoft.com/office/drawing/2014/main" val="1018166732"/>
                    </a:ext>
                  </a:extLst>
                </a:gridCol>
                <a:gridCol w="1696936">
                  <a:extLst>
                    <a:ext uri="{9D8B030D-6E8A-4147-A177-3AD203B41FA5}">
                      <a16:colId xmlns:a16="http://schemas.microsoft.com/office/drawing/2014/main" val="3080933243"/>
                    </a:ext>
                  </a:extLst>
                </a:gridCol>
                <a:gridCol w="1900245">
                  <a:extLst>
                    <a:ext uri="{9D8B030D-6E8A-4147-A177-3AD203B41FA5}">
                      <a16:colId xmlns:a16="http://schemas.microsoft.com/office/drawing/2014/main" val="1237812709"/>
                    </a:ext>
                  </a:extLst>
                </a:gridCol>
                <a:gridCol w="2053838">
                  <a:extLst>
                    <a:ext uri="{9D8B030D-6E8A-4147-A177-3AD203B41FA5}">
                      <a16:colId xmlns:a16="http://schemas.microsoft.com/office/drawing/2014/main" val="3381497391"/>
                    </a:ext>
                  </a:extLst>
                </a:gridCol>
                <a:gridCol w="2053838">
                  <a:extLst>
                    <a:ext uri="{9D8B030D-6E8A-4147-A177-3AD203B41FA5}">
                      <a16:colId xmlns:a16="http://schemas.microsoft.com/office/drawing/2014/main" val="1723618110"/>
                    </a:ext>
                  </a:extLst>
                </a:gridCol>
              </a:tblGrid>
              <a:tr h="941249">
                <a:tc>
                  <a:txBody>
                    <a:bodyPr/>
                    <a:lstStyle/>
                    <a:p>
                      <a:pPr algn="ctr"/>
                      <a:r>
                        <a:rPr lang="en-GB" sz="2400" dirty="0">
                          <a:solidFill>
                            <a:schemeClr val="bg1"/>
                          </a:solidFill>
                        </a:rPr>
                        <a:t>Year</a:t>
                      </a:r>
                    </a:p>
                  </a:txBody>
                  <a:tcPr anchor="ctr" anchorCtr="1"/>
                </a:tc>
                <a:tc>
                  <a:txBody>
                    <a:bodyPr/>
                    <a:lstStyle/>
                    <a:p>
                      <a:pPr algn="ctr"/>
                      <a:r>
                        <a:rPr lang="en-GB" sz="2400" dirty="0"/>
                        <a:t>Year Seven projections</a:t>
                      </a:r>
                    </a:p>
                  </a:txBody>
                  <a:tcPr anchor="ctr" anchorCtr="1"/>
                </a:tc>
                <a:tc>
                  <a:txBody>
                    <a:bodyPr/>
                    <a:lstStyle/>
                    <a:p>
                      <a:pPr algn="ctr"/>
                      <a:r>
                        <a:rPr lang="en-GB" sz="2400" dirty="0"/>
                        <a:t>Permanent places</a:t>
                      </a:r>
                    </a:p>
                  </a:txBody>
                  <a:tcPr anchor="ctr" anchorCtr="1"/>
                </a:tc>
                <a:tc>
                  <a:txBody>
                    <a:bodyPr/>
                    <a:lstStyle/>
                    <a:p>
                      <a:pPr algn="ctr"/>
                      <a:r>
                        <a:rPr lang="en-GB" sz="2400" dirty="0"/>
                        <a:t>Projected surplus places</a:t>
                      </a:r>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t>Projected surplus  forms of entry</a:t>
                      </a:r>
                    </a:p>
                  </a:txBody>
                  <a:tcPr anchor="ctr" anchorCtr="1"/>
                </a:tc>
                <a:extLst>
                  <a:ext uri="{0D108BD9-81ED-4DB2-BD59-A6C34878D82A}">
                    <a16:rowId xmlns:a16="http://schemas.microsoft.com/office/drawing/2014/main" val="2365155909"/>
                  </a:ext>
                </a:extLst>
              </a:tr>
              <a:tr h="564622">
                <a:tc>
                  <a:txBody>
                    <a:bodyPr/>
                    <a:lstStyle/>
                    <a:p>
                      <a:pPr algn="ctr" fontAlgn="b"/>
                      <a:r>
                        <a:rPr lang="en-GB" sz="2400" b="1" i="0" u="none" strike="noStrike" dirty="0">
                          <a:solidFill>
                            <a:schemeClr val="bg1"/>
                          </a:solidFill>
                          <a:effectLst/>
                          <a:latin typeface="Calibri" panose="020F0502020204030204" pitchFamily="34" charset="0"/>
                        </a:rPr>
                        <a:t>2024/2025</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4614</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4764</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150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5.0</a:t>
                      </a:r>
                    </a:p>
                  </a:txBody>
                  <a:tcPr marL="9525" marR="9525" marT="9525" marB="0" anchor="ctr"/>
                </a:tc>
                <a:extLst>
                  <a:ext uri="{0D108BD9-81ED-4DB2-BD59-A6C34878D82A}">
                    <a16:rowId xmlns:a16="http://schemas.microsoft.com/office/drawing/2014/main" val="33237870"/>
                  </a:ext>
                </a:extLst>
              </a:tr>
              <a:tr h="564622">
                <a:tc>
                  <a:txBody>
                    <a:bodyPr/>
                    <a:lstStyle/>
                    <a:p>
                      <a:pPr algn="ctr" fontAlgn="b"/>
                      <a:r>
                        <a:rPr lang="en-GB" sz="2400" b="1" i="0" u="none" strike="noStrike" dirty="0">
                          <a:solidFill>
                            <a:schemeClr val="bg1"/>
                          </a:solidFill>
                          <a:effectLst/>
                          <a:latin typeface="Calibri" panose="020F0502020204030204" pitchFamily="34" charset="0"/>
                        </a:rPr>
                        <a:t>2025/2026</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4526</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4764</a:t>
                      </a:r>
                      <a:endPar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238</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7.9</a:t>
                      </a:r>
                    </a:p>
                  </a:txBody>
                  <a:tcPr marL="9525" marR="9525" marT="9525" marB="0" anchor="ctr"/>
                </a:tc>
                <a:extLst>
                  <a:ext uri="{0D108BD9-81ED-4DB2-BD59-A6C34878D82A}">
                    <a16:rowId xmlns:a16="http://schemas.microsoft.com/office/drawing/2014/main" val="2557480080"/>
                  </a:ext>
                </a:extLst>
              </a:tr>
              <a:tr h="564622">
                <a:tc>
                  <a:txBody>
                    <a:bodyPr/>
                    <a:lstStyle/>
                    <a:p>
                      <a:pPr algn="ctr" fontAlgn="b"/>
                      <a:r>
                        <a:rPr lang="en-GB" sz="2400" b="1" i="0" u="none" strike="noStrike" dirty="0">
                          <a:solidFill>
                            <a:schemeClr val="bg1"/>
                          </a:solidFill>
                          <a:effectLst/>
                          <a:latin typeface="Calibri" panose="020F0502020204030204" pitchFamily="34" charset="0"/>
                        </a:rPr>
                        <a:t>2026/2027</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4494</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4764</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270</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9.0</a:t>
                      </a:r>
                    </a:p>
                  </a:txBody>
                  <a:tcPr marL="9525" marR="9525" marT="9525" marB="0" anchor="ctr"/>
                </a:tc>
                <a:extLst>
                  <a:ext uri="{0D108BD9-81ED-4DB2-BD59-A6C34878D82A}">
                    <a16:rowId xmlns:a16="http://schemas.microsoft.com/office/drawing/2014/main" val="1186469745"/>
                  </a:ext>
                </a:extLst>
              </a:tr>
              <a:tr h="564622">
                <a:tc>
                  <a:txBody>
                    <a:bodyPr/>
                    <a:lstStyle/>
                    <a:p>
                      <a:pPr algn="ctr" fontAlgn="b"/>
                      <a:r>
                        <a:rPr lang="en-GB" sz="2400" b="1" i="0" u="none" strike="noStrike" dirty="0">
                          <a:solidFill>
                            <a:schemeClr val="bg1"/>
                          </a:solidFill>
                          <a:effectLst/>
                          <a:latin typeface="Calibri" panose="020F0502020204030204" pitchFamily="34" charset="0"/>
                        </a:rPr>
                        <a:t>2027/2028</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4548</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4764</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216</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7.2</a:t>
                      </a:r>
                    </a:p>
                  </a:txBody>
                  <a:tcPr marL="9525" marR="9525" marT="9525" marB="0" anchor="ctr"/>
                </a:tc>
                <a:extLst>
                  <a:ext uri="{0D108BD9-81ED-4DB2-BD59-A6C34878D82A}">
                    <a16:rowId xmlns:a16="http://schemas.microsoft.com/office/drawing/2014/main" val="1867801522"/>
                  </a:ext>
                </a:extLst>
              </a:tr>
              <a:tr h="564622">
                <a:tc>
                  <a:txBody>
                    <a:bodyPr/>
                    <a:lstStyle/>
                    <a:p>
                      <a:pPr algn="ctr" fontAlgn="b"/>
                      <a:r>
                        <a:rPr lang="en-GB" sz="2400" b="1" i="0" u="none" strike="noStrike" dirty="0">
                          <a:solidFill>
                            <a:schemeClr val="bg1"/>
                          </a:solidFill>
                          <a:effectLst/>
                          <a:latin typeface="Calibri" panose="020F0502020204030204" pitchFamily="34" charset="0"/>
                        </a:rPr>
                        <a:t>2028/2029</a:t>
                      </a:r>
                    </a:p>
                  </a:txBody>
                  <a:tcPr marL="9525" marR="9525" marT="9525" marB="0" anchor="ctr" anchorCtr="1">
                    <a:solidFill>
                      <a:schemeClr val="accent1">
                        <a:lumMod val="50000"/>
                      </a:schemeClr>
                    </a:solidFill>
                  </a:tcP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4513</a:t>
                      </a:r>
                    </a:p>
                  </a:txBody>
                  <a:tcPr marL="9525" marR="9525" marT="9525"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4764</a:t>
                      </a:r>
                    </a:p>
                  </a:txBody>
                  <a:tcPr marL="9525" marR="9525" marT="9525" marB="0" anchor="ctr"/>
                </a:tc>
                <a:tc>
                  <a:txBody>
                    <a:bodyPr/>
                    <a:lstStyle/>
                    <a:p>
                      <a:pPr marL="0" algn="ctr" defTabSz="914400" rtl="0" eaLnBrk="1" fontAlgn="b" latinLnBrk="0" hangingPunct="1"/>
                      <a:r>
                        <a:rPr lang="en-GB" sz="2400" b="0" i="0" u="none" strike="noStrike" kern="1200">
                          <a:solidFill>
                            <a:schemeClr val="tx1"/>
                          </a:solidFill>
                          <a:effectLst/>
                          <a:latin typeface="Calibri" panose="020F0502020204030204" pitchFamily="34" charset="0"/>
                          <a:ea typeface="+mn-ea"/>
                          <a:cs typeface="+mn-cs"/>
                        </a:rPr>
                        <a:t>251</a:t>
                      </a:r>
                    </a:p>
                  </a:txBody>
                  <a:tcPr marL="9525" marR="9525" marT="9525" marB="0" anchor="ctr"/>
                </a:tc>
                <a:tc>
                  <a:txBody>
                    <a:bodyPr/>
                    <a:lstStyle/>
                    <a:p>
                      <a:pPr marL="0" algn="ctr" defTabSz="914400" rtl="0" eaLnBrk="1" fontAlgn="b" latinLnBrk="0" hangingPunct="1"/>
                      <a:r>
                        <a:rPr lang="en-GB" sz="2400" b="0" i="0" u="none" strike="noStrike" kern="1200" dirty="0">
                          <a:solidFill>
                            <a:schemeClr val="tx1"/>
                          </a:solidFill>
                          <a:effectLst/>
                          <a:latin typeface="Calibri" panose="020F0502020204030204" pitchFamily="34" charset="0"/>
                          <a:ea typeface="+mn-ea"/>
                          <a:cs typeface="+mn-cs"/>
                        </a:rPr>
                        <a:t>8.4</a:t>
                      </a:r>
                    </a:p>
                  </a:txBody>
                  <a:tcPr marL="9525" marR="9525" marT="9525" marB="0" anchor="ctr"/>
                </a:tc>
                <a:extLst>
                  <a:ext uri="{0D108BD9-81ED-4DB2-BD59-A6C34878D82A}">
                    <a16:rowId xmlns:a16="http://schemas.microsoft.com/office/drawing/2014/main" val="1912198899"/>
                  </a:ext>
                </a:extLst>
              </a:tr>
            </a:tbl>
          </a:graphicData>
        </a:graphic>
      </p:graphicFrame>
    </p:spTree>
    <p:extLst>
      <p:ext uri="{BB962C8B-B14F-4D97-AF65-F5344CB8AC3E}">
        <p14:creationId xmlns:p14="http://schemas.microsoft.com/office/powerpoint/2010/main" val="379566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0E438A-23B7-F6D6-08A9-892846D33E82}"/>
              </a:ext>
            </a:extLst>
          </p:cNvPr>
          <p:cNvSpPr txBox="1">
            <a:spLocks/>
          </p:cNvSpPr>
          <p:nvPr/>
        </p:nvSpPr>
        <p:spPr>
          <a:xfrm>
            <a:off x="263352" y="574173"/>
            <a:ext cx="9433048" cy="731168"/>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dirty="0"/>
              <a:t>Governor Training Programme – Autumn 24 </a:t>
            </a:r>
          </a:p>
        </p:txBody>
      </p:sp>
      <p:sp>
        <p:nvSpPr>
          <p:cNvPr id="3" name="TextBox 2">
            <a:extLst>
              <a:ext uri="{FF2B5EF4-FFF2-40B4-BE49-F238E27FC236}">
                <a16:creationId xmlns:a16="http://schemas.microsoft.com/office/drawing/2014/main" id="{BD0DFD0F-5C12-F6AE-E450-8B42FA91654E}"/>
              </a:ext>
            </a:extLst>
          </p:cNvPr>
          <p:cNvSpPr txBox="1"/>
          <p:nvPr/>
        </p:nvSpPr>
        <p:spPr>
          <a:xfrm>
            <a:off x="407368" y="1412776"/>
            <a:ext cx="9721080" cy="4478149"/>
          </a:xfrm>
          <a:prstGeom prst="rect">
            <a:avLst/>
          </a:prstGeom>
          <a:noFill/>
        </p:spPr>
        <p:txBody>
          <a:bodyPr wrap="square">
            <a:spAutoFit/>
          </a:bodyPr>
          <a:lstStyle/>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2"/>
              </a:rPr>
              <a:t>Introduction to Finance – Part 1</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Mon 14 Oct, 18:30-19:30 (joint session)</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Governors' Responsibilities for Online Safety and DfE Standards for Cyber Security</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Tue 15 Oct</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4"/>
              </a:rPr>
              <a:t>The Ofsted Framework</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Mon 21 Oct, 18:00-19:30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5"/>
              </a:rPr>
              <a:t>Discussion Forum for Chairs and Vice Chairs</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Wed 6 Nov, 18:00, The Bohemia Pub, N12 9QH</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6"/>
              </a:rPr>
              <a:t>Ofsted Ready: Interview Prep</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Mon, 11 Nov, 18:00-19:00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7"/>
              </a:rPr>
              <a:t>Safeguarding: Safer Working Practices and Reporting Concerns</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Tue, 12 Nov, 18:00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8"/>
              </a:rPr>
              <a:t>SEND Responsibilities for Governors</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Wed, 13 Nov, 18:00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9"/>
              </a:rPr>
              <a:t>New and Aspiring Chairs</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Mon, 18 Nov, 18:00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0"/>
              </a:rPr>
              <a:t>School Buildings: The Governor's role in ensuring Health &amp; Safety</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Tue 19 Nov, 18:00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1"/>
              </a:rPr>
              <a:t>Safeguarding: Safer Recruitment</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Thu, 21 Nov, 18:00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2"/>
              </a:rPr>
              <a:t>Induction for Newish Governors</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Mon, 25 Nov, 18:00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3"/>
              </a:rPr>
              <a:t>Complaints Handling, Panel Hearings and Appeals</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Wed, 27 Nov, 18:00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4"/>
              </a:rPr>
              <a:t>High Quality EYFS and Governor Oversight</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Tue, 03 Dec, 18:00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5"/>
              </a:rPr>
              <a:t>Action Planning and Evaluation for Governing Boards</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Wed, 04 Dec, 18:00</a:t>
            </a:r>
          </a:p>
          <a:p>
            <a:r>
              <a:rPr lang="en-GB" sz="1900" b="1" u="sng" kern="10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16"/>
              </a:rPr>
              <a:t>Safeguarding for all Governors</a:t>
            </a:r>
            <a:r>
              <a:rPr lang="en-GB" sz="1900" b="1" u="sng"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GB" sz="1900" kern="100" dirty="0">
                <a:effectLst/>
                <a:latin typeface="Calibri" panose="020F0502020204030204" pitchFamily="34" charset="0"/>
                <a:ea typeface="Times New Roman" panose="02020603050405020304" pitchFamily="18" charset="0"/>
                <a:cs typeface="Times New Roman" panose="02020603050405020304" pitchFamily="18" charset="0"/>
              </a:rPr>
              <a:t>Mon, 09 Dec, 18:00</a:t>
            </a:r>
          </a:p>
        </p:txBody>
      </p:sp>
    </p:spTree>
    <p:extLst>
      <p:ext uri="{BB962C8B-B14F-4D97-AF65-F5344CB8AC3E}">
        <p14:creationId xmlns:p14="http://schemas.microsoft.com/office/powerpoint/2010/main" val="22025557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CA531A-A805-4F08-9BDA-BBA077D575B8}"/>
              </a:ext>
            </a:extLst>
          </p:cNvPr>
          <p:cNvSpPr>
            <a:spLocks noGrp="1"/>
          </p:cNvSpPr>
          <p:nvPr>
            <p:ph type="ctrTitle"/>
          </p:nvPr>
        </p:nvSpPr>
        <p:spPr/>
        <p:txBody>
          <a:bodyPr/>
          <a:lstStyle/>
          <a:p>
            <a:r>
              <a:rPr lang="en-GB" dirty="0"/>
              <a:t>Ofsted Briefing</a:t>
            </a:r>
            <a:br>
              <a:rPr lang="en-GB" dirty="0"/>
            </a:br>
            <a:r>
              <a:rPr lang="en-GB" dirty="0"/>
              <a:t>October 2024</a:t>
            </a:r>
          </a:p>
        </p:txBody>
      </p:sp>
      <p:sp>
        <p:nvSpPr>
          <p:cNvPr id="7" name="Subtitle 6">
            <a:extLst>
              <a:ext uri="{FF2B5EF4-FFF2-40B4-BE49-F238E27FC236}">
                <a16:creationId xmlns:a16="http://schemas.microsoft.com/office/drawing/2014/main" id="{DEB39FBD-9ABD-3910-EDCE-0CF1E620EC2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40773444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0E438A-23B7-F6D6-08A9-892846D33E82}"/>
              </a:ext>
            </a:extLst>
          </p:cNvPr>
          <p:cNvSpPr txBox="1">
            <a:spLocks/>
          </p:cNvSpPr>
          <p:nvPr/>
        </p:nvSpPr>
        <p:spPr>
          <a:xfrm>
            <a:off x="263352" y="332656"/>
            <a:ext cx="8596668" cy="731168"/>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92278F">
                    <a:lumMod val="75000"/>
                  </a:srgbClr>
                </a:solidFill>
                <a:effectLst/>
                <a:uLnTx/>
                <a:uFillTx/>
                <a:latin typeface="Trebuchet MS" panose="020B0603020202020204"/>
                <a:ea typeface="+mj-ea"/>
                <a:cs typeface="+mj-cs"/>
              </a:rPr>
              <a:t>Ofsted Inspections in Barnet 2023-2024</a:t>
            </a:r>
          </a:p>
        </p:txBody>
      </p:sp>
      <p:sp>
        <p:nvSpPr>
          <p:cNvPr id="11" name="TextBox 10">
            <a:extLst>
              <a:ext uri="{FF2B5EF4-FFF2-40B4-BE49-F238E27FC236}">
                <a16:creationId xmlns:a16="http://schemas.microsoft.com/office/drawing/2014/main" id="{32791D8D-F1F1-3C01-60D5-216D7F34066E}"/>
              </a:ext>
            </a:extLst>
          </p:cNvPr>
          <p:cNvSpPr txBox="1"/>
          <p:nvPr/>
        </p:nvSpPr>
        <p:spPr>
          <a:xfrm>
            <a:off x="20419" y="1162385"/>
            <a:ext cx="9169468" cy="1015663"/>
          </a:xfrm>
          <a:prstGeom prst="rect">
            <a:avLst/>
          </a:prstGeom>
          <a:noFill/>
        </p:spPr>
        <p:txBody>
          <a:bodyPr wrap="square">
            <a:spAutoFit/>
          </a:bodyPr>
          <a:lstStyle/>
          <a:p>
            <a:pPr marL="457200" marR="0" lvl="0" indent="0" algn="l" defTabSz="4572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 2023-24 Barnet had 40 Inspections (8 secondary, 1 all through, 28 primary, 3 special). The outcomes for inspections over the year are shown in the table below:</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graphicFrame>
        <p:nvGraphicFramePr>
          <p:cNvPr id="15" name="Table 15">
            <a:extLst>
              <a:ext uri="{FF2B5EF4-FFF2-40B4-BE49-F238E27FC236}">
                <a16:creationId xmlns:a16="http://schemas.microsoft.com/office/drawing/2014/main" id="{E0B75C9A-DFA0-31BA-9553-3DAA29D463A0}"/>
              </a:ext>
            </a:extLst>
          </p:cNvPr>
          <p:cNvGraphicFramePr>
            <a:graphicFrameLocks noGrp="1"/>
          </p:cNvGraphicFramePr>
          <p:nvPr/>
        </p:nvGraphicFramePr>
        <p:xfrm>
          <a:off x="263352" y="2632787"/>
          <a:ext cx="9793089" cy="1524000"/>
        </p:xfrm>
        <a:graphic>
          <a:graphicData uri="http://schemas.openxmlformats.org/drawingml/2006/table">
            <a:tbl>
              <a:tblPr firstRow="1" bandRow="1">
                <a:tableStyleId>{5C22544A-7EE6-4342-B048-85BDC9FD1C3A}</a:tableStyleId>
              </a:tblPr>
              <a:tblGrid>
                <a:gridCol w="1958618">
                  <a:extLst>
                    <a:ext uri="{9D8B030D-6E8A-4147-A177-3AD203B41FA5}">
                      <a16:colId xmlns:a16="http://schemas.microsoft.com/office/drawing/2014/main" val="1850922392"/>
                    </a:ext>
                  </a:extLst>
                </a:gridCol>
                <a:gridCol w="1815366">
                  <a:extLst>
                    <a:ext uri="{9D8B030D-6E8A-4147-A177-3AD203B41FA5}">
                      <a16:colId xmlns:a16="http://schemas.microsoft.com/office/drawing/2014/main" val="3351074384"/>
                    </a:ext>
                  </a:extLst>
                </a:gridCol>
                <a:gridCol w="2101869">
                  <a:extLst>
                    <a:ext uri="{9D8B030D-6E8A-4147-A177-3AD203B41FA5}">
                      <a16:colId xmlns:a16="http://schemas.microsoft.com/office/drawing/2014/main" val="2030188677"/>
                    </a:ext>
                  </a:extLst>
                </a:gridCol>
                <a:gridCol w="1958618">
                  <a:extLst>
                    <a:ext uri="{9D8B030D-6E8A-4147-A177-3AD203B41FA5}">
                      <a16:colId xmlns:a16="http://schemas.microsoft.com/office/drawing/2014/main" val="1782721149"/>
                    </a:ext>
                  </a:extLst>
                </a:gridCol>
                <a:gridCol w="1958618">
                  <a:extLst>
                    <a:ext uri="{9D8B030D-6E8A-4147-A177-3AD203B41FA5}">
                      <a16:colId xmlns:a16="http://schemas.microsoft.com/office/drawing/2014/main" val="480763202"/>
                    </a:ext>
                  </a:extLst>
                </a:gridCol>
              </a:tblGrid>
              <a:tr h="370840">
                <a:tc>
                  <a:txBody>
                    <a:bodyPr/>
                    <a:lstStyle/>
                    <a:p>
                      <a:pPr algn="ctr"/>
                      <a:r>
                        <a:rPr lang="en-GB" sz="2400" dirty="0"/>
                        <a:t>Outstanding</a:t>
                      </a:r>
                    </a:p>
                  </a:txBody>
                  <a:tcPr>
                    <a:solidFill>
                      <a:srgbClr val="007A37"/>
                    </a:solidFill>
                  </a:tcPr>
                </a:tc>
                <a:tc>
                  <a:txBody>
                    <a:bodyPr/>
                    <a:lstStyle/>
                    <a:p>
                      <a:pPr algn="ctr"/>
                      <a:r>
                        <a:rPr lang="en-GB" sz="2400" dirty="0"/>
                        <a:t>Good</a:t>
                      </a:r>
                    </a:p>
                  </a:txBody>
                  <a:tcPr>
                    <a:solidFill>
                      <a:srgbClr val="007A37"/>
                    </a:solidFill>
                  </a:tcPr>
                </a:tc>
                <a:tc>
                  <a:txBody>
                    <a:bodyPr/>
                    <a:lstStyle/>
                    <a:p>
                      <a:pPr algn="ctr"/>
                      <a:r>
                        <a:rPr lang="en-GB" sz="2400" dirty="0"/>
                        <a:t>Requiring Improvement</a:t>
                      </a:r>
                    </a:p>
                  </a:txBody>
                  <a:tcPr>
                    <a:solidFill>
                      <a:srgbClr val="FFC000"/>
                    </a:solidFill>
                  </a:tcPr>
                </a:tc>
                <a:tc>
                  <a:txBody>
                    <a:bodyPr/>
                    <a:lstStyle/>
                    <a:p>
                      <a:pPr algn="ctr"/>
                      <a:r>
                        <a:rPr lang="en-GB" sz="2400" dirty="0"/>
                        <a:t>Inadequate</a:t>
                      </a:r>
                    </a:p>
                  </a:txBody>
                  <a:tcPr>
                    <a:solidFill>
                      <a:srgbClr val="FF0000"/>
                    </a:solidFill>
                  </a:tcPr>
                </a:tc>
                <a:tc>
                  <a:txBody>
                    <a:bodyPr/>
                    <a:lstStyle/>
                    <a:p>
                      <a:pPr algn="ctr"/>
                      <a:r>
                        <a:rPr lang="en-GB" sz="2400" dirty="0"/>
                        <a:t>Report not published</a:t>
                      </a:r>
                    </a:p>
                  </a:txBody>
                  <a:tcPr/>
                </a:tc>
                <a:extLst>
                  <a:ext uri="{0D108BD9-81ED-4DB2-BD59-A6C34878D82A}">
                    <a16:rowId xmlns:a16="http://schemas.microsoft.com/office/drawing/2014/main" val="548822907"/>
                  </a:ext>
                </a:extLst>
              </a:tr>
              <a:tr h="370840">
                <a:tc>
                  <a:txBody>
                    <a:bodyPr/>
                    <a:lstStyle/>
                    <a:p>
                      <a:pPr algn="ctr"/>
                      <a:r>
                        <a:rPr lang="en-GB" sz="2400" dirty="0"/>
                        <a:t>8</a:t>
                      </a:r>
                    </a:p>
                  </a:txBody>
                  <a:tcPr/>
                </a:tc>
                <a:tc>
                  <a:txBody>
                    <a:bodyPr/>
                    <a:lstStyle/>
                    <a:p>
                      <a:pPr algn="ctr"/>
                      <a:r>
                        <a:rPr lang="en-GB" sz="2400" dirty="0"/>
                        <a:t>32</a:t>
                      </a:r>
                    </a:p>
                    <a:p>
                      <a:pPr algn="ctr"/>
                      <a:r>
                        <a:rPr lang="en-GB" sz="1600" dirty="0"/>
                        <a:t>(</a:t>
                      </a:r>
                      <a:r>
                        <a:rPr lang="en-GB" sz="1600" dirty="0" err="1"/>
                        <a:t>inc</a:t>
                      </a:r>
                      <a:r>
                        <a:rPr lang="en-GB" sz="1600" dirty="0"/>
                        <a:t> two Good+)</a:t>
                      </a:r>
                    </a:p>
                  </a:txBody>
                  <a:tcPr/>
                </a:tc>
                <a:tc>
                  <a:txBody>
                    <a:bodyPr/>
                    <a:lstStyle/>
                    <a:p>
                      <a:pPr algn="ctr"/>
                      <a:r>
                        <a:rPr lang="en-GB" sz="2400" dirty="0"/>
                        <a:t>0</a:t>
                      </a:r>
                    </a:p>
                  </a:txBody>
                  <a:tcPr/>
                </a:tc>
                <a:tc>
                  <a:txBody>
                    <a:bodyPr/>
                    <a:lstStyle/>
                    <a:p>
                      <a:pPr algn="ctr"/>
                      <a:r>
                        <a:rPr lang="en-GB" sz="2400" dirty="0"/>
                        <a:t>0</a:t>
                      </a:r>
                    </a:p>
                  </a:txBody>
                  <a:tcPr/>
                </a:tc>
                <a:tc>
                  <a:txBody>
                    <a:bodyPr/>
                    <a:lstStyle/>
                    <a:p>
                      <a:pPr algn="ctr"/>
                      <a:r>
                        <a:rPr lang="en-GB" sz="2400" dirty="0"/>
                        <a:t>0</a:t>
                      </a:r>
                    </a:p>
                  </a:txBody>
                  <a:tcPr/>
                </a:tc>
                <a:extLst>
                  <a:ext uri="{0D108BD9-81ED-4DB2-BD59-A6C34878D82A}">
                    <a16:rowId xmlns:a16="http://schemas.microsoft.com/office/drawing/2014/main" val="2552733937"/>
                  </a:ext>
                </a:extLst>
              </a:tr>
            </a:tbl>
          </a:graphicData>
        </a:graphic>
      </p:graphicFrame>
      <p:sp>
        <p:nvSpPr>
          <p:cNvPr id="2" name="TextBox 1">
            <a:extLst>
              <a:ext uri="{FF2B5EF4-FFF2-40B4-BE49-F238E27FC236}">
                <a16:creationId xmlns:a16="http://schemas.microsoft.com/office/drawing/2014/main" id="{25F6B543-C53B-B214-05C7-34C945EA2E40}"/>
              </a:ext>
            </a:extLst>
          </p:cNvPr>
          <p:cNvSpPr txBox="1"/>
          <p:nvPr/>
        </p:nvSpPr>
        <p:spPr>
          <a:xfrm>
            <a:off x="679780" y="4581128"/>
            <a:ext cx="8440555" cy="73866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In 2022-23 we had 45 schools inspected in the whole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98187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F633926-30D1-4305-9D2D-8282D2FEEFF7}"/>
              </a:ext>
            </a:extLst>
          </p:cNvPr>
          <p:cNvSpPr txBox="1"/>
          <p:nvPr/>
        </p:nvSpPr>
        <p:spPr>
          <a:xfrm>
            <a:off x="3634036" y="37116"/>
            <a:ext cx="4694212" cy="4001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Trebuchet MS" panose="020B0603020202020204"/>
                <a:ea typeface="+mn-ea"/>
                <a:cs typeface="+mn-cs"/>
              </a:rPr>
              <a:t>Schools Due Inspection 2023-24 (1)</a:t>
            </a:r>
          </a:p>
        </p:txBody>
      </p:sp>
      <p:graphicFrame>
        <p:nvGraphicFramePr>
          <p:cNvPr id="2" name="Table 2">
            <a:extLst>
              <a:ext uri="{FF2B5EF4-FFF2-40B4-BE49-F238E27FC236}">
                <a16:creationId xmlns:a16="http://schemas.microsoft.com/office/drawing/2014/main" id="{54794554-D4BA-7E5D-E077-468D083074F2}"/>
              </a:ext>
            </a:extLst>
          </p:cNvPr>
          <p:cNvGraphicFramePr>
            <a:graphicFrameLocks noGrp="1"/>
          </p:cNvGraphicFramePr>
          <p:nvPr/>
        </p:nvGraphicFramePr>
        <p:xfrm>
          <a:off x="119336" y="404668"/>
          <a:ext cx="5976664" cy="639237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4103741944"/>
                    </a:ext>
                  </a:extLst>
                </a:gridCol>
                <a:gridCol w="2851673">
                  <a:extLst>
                    <a:ext uri="{9D8B030D-6E8A-4147-A177-3AD203B41FA5}">
                      <a16:colId xmlns:a16="http://schemas.microsoft.com/office/drawing/2014/main" val="4276960499"/>
                    </a:ext>
                  </a:extLst>
                </a:gridCol>
                <a:gridCol w="1036759">
                  <a:extLst>
                    <a:ext uri="{9D8B030D-6E8A-4147-A177-3AD203B41FA5}">
                      <a16:colId xmlns:a16="http://schemas.microsoft.com/office/drawing/2014/main" val="187258848"/>
                    </a:ext>
                  </a:extLst>
                </a:gridCol>
              </a:tblGrid>
              <a:tr h="265890">
                <a:tc>
                  <a:txBody>
                    <a:bodyPr/>
                    <a:lstStyle/>
                    <a:p>
                      <a:r>
                        <a:rPr lang="en-GB" sz="1000" dirty="0"/>
                        <a:t>School</a:t>
                      </a:r>
                    </a:p>
                  </a:txBody>
                  <a:tcPr/>
                </a:tc>
                <a:tc>
                  <a:txBody>
                    <a:bodyPr/>
                    <a:lstStyle/>
                    <a:p>
                      <a:r>
                        <a:rPr lang="en-GB" sz="1000" dirty="0"/>
                        <a:t>Reason</a:t>
                      </a:r>
                    </a:p>
                  </a:txBody>
                  <a:tcPr/>
                </a:tc>
                <a:tc>
                  <a:txBody>
                    <a:bodyPr/>
                    <a:lstStyle/>
                    <a:p>
                      <a:r>
                        <a:rPr lang="en-GB" sz="1000" dirty="0"/>
                        <a:t>Taken Place</a:t>
                      </a:r>
                    </a:p>
                  </a:txBody>
                  <a:tcPr/>
                </a:tc>
                <a:extLst>
                  <a:ext uri="{0D108BD9-81ED-4DB2-BD59-A6C34878D82A}">
                    <a16:rowId xmlns:a16="http://schemas.microsoft.com/office/drawing/2014/main" val="1423844631"/>
                  </a:ext>
                </a:extLst>
              </a:tr>
              <a:tr h="265890">
                <a:tc>
                  <a:txBody>
                    <a:bodyPr/>
                    <a:lstStyle/>
                    <a:p>
                      <a:r>
                        <a:rPr lang="en-GB" sz="1800" dirty="0"/>
                        <a:t>Childs Hill</a:t>
                      </a:r>
                    </a:p>
                  </a:txBody>
                  <a:tcPr/>
                </a:tc>
                <a:tc>
                  <a:txBody>
                    <a:bodyPr/>
                    <a:lstStyle/>
                    <a:p>
                      <a:r>
                        <a:rPr lang="en-GB" sz="1800" dirty="0"/>
                        <a:t>Academy conv (Feb ’20)</a:t>
                      </a:r>
                    </a:p>
                  </a:txBody>
                  <a:tcPr/>
                </a:tc>
                <a:tc>
                  <a:txBody>
                    <a:bodyPr/>
                    <a:lstStyle/>
                    <a:p>
                      <a:endParaRPr lang="en-GB" sz="1800" dirty="0"/>
                    </a:p>
                  </a:txBody>
                  <a:tcPr/>
                </a:tc>
                <a:extLst>
                  <a:ext uri="{0D108BD9-81ED-4DB2-BD59-A6C34878D82A}">
                    <a16:rowId xmlns:a16="http://schemas.microsoft.com/office/drawing/2014/main" val="664419055"/>
                  </a:ext>
                </a:extLst>
              </a:tr>
              <a:tr h="265890">
                <a:tc>
                  <a:txBody>
                    <a:bodyPr/>
                    <a:lstStyle/>
                    <a:p>
                      <a:r>
                        <a:rPr lang="en-GB" sz="1800" dirty="0"/>
                        <a:t>Ark Pioneer</a:t>
                      </a:r>
                    </a:p>
                  </a:txBody>
                  <a:tcPr/>
                </a:tc>
                <a:tc>
                  <a:txBody>
                    <a:bodyPr/>
                    <a:lstStyle/>
                    <a:p>
                      <a:r>
                        <a:rPr lang="en-GB" sz="1800" dirty="0"/>
                        <a:t>New School</a:t>
                      </a:r>
                    </a:p>
                  </a:txBody>
                  <a:tcPr/>
                </a:tc>
                <a:tc>
                  <a:txBody>
                    <a:bodyPr/>
                    <a:lstStyle/>
                    <a:p>
                      <a:pPr algn="ctr"/>
                      <a:endParaRPr lang="en-GB" sz="1800" dirty="0"/>
                    </a:p>
                  </a:txBody>
                  <a:tcPr/>
                </a:tc>
                <a:extLst>
                  <a:ext uri="{0D108BD9-81ED-4DB2-BD59-A6C34878D82A}">
                    <a16:rowId xmlns:a16="http://schemas.microsoft.com/office/drawing/2014/main" val="1602686710"/>
                  </a:ext>
                </a:extLst>
              </a:tr>
              <a:tr h="265890">
                <a:tc>
                  <a:txBody>
                    <a:bodyPr/>
                    <a:lstStyle/>
                    <a:p>
                      <a:r>
                        <a:rPr lang="en-GB" sz="1800" dirty="0"/>
                        <a:t>Hasmonean Girls</a:t>
                      </a:r>
                    </a:p>
                  </a:txBody>
                  <a:tcPr/>
                </a:tc>
                <a:tc>
                  <a:txBody>
                    <a:bodyPr/>
                    <a:lstStyle/>
                    <a:p>
                      <a:r>
                        <a:rPr lang="en-GB" sz="1800" dirty="0"/>
                        <a:t>New school (Sept ‘19)</a:t>
                      </a:r>
                    </a:p>
                  </a:txBody>
                  <a:tcPr/>
                </a:tc>
                <a:tc>
                  <a:txBody>
                    <a:bodyPr/>
                    <a:lstStyle/>
                    <a:p>
                      <a:endParaRPr lang="en-GB" sz="1800" dirty="0"/>
                    </a:p>
                  </a:txBody>
                  <a:tcPr/>
                </a:tc>
                <a:extLst>
                  <a:ext uri="{0D108BD9-81ED-4DB2-BD59-A6C34878D82A}">
                    <a16:rowId xmlns:a16="http://schemas.microsoft.com/office/drawing/2014/main" val="922466760"/>
                  </a:ext>
                </a:extLst>
              </a:tr>
              <a:tr h="2658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Moss Hall Infant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Outstanding (Feb ‘09)</a:t>
                      </a:r>
                    </a:p>
                  </a:txBody>
                  <a:tcPr/>
                </a:tc>
                <a:tc>
                  <a:txBody>
                    <a:bodyPr/>
                    <a:lstStyle/>
                    <a:p>
                      <a:endParaRPr lang="en-GB" sz="1800" dirty="0"/>
                    </a:p>
                  </a:txBody>
                  <a:tcPr/>
                </a:tc>
                <a:extLst>
                  <a:ext uri="{0D108BD9-81ED-4DB2-BD59-A6C34878D82A}">
                    <a16:rowId xmlns:a16="http://schemas.microsoft.com/office/drawing/2014/main" val="3847479385"/>
                  </a:ext>
                </a:extLst>
              </a:tr>
              <a:tr h="2658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Whitings Hill</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Outstanding (Nov ’10)</a:t>
                      </a:r>
                    </a:p>
                  </a:txBody>
                  <a:tcPr/>
                </a:tc>
                <a:tc>
                  <a:txBody>
                    <a:bodyPr/>
                    <a:lstStyle/>
                    <a:p>
                      <a:endParaRPr lang="en-GB" sz="1800" dirty="0"/>
                    </a:p>
                  </a:txBody>
                  <a:tcPr/>
                </a:tc>
                <a:extLst>
                  <a:ext uri="{0D108BD9-81ED-4DB2-BD59-A6C34878D82A}">
                    <a16:rowId xmlns:a16="http://schemas.microsoft.com/office/drawing/2014/main" val="3294933377"/>
                  </a:ext>
                </a:extLst>
              </a:tr>
              <a:tr h="265890">
                <a:tc>
                  <a:txBody>
                    <a:bodyPr/>
                    <a:lstStyle/>
                    <a:p>
                      <a:r>
                        <a:rPr lang="en-GB" sz="1800" dirty="0"/>
                        <a:t>Martin</a:t>
                      </a:r>
                    </a:p>
                  </a:txBody>
                  <a:tcPr/>
                </a:tc>
                <a:tc>
                  <a:txBody>
                    <a:bodyPr/>
                    <a:lstStyle/>
                    <a:p>
                      <a:r>
                        <a:rPr lang="en-GB" sz="1800" dirty="0"/>
                        <a:t>Outstanding (Dec ‘11)</a:t>
                      </a:r>
                    </a:p>
                  </a:txBody>
                  <a:tcPr/>
                </a:tc>
                <a:tc>
                  <a:txBody>
                    <a:bodyPr/>
                    <a:lstStyle/>
                    <a:p>
                      <a:endParaRPr lang="en-GB" sz="1800" dirty="0"/>
                    </a:p>
                  </a:txBody>
                  <a:tcPr/>
                </a:tc>
                <a:extLst>
                  <a:ext uri="{0D108BD9-81ED-4DB2-BD59-A6C34878D82A}">
                    <a16:rowId xmlns:a16="http://schemas.microsoft.com/office/drawing/2014/main" val="1328653644"/>
                  </a:ext>
                </a:extLst>
              </a:tr>
              <a:tr h="265890">
                <a:tc>
                  <a:txBody>
                    <a:bodyPr/>
                    <a:lstStyle/>
                    <a:p>
                      <a:r>
                        <a:rPr lang="en-GB" sz="1800" dirty="0"/>
                        <a:t>Monkfrith</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Outstanding (Sept ‘11)</a:t>
                      </a:r>
                    </a:p>
                  </a:txBody>
                  <a:tcPr/>
                </a:tc>
                <a:tc>
                  <a:txBody>
                    <a:bodyPr/>
                    <a:lstStyle/>
                    <a:p>
                      <a:endParaRPr lang="en-GB" sz="1800" dirty="0"/>
                    </a:p>
                  </a:txBody>
                  <a:tcPr/>
                </a:tc>
                <a:extLst>
                  <a:ext uri="{0D108BD9-81ED-4DB2-BD59-A6C34878D82A}">
                    <a16:rowId xmlns:a16="http://schemas.microsoft.com/office/drawing/2014/main" val="3514902141"/>
                  </a:ext>
                </a:extLst>
              </a:tr>
              <a:tr h="2658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St John’s N11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Outstanding (Feb ’12)</a:t>
                      </a:r>
                    </a:p>
                  </a:txBody>
                  <a:tcPr/>
                </a:tc>
                <a:tc>
                  <a:txBody>
                    <a:bodyPr/>
                    <a:lstStyle/>
                    <a:p>
                      <a:endParaRPr lang="en-GB" sz="1800" dirty="0"/>
                    </a:p>
                  </a:txBody>
                  <a:tcPr/>
                </a:tc>
                <a:extLst>
                  <a:ext uri="{0D108BD9-81ED-4DB2-BD59-A6C34878D82A}">
                    <a16:rowId xmlns:a16="http://schemas.microsoft.com/office/drawing/2014/main" val="1408795641"/>
                  </a:ext>
                </a:extLst>
              </a:tr>
              <a:tr h="265890">
                <a:tc>
                  <a:txBody>
                    <a:bodyPr/>
                    <a:lstStyle/>
                    <a:p>
                      <a:r>
                        <a:rPr lang="en-GB" sz="1800" dirty="0"/>
                        <a:t>Menorah Primary Girls</a:t>
                      </a:r>
                    </a:p>
                  </a:txBody>
                  <a:tcPr/>
                </a:tc>
                <a:tc>
                  <a:txBody>
                    <a:bodyPr/>
                    <a:lstStyle/>
                    <a:p>
                      <a:r>
                        <a:rPr lang="en-GB" sz="1800" dirty="0"/>
                        <a:t>Outstanding (Feb ’12)</a:t>
                      </a:r>
                    </a:p>
                  </a:txBody>
                  <a:tcPr/>
                </a:tc>
                <a:tc>
                  <a:txBody>
                    <a:bodyPr/>
                    <a:lstStyle/>
                    <a:p>
                      <a:pPr algn="ctr"/>
                      <a:endParaRPr lang="en-GB" sz="1800" dirty="0"/>
                    </a:p>
                  </a:txBody>
                  <a:tcPr/>
                </a:tc>
                <a:extLst>
                  <a:ext uri="{0D108BD9-81ED-4DB2-BD59-A6C34878D82A}">
                    <a16:rowId xmlns:a16="http://schemas.microsoft.com/office/drawing/2014/main" val="2029493662"/>
                  </a:ext>
                </a:extLst>
              </a:tr>
              <a:tr h="265890">
                <a:tc>
                  <a:txBody>
                    <a:bodyPr/>
                    <a:lstStyle/>
                    <a:p>
                      <a:r>
                        <a:rPr lang="en-GB" sz="1800" dirty="0"/>
                        <a:t>Hasmo High Boys</a:t>
                      </a:r>
                    </a:p>
                  </a:txBody>
                  <a:tcPr/>
                </a:tc>
                <a:tc>
                  <a:txBody>
                    <a:bodyPr/>
                    <a:lstStyle/>
                    <a:p>
                      <a:r>
                        <a:rPr lang="en-GB" sz="1800" dirty="0"/>
                        <a:t>Outstanding (Nov ’12)</a:t>
                      </a:r>
                    </a:p>
                  </a:txBody>
                  <a:tcPr/>
                </a:tc>
                <a:tc>
                  <a:txBody>
                    <a:bodyPr/>
                    <a:lstStyle/>
                    <a:p>
                      <a:endParaRPr lang="en-GB" sz="1800" dirty="0"/>
                    </a:p>
                  </a:txBody>
                  <a:tcPr/>
                </a:tc>
                <a:extLst>
                  <a:ext uri="{0D108BD9-81ED-4DB2-BD59-A6C34878D82A}">
                    <a16:rowId xmlns:a16="http://schemas.microsoft.com/office/drawing/2014/main" val="3126853485"/>
                  </a:ext>
                </a:extLst>
              </a:tr>
              <a:tr h="265890">
                <a:tc>
                  <a:txBody>
                    <a:bodyPr/>
                    <a:lstStyle/>
                    <a:p>
                      <a:r>
                        <a:rPr lang="en-GB" sz="1800" dirty="0"/>
                        <a:t>Manorside</a:t>
                      </a:r>
                    </a:p>
                  </a:txBody>
                  <a:tcPr/>
                </a:tc>
                <a:tc>
                  <a:txBody>
                    <a:bodyPr/>
                    <a:lstStyle/>
                    <a:p>
                      <a:r>
                        <a:rPr lang="en-GB" sz="1800" dirty="0"/>
                        <a:t>Outstanding (Jan ’13)</a:t>
                      </a:r>
                    </a:p>
                  </a:txBody>
                  <a:tcPr/>
                </a:tc>
                <a:tc>
                  <a:txBody>
                    <a:bodyPr/>
                    <a:lstStyle/>
                    <a:p>
                      <a:endParaRPr lang="en-GB" sz="1800" dirty="0"/>
                    </a:p>
                  </a:txBody>
                  <a:tcPr/>
                </a:tc>
                <a:extLst>
                  <a:ext uri="{0D108BD9-81ED-4DB2-BD59-A6C34878D82A}">
                    <a16:rowId xmlns:a16="http://schemas.microsoft.com/office/drawing/2014/main" val="1012575418"/>
                  </a:ext>
                </a:extLst>
              </a:tr>
              <a:tr h="265890">
                <a:tc>
                  <a:txBody>
                    <a:bodyPr/>
                    <a:lstStyle/>
                    <a:p>
                      <a:r>
                        <a:rPr lang="en-GB" sz="1800" dirty="0">
                          <a:solidFill>
                            <a:schemeClr val="tx1"/>
                          </a:solidFill>
                        </a:rPr>
                        <a:t>Barnfield</a:t>
                      </a:r>
                    </a:p>
                  </a:txBody>
                  <a:tcPr/>
                </a:tc>
                <a:tc>
                  <a:txBody>
                    <a:bodyPr/>
                    <a:lstStyle/>
                    <a:p>
                      <a:r>
                        <a:rPr lang="en-GB" sz="1800" dirty="0"/>
                        <a:t>Outstanding (June ’13)</a:t>
                      </a:r>
                    </a:p>
                  </a:txBody>
                  <a:tcPr/>
                </a:tc>
                <a:tc>
                  <a:txBody>
                    <a:bodyPr/>
                    <a:lstStyle/>
                    <a:p>
                      <a:endParaRPr lang="en-GB" sz="1800" dirty="0"/>
                    </a:p>
                  </a:txBody>
                  <a:tcPr/>
                </a:tc>
                <a:extLst>
                  <a:ext uri="{0D108BD9-81ED-4DB2-BD59-A6C34878D82A}">
                    <a16:rowId xmlns:a16="http://schemas.microsoft.com/office/drawing/2014/main" val="4247307397"/>
                  </a:ext>
                </a:extLst>
              </a:tr>
              <a:tr h="2658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SMSJ</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Good (July ’17)</a:t>
                      </a:r>
                    </a:p>
                  </a:txBody>
                  <a:tcPr/>
                </a:tc>
                <a:tc>
                  <a:txBody>
                    <a:bodyPr/>
                    <a:lstStyle/>
                    <a:p>
                      <a:endParaRPr lang="en-GB" sz="1800" dirty="0"/>
                    </a:p>
                  </a:txBody>
                  <a:tcPr/>
                </a:tc>
                <a:extLst>
                  <a:ext uri="{0D108BD9-81ED-4DB2-BD59-A6C34878D82A}">
                    <a16:rowId xmlns:a16="http://schemas.microsoft.com/office/drawing/2014/main" val="1353800150"/>
                  </a:ext>
                </a:extLst>
              </a:tr>
              <a:tr h="265890">
                <a:tc>
                  <a:txBody>
                    <a:bodyPr/>
                    <a:lstStyle/>
                    <a:p>
                      <a:r>
                        <a:rPr lang="en-GB" sz="1800" dirty="0"/>
                        <a:t>Etz Chaim</a:t>
                      </a:r>
                    </a:p>
                  </a:txBody>
                  <a:tcPr/>
                </a:tc>
                <a:tc>
                  <a:txBody>
                    <a:bodyPr/>
                    <a:lstStyle/>
                    <a:p>
                      <a:r>
                        <a:rPr lang="en-GB" sz="1800" dirty="0"/>
                        <a:t>Good (Nov ’17)</a:t>
                      </a:r>
                    </a:p>
                  </a:txBody>
                  <a:tcPr/>
                </a:tc>
                <a:tc>
                  <a:txBody>
                    <a:bodyPr/>
                    <a:lstStyle/>
                    <a:p>
                      <a:endParaRPr lang="en-GB" sz="1800" dirty="0"/>
                    </a:p>
                  </a:txBody>
                  <a:tcPr/>
                </a:tc>
                <a:extLst>
                  <a:ext uri="{0D108BD9-81ED-4DB2-BD59-A6C34878D82A}">
                    <a16:rowId xmlns:a16="http://schemas.microsoft.com/office/drawing/2014/main" val="1988546733"/>
                  </a:ext>
                </a:extLst>
              </a:tr>
              <a:tr h="265890">
                <a:tc>
                  <a:txBody>
                    <a:bodyPr/>
                    <a:lstStyle/>
                    <a:p>
                      <a:r>
                        <a:rPr lang="en-GB" sz="1800" dirty="0"/>
                        <a:t>Copthall</a:t>
                      </a:r>
                    </a:p>
                  </a:txBody>
                  <a:tcPr/>
                </a:tc>
                <a:tc>
                  <a:txBody>
                    <a:bodyPr/>
                    <a:lstStyle/>
                    <a:p>
                      <a:r>
                        <a:rPr lang="en-GB" sz="1800" dirty="0"/>
                        <a:t>Good (Feb ’18)</a:t>
                      </a:r>
                    </a:p>
                  </a:txBody>
                  <a:tcPr/>
                </a:tc>
                <a:tc>
                  <a:txBody>
                    <a:bodyPr/>
                    <a:lstStyle/>
                    <a:p>
                      <a:endParaRPr lang="en-GB" sz="1800" dirty="0"/>
                    </a:p>
                  </a:txBody>
                  <a:tcPr/>
                </a:tc>
                <a:extLst>
                  <a:ext uri="{0D108BD9-81ED-4DB2-BD59-A6C34878D82A}">
                    <a16:rowId xmlns:a16="http://schemas.microsoft.com/office/drawing/2014/main" val="140007716"/>
                  </a:ext>
                </a:extLst>
              </a:tr>
              <a:tr h="265890">
                <a:tc>
                  <a:txBody>
                    <a:bodyPr/>
                    <a:lstStyle/>
                    <a:p>
                      <a:r>
                        <a:rPr lang="en-GB" sz="1800" dirty="0"/>
                        <a:t>Dollis</a:t>
                      </a:r>
                    </a:p>
                  </a:txBody>
                  <a:tcPr/>
                </a:tc>
                <a:tc>
                  <a:txBody>
                    <a:bodyPr/>
                    <a:lstStyle/>
                    <a:p>
                      <a:r>
                        <a:rPr lang="en-GB" sz="1800" dirty="0"/>
                        <a:t>Good (Feb ’18)</a:t>
                      </a:r>
                    </a:p>
                  </a:txBody>
                  <a:tcPr/>
                </a:tc>
                <a:tc>
                  <a:txBody>
                    <a:bodyPr/>
                    <a:lstStyle/>
                    <a:p>
                      <a:endParaRPr lang="en-GB" sz="1800" dirty="0"/>
                    </a:p>
                  </a:txBody>
                  <a:tcPr/>
                </a:tc>
                <a:extLst>
                  <a:ext uri="{0D108BD9-81ED-4DB2-BD59-A6C34878D82A}">
                    <a16:rowId xmlns:a16="http://schemas.microsoft.com/office/drawing/2014/main" val="3076145820"/>
                  </a:ext>
                </a:extLst>
              </a:tr>
            </a:tbl>
          </a:graphicData>
        </a:graphic>
      </p:graphicFrame>
      <p:graphicFrame>
        <p:nvGraphicFramePr>
          <p:cNvPr id="5" name="Table 2">
            <a:extLst>
              <a:ext uri="{FF2B5EF4-FFF2-40B4-BE49-F238E27FC236}">
                <a16:creationId xmlns:a16="http://schemas.microsoft.com/office/drawing/2014/main" id="{D86C4C45-2D13-6E84-F56E-1FE5E8DB0964}"/>
              </a:ext>
            </a:extLst>
          </p:cNvPr>
          <p:cNvGraphicFramePr>
            <a:graphicFrameLocks noGrp="1"/>
          </p:cNvGraphicFramePr>
          <p:nvPr/>
        </p:nvGraphicFramePr>
        <p:xfrm>
          <a:off x="6214461" y="375227"/>
          <a:ext cx="5977539" cy="6118050"/>
        </p:xfrm>
        <a:graphic>
          <a:graphicData uri="http://schemas.openxmlformats.org/drawingml/2006/table">
            <a:tbl>
              <a:tblPr firstRow="1" bandRow="1">
                <a:tableStyleId>{5C22544A-7EE6-4342-B048-85BDC9FD1C3A}</a:tableStyleId>
              </a:tblPr>
              <a:tblGrid>
                <a:gridCol w="2185795">
                  <a:extLst>
                    <a:ext uri="{9D8B030D-6E8A-4147-A177-3AD203B41FA5}">
                      <a16:colId xmlns:a16="http://schemas.microsoft.com/office/drawing/2014/main" val="4103741944"/>
                    </a:ext>
                  </a:extLst>
                </a:gridCol>
                <a:gridCol w="2754985">
                  <a:extLst>
                    <a:ext uri="{9D8B030D-6E8A-4147-A177-3AD203B41FA5}">
                      <a16:colId xmlns:a16="http://schemas.microsoft.com/office/drawing/2014/main" val="4276960499"/>
                    </a:ext>
                  </a:extLst>
                </a:gridCol>
                <a:gridCol w="1036759">
                  <a:extLst>
                    <a:ext uri="{9D8B030D-6E8A-4147-A177-3AD203B41FA5}">
                      <a16:colId xmlns:a16="http://schemas.microsoft.com/office/drawing/2014/main" val="187258848"/>
                    </a:ext>
                  </a:extLst>
                </a:gridCol>
              </a:tblGrid>
              <a:tr h="265890">
                <a:tc>
                  <a:txBody>
                    <a:bodyPr/>
                    <a:lstStyle/>
                    <a:p>
                      <a:r>
                        <a:rPr lang="en-GB" sz="1000" dirty="0"/>
                        <a:t>School</a:t>
                      </a:r>
                    </a:p>
                  </a:txBody>
                  <a:tcPr/>
                </a:tc>
                <a:tc>
                  <a:txBody>
                    <a:bodyPr/>
                    <a:lstStyle/>
                    <a:p>
                      <a:r>
                        <a:rPr lang="en-GB" sz="1000" dirty="0"/>
                        <a:t>Reason</a:t>
                      </a:r>
                    </a:p>
                  </a:txBody>
                  <a:tcPr/>
                </a:tc>
                <a:tc>
                  <a:txBody>
                    <a:bodyPr/>
                    <a:lstStyle/>
                    <a:p>
                      <a:r>
                        <a:rPr lang="en-GB" sz="1000" dirty="0"/>
                        <a:t>Taken Place</a:t>
                      </a:r>
                    </a:p>
                  </a:txBody>
                  <a:tcPr/>
                </a:tc>
                <a:extLst>
                  <a:ext uri="{0D108BD9-81ED-4DB2-BD59-A6C34878D82A}">
                    <a16:rowId xmlns:a16="http://schemas.microsoft.com/office/drawing/2014/main" val="1423844631"/>
                  </a:ext>
                </a:extLst>
              </a:tr>
              <a:tr h="265890">
                <a:tc>
                  <a:txBody>
                    <a:bodyPr/>
                    <a:lstStyle/>
                    <a:p>
                      <a:r>
                        <a:rPr lang="en-GB" sz="1800" dirty="0"/>
                        <a:t>FCHS</a:t>
                      </a:r>
                    </a:p>
                  </a:txBody>
                  <a:tcPr/>
                </a:tc>
                <a:tc>
                  <a:txBody>
                    <a:bodyPr/>
                    <a:lstStyle/>
                    <a:p>
                      <a:r>
                        <a:rPr lang="en-GB" sz="1800" dirty="0"/>
                        <a:t>Good (March ’18)</a:t>
                      </a:r>
                    </a:p>
                  </a:txBody>
                  <a:tcPr/>
                </a:tc>
                <a:tc>
                  <a:txBody>
                    <a:bodyPr/>
                    <a:lstStyle/>
                    <a:p>
                      <a:endParaRPr lang="en-GB" sz="1800" dirty="0"/>
                    </a:p>
                  </a:txBody>
                  <a:tcPr/>
                </a:tc>
                <a:extLst>
                  <a:ext uri="{0D108BD9-81ED-4DB2-BD59-A6C34878D82A}">
                    <a16:rowId xmlns:a16="http://schemas.microsoft.com/office/drawing/2014/main" val="3301218242"/>
                  </a:ext>
                </a:extLst>
              </a:tr>
              <a:tr h="265890">
                <a:tc>
                  <a:txBody>
                    <a:bodyPr/>
                    <a:lstStyle/>
                    <a:p>
                      <a:r>
                        <a:rPr lang="en-GB" sz="1800" dirty="0"/>
                        <a:t>Livingstone</a:t>
                      </a:r>
                    </a:p>
                  </a:txBody>
                  <a:tcPr/>
                </a:tc>
                <a:tc>
                  <a:txBody>
                    <a:bodyPr/>
                    <a:lstStyle/>
                    <a:p>
                      <a:r>
                        <a:rPr lang="en-GB" sz="1800" dirty="0"/>
                        <a:t>Good (April ‘18)</a:t>
                      </a:r>
                    </a:p>
                  </a:txBody>
                  <a:tcPr/>
                </a:tc>
                <a:tc>
                  <a:txBody>
                    <a:bodyPr/>
                    <a:lstStyle/>
                    <a:p>
                      <a:endParaRPr lang="en-GB" sz="1800" dirty="0"/>
                    </a:p>
                  </a:txBody>
                  <a:tcPr/>
                </a:tc>
                <a:extLst>
                  <a:ext uri="{0D108BD9-81ED-4DB2-BD59-A6C34878D82A}">
                    <a16:rowId xmlns:a16="http://schemas.microsoft.com/office/drawing/2014/main" val="154718015"/>
                  </a:ext>
                </a:extLst>
              </a:tr>
              <a:tr h="265890">
                <a:tc>
                  <a:txBody>
                    <a:bodyPr/>
                    <a:lstStyle/>
                    <a:p>
                      <a:r>
                        <a:rPr lang="en-GB" sz="1800" dirty="0"/>
                        <a:t>Brookland Infant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800" dirty="0"/>
                        <a:t>Outstanding (Oct ’13)</a:t>
                      </a:r>
                    </a:p>
                  </a:txBody>
                  <a:tcPr/>
                </a:tc>
                <a:tc>
                  <a:txBody>
                    <a:bodyPr/>
                    <a:lstStyle/>
                    <a:p>
                      <a:endParaRPr lang="en-GB" sz="1800" dirty="0"/>
                    </a:p>
                  </a:txBody>
                  <a:tcPr/>
                </a:tc>
                <a:extLst>
                  <a:ext uri="{0D108BD9-81ED-4DB2-BD59-A6C34878D82A}">
                    <a16:rowId xmlns:a16="http://schemas.microsoft.com/office/drawing/2014/main" val="2861263709"/>
                  </a:ext>
                </a:extLst>
              </a:tr>
              <a:tr h="265890">
                <a:tc>
                  <a:txBody>
                    <a:bodyPr/>
                    <a:lstStyle/>
                    <a:p>
                      <a:r>
                        <a:rPr lang="en-GB" sz="1800" dirty="0"/>
                        <a:t>Orion</a:t>
                      </a:r>
                    </a:p>
                  </a:txBody>
                  <a:tcPr/>
                </a:tc>
                <a:tc>
                  <a:txBody>
                    <a:bodyPr/>
                    <a:lstStyle/>
                    <a:p>
                      <a:r>
                        <a:rPr lang="en-GB" sz="1800" dirty="0"/>
                        <a:t>Outstanding (March ’15)</a:t>
                      </a:r>
                    </a:p>
                  </a:txBody>
                  <a:tcPr/>
                </a:tc>
                <a:tc>
                  <a:txBody>
                    <a:bodyPr/>
                    <a:lstStyle/>
                    <a:p>
                      <a:endParaRPr lang="en-GB" sz="1800" dirty="0"/>
                    </a:p>
                  </a:txBody>
                  <a:tcPr/>
                </a:tc>
                <a:extLst>
                  <a:ext uri="{0D108BD9-81ED-4DB2-BD59-A6C34878D82A}">
                    <a16:rowId xmlns:a16="http://schemas.microsoft.com/office/drawing/2014/main" val="3714032292"/>
                  </a:ext>
                </a:extLst>
              </a:tr>
              <a:tr h="265890">
                <a:tc>
                  <a:txBody>
                    <a:bodyPr/>
                    <a:lstStyle/>
                    <a:p>
                      <a:r>
                        <a:rPr lang="en-GB" sz="1800" dirty="0"/>
                        <a:t>Holy Trinity</a:t>
                      </a:r>
                    </a:p>
                  </a:txBody>
                  <a:tcPr/>
                </a:tc>
                <a:tc>
                  <a:txBody>
                    <a:bodyPr/>
                    <a:lstStyle/>
                    <a:p>
                      <a:r>
                        <a:rPr lang="en-GB" sz="1800" dirty="0"/>
                        <a:t>Outstanding (April ’15)</a:t>
                      </a:r>
                    </a:p>
                  </a:txBody>
                  <a:tcPr/>
                </a:tc>
                <a:tc>
                  <a:txBody>
                    <a:bodyPr/>
                    <a:lstStyle/>
                    <a:p>
                      <a:endParaRPr lang="en-GB" sz="1800" dirty="0"/>
                    </a:p>
                  </a:txBody>
                  <a:tcPr/>
                </a:tc>
                <a:extLst>
                  <a:ext uri="{0D108BD9-81ED-4DB2-BD59-A6C34878D82A}">
                    <a16:rowId xmlns:a16="http://schemas.microsoft.com/office/drawing/2014/main" val="1367681885"/>
                  </a:ext>
                </a:extLst>
              </a:tr>
              <a:tr h="265890">
                <a:tc>
                  <a:txBody>
                    <a:bodyPr/>
                    <a:lstStyle/>
                    <a:p>
                      <a:r>
                        <a:rPr lang="en-GB" sz="1800" dirty="0">
                          <a:highlight>
                            <a:srgbClr val="FFFF00"/>
                          </a:highlight>
                        </a:rPr>
                        <a:t>The Hyde</a:t>
                      </a:r>
                    </a:p>
                  </a:txBody>
                  <a:tcPr/>
                </a:tc>
                <a:tc>
                  <a:txBody>
                    <a:bodyPr/>
                    <a:lstStyle/>
                    <a:p>
                      <a:r>
                        <a:rPr lang="en-GB" sz="1800" dirty="0">
                          <a:highlight>
                            <a:srgbClr val="FFFF00"/>
                          </a:highlight>
                        </a:rPr>
                        <a:t>Outstanding (May ‘15)</a:t>
                      </a:r>
                    </a:p>
                  </a:txBody>
                  <a:tcPr/>
                </a:tc>
                <a:tc>
                  <a:txBody>
                    <a:bodyPr/>
                    <a:lstStyle/>
                    <a:p>
                      <a:endParaRPr lang="en-GB" sz="1800" dirty="0"/>
                    </a:p>
                  </a:txBody>
                  <a:tcPr/>
                </a:tc>
                <a:extLst>
                  <a:ext uri="{0D108BD9-81ED-4DB2-BD59-A6C34878D82A}">
                    <a16:rowId xmlns:a16="http://schemas.microsoft.com/office/drawing/2014/main" val="1008337802"/>
                  </a:ext>
                </a:extLst>
              </a:tr>
              <a:tr h="265890">
                <a:tc>
                  <a:txBody>
                    <a:bodyPr/>
                    <a:lstStyle/>
                    <a:p>
                      <a:r>
                        <a:rPr lang="en-GB" sz="1800" dirty="0"/>
                        <a:t>Osidge</a:t>
                      </a:r>
                    </a:p>
                  </a:txBody>
                  <a:tcPr/>
                </a:tc>
                <a:tc>
                  <a:txBody>
                    <a:bodyPr/>
                    <a:lstStyle/>
                    <a:p>
                      <a:r>
                        <a:rPr lang="en-GB" sz="1800" dirty="0"/>
                        <a:t>Good (June ’18)</a:t>
                      </a:r>
                    </a:p>
                  </a:txBody>
                  <a:tcPr/>
                </a:tc>
                <a:tc>
                  <a:txBody>
                    <a:bodyPr/>
                    <a:lstStyle/>
                    <a:p>
                      <a:endParaRPr lang="en-GB" sz="1800" dirty="0"/>
                    </a:p>
                  </a:txBody>
                  <a:tcPr/>
                </a:tc>
                <a:extLst>
                  <a:ext uri="{0D108BD9-81ED-4DB2-BD59-A6C34878D82A}">
                    <a16:rowId xmlns:a16="http://schemas.microsoft.com/office/drawing/2014/main" val="3374498976"/>
                  </a:ext>
                </a:extLst>
              </a:tr>
              <a:tr h="265890">
                <a:tc>
                  <a:txBody>
                    <a:bodyPr/>
                    <a:lstStyle/>
                    <a:p>
                      <a:r>
                        <a:rPr lang="en-GB" sz="1800" dirty="0"/>
                        <a:t>Mapledown</a:t>
                      </a:r>
                    </a:p>
                  </a:txBody>
                  <a:tcPr/>
                </a:tc>
                <a:tc>
                  <a:txBody>
                    <a:bodyPr/>
                    <a:lstStyle/>
                    <a:p>
                      <a:r>
                        <a:rPr lang="en-GB" sz="1800" dirty="0"/>
                        <a:t>Good (July ’18)</a:t>
                      </a:r>
                    </a:p>
                  </a:txBody>
                  <a:tcPr/>
                </a:tc>
                <a:tc>
                  <a:txBody>
                    <a:bodyPr/>
                    <a:lstStyle/>
                    <a:p>
                      <a:endParaRPr lang="en-GB" sz="1600" dirty="0"/>
                    </a:p>
                  </a:txBody>
                  <a:tcPr/>
                </a:tc>
                <a:extLst>
                  <a:ext uri="{0D108BD9-81ED-4DB2-BD59-A6C34878D82A}">
                    <a16:rowId xmlns:a16="http://schemas.microsoft.com/office/drawing/2014/main" val="1896821412"/>
                  </a:ext>
                </a:extLst>
              </a:tr>
              <a:tr h="265890">
                <a:tc>
                  <a:txBody>
                    <a:bodyPr/>
                    <a:lstStyle/>
                    <a:p>
                      <a:r>
                        <a:rPr lang="en-GB" sz="1800" dirty="0"/>
                        <a:t>All Saint’s N20</a:t>
                      </a:r>
                    </a:p>
                  </a:txBody>
                  <a:tcPr/>
                </a:tc>
                <a:tc>
                  <a:txBody>
                    <a:bodyPr/>
                    <a:lstStyle/>
                    <a:p>
                      <a:r>
                        <a:rPr lang="en-GB" sz="1800" dirty="0"/>
                        <a:t>Good (Oct ’18)</a:t>
                      </a:r>
                    </a:p>
                  </a:txBody>
                  <a:tcPr/>
                </a:tc>
                <a:tc>
                  <a:txBody>
                    <a:bodyPr/>
                    <a:lstStyle/>
                    <a:p>
                      <a:endParaRPr lang="en-GB" sz="1800" dirty="0"/>
                    </a:p>
                  </a:txBody>
                  <a:tcPr/>
                </a:tc>
                <a:extLst>
                  <a:ext uri="{0D108BD9-81ED-4DB2-BD59-A6C34878D82A}">
                    <a16:rowId xmlns:a16="http://schemas.microsoft.com/office/drawing/2014/main" val="861265558"/>
                  </a:ext>
                </a:extLst>
              </a:tr>
              <a:tr h="265890">
                <a:tc>
                  <a:txBody>
                    <a:bodyPr/>
                    <a:lstStyle/>
                    <a:p>
                      <a:r>
                        <a:rPr lang="en-GB" dirty="0"/>
                        <a:t>Friern Barnet</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Good (Oct ‘18)</a:t>
                      </a:r>
                    </a:p>
                  </a:txBody>
                  <a:tcPr/>
                </a:tc>
                <a:tc>
                  <a:txBody>
                    <a:bodyPr/>
                    <a:lstStyle/>
                    <a:p>
                      <a:endParaRPr lang="en-GB" sz="1800" dirty="0"/>
                    </a:p>
                  </a:txBody>
                  <a:tcPr/>
                </a:tc>
                <a:extLst>
                  <a:ext uri="{0D108BD9-81ED-4DB2-BD59-A6C34878D82A}">
                    <a16:rowId xmlns:a16="http://schemas.microsoft.com/office/drawing/2014/main" val="537522705"/>
                  </a:ext>
                </a:extLst>
              </a:tr>
              <a:tr h="265890">
                <a:tc>
                  <a:txBody>
                    <a:bodyPr/>
                    <a:lstStyle/>
                    <a:p>
                      <a:r>
                        <a:rPr lang="en-GB" dirty="0"/>
                        <a:t>Holly Park</a:t>
                      </a:r>
                    </a:p>
                  </a:txBody>
                  <a:tcPr/>
                </a:tc>
                <a:tc>
                  <a:txBody>
                    <a:bodyPr/>
                    <a:lstStyle/>
                    <a:p>
                      <a:r>
                        <a:rPr lang="en-GB" dirty="0"/>
                        <a:t>Good (Nov ‘18)</a:t>
                      </a:r>
                    </a:p>
                  </a:txBody>
                  <a:tcPr/>
                </a:tc>
                <a:tc>
                  <a:txBody>
                    <a:bodyPr/>
                    <a:lstStyle/>
                    <a:p>
                      <a:endParaRPr lang="en-GB" sz="1800" dirty="0"/>
                    </a:p>
                  </a:txBody>
                  <a:tcPr/>
                </a:tc>
                <a:extLst>
                  <a:ext uri="{0D108BD9-81ED-4DB2-BD59-A6C34878D82A}">
                    <a16:rowId xmlns:a16="http://schemas.microsoft.com/office/drawing/2014/main" val="1463621771"/>
                  </a:ext>
                </a:extLst>
              </a:tr>
              <a:tr h="265890">
                <a:tc>
                  <a:txBody>
                    <a:bodyPr/>
                    <a:lstStyle/>
                    <a:p>
                      <a:r>
                        <a:rPr lang="en-GB" dirty="0"/>
                        <a:t>Rimon</a:t>
                      </a:r>
                    </a:p>
                  </a:txBody>
                  <a:tcPr/>
                </a:tc>
                <a:tc>
                  <a:txBody>
                    <a:bodyPr/>
                    <a:lstStyle/>
                    <a:p>
                      <a:r>
                        <a:rPr lang="en-GB" dirty="0"/>
                        <a:t>Good (Nov ‘18)</a:t>
                      </a:r>
                    </a:p>
                  </a:txBody>
                  <a:tcPr/>
                </a:tc>
                <a:tc>
                  <a:txBody>
                    <a:bodyPr/>
                    <a:lstStyle/>
                    <a:p>
                      <a:endParaRPr lang="en-GB" sz="1800" dirty="0"/>
                    </a:p>
                  </a:txBody>
                  <a:tcPr/>
                </a:tc>
                <a:extLst>
                  <a:ext uri="{0D108BD9-81ED-4DB2-BD59-A6C34878D82A}">
                    <a16:rowId xmlns:a16="http://schemas.microsoft.com/office/drawing/2014/main" val="889523847"/>
                  </a:ext>
                </a:extLst>
              </a:tr>
              <a:tr h="265890">
                <a:tc>
                  <a:txBody>
                    <a:bodyPr/>
                    <a:lstStyle/>
                    <a:p>
                      <a:r>
                        <a:rPr lang="en-GB" dirty="0"/>
                        <a:t>St Andrew the Apos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Good (Nov ‘18)</a:t>
                      </a:r>
                    </a:p>
                  </a:txBody>
                  <a:tcPr/>
                </a:tc>
                <a:tc>
                  <a:txBody>
                    <a:bodyPr/>
                    <a:lstStyle/>
                    <a:p>
                      <a:endParaRPr lang="en-GB" sz="1800" dirty="0"/>
                    </a:p>
                  </a:txBody>
                  <a:tcPr/>
                </a:tc>
                <a:extLst>
                  <a:ext uri="{0D108BD9-81ED-4DB2-BD59-A6C34878D82A}">
                    <a16:rowId xmlns:a16="http://schemas.microsoft.com/office/drawing/2014/main" val="1724986275"/>
                  </a:ext>
                </a:extLst>
              </a:tr>
              <a:tr h="265890">
                <a:tc>
                  <a:txBody>
                    <a:bodyPr/>
                    <a:lstStyle/>
                    <a:p>
                      <a:r>
                        <a:rPr lang="en-GB" dirty="0"/>
                        <a:t>Woodcroft</a:t>
                      </a:r>
                    </a:p>
                  </a:txBody>
                  <a:tcPr/>
                </a:tc>
                <a:tc>
                  <a:txBody>
                    <a:bodyPr/>
                    <a:lstStyle/>
                    <a:p>
                      <a:r>
                        <a:rPr lang="en-GB" dirty="0"/>
                        <a:t>Good (Dec ‘18)</a:t>
                      </a:r>
                    </a:p>
                  </a:txBody>
                  <a:tcPr/>
                </a:tc>
                <a:tc>
                  <a:txBody>
                    <a:bodyPr/>
                    <a:lstStyle/>
                    <a:p>
                      <a:endParaRPr lang="en-GB" sz="1800" dirty="0"/>
                    </a:p>
                  </a:txBody>
                  <a:tcPr/>
                </a:tc>
                <a:extLst>
                  <a:ext uri="{0D108BD9-81ED-4DB2-BD59-A6C34878D82A}">
                    <a16:rowId xmlns:a16="http://schemas.microsoft.com/office/drawing/2014/main" val="359028607"/>
                  </a:ext>
                </a:extLst>
              </a:tr>
              <a:tr h="265890">
                <a:tc>
                  <a:txBody>
                    <a:bodyPr/>
                    <a:lstStyle/>
                    <a:p>
                      <a:r>
                        <a:rPr lang="en-GB" sz="1800" dirty="0"/>
                        <a:t>Claremont</a:t>
                      </a:r>
                    </a:p>
                  </a:txBody>
                  <a:tcPr/>
                </a:tc>
                <a:tc>
                  <a:txBody>
                    <a:bodyPr/>
                    <a:lstStyle/>
                    <a:p>
                      <a:r>
                        <a:rPr lang="en-GB" sz="1800" dirty="0"/>
                        <a:t>Good (Jan’19)</a:t>
                      </a:r>
                    </a:p>
                  </a:txBody>
                  <a:tcPr/>
                </a:tc>
                <a:tc>
                  <a:txBody>
                    <a:bodyPr/>
                    <a:lstStyle/>
                    <a:p>
                      <a:endParaRPr lang="en-GB" sz="1800" dirty="0"/>
                    </a:p>
                  </a:txBody>
                  <a:tcPr/>
                </a:tc>
                <a:extLst>
                  <a:ext uri="{0D108BD9-81ED-4DB2-BD59-A6C34878D82A}">
                    <a16:rowId xmlns:a16="http://schemas.microsoft.com/office/drawing/2014/main" val="3222476699"/>
                  </a:ext>
                </a:extLst>
              </a:tr>
              <a:tr h="265890">
                <a:tc>
                  <a:txBody>
                    <a:bodyPr/>
                    <a:lstStyle/>
                    <a:p>
                      <a:r>
                        <a:rPr lang="en-GB" sz="1800" dirty="0"/>
                        <a:t>Compton</a:t>
                      </a:r>
                    </a:p>
                  </a:txBody>
                  <a:tcPr/>
                </a:tc>
                <a:tc>
                  <a:txBody>
                    <a:bodyPr/>
                    <a:lstStyle/>
                    <a:p>
                      <a:r>
                        <a:rPr lang="en-GB" sz="1800" dirty="0"/>
                        <a:t>Outstanding (Jan ’18)</a:t>
                      </a:r>
                    </a:p>
                  </a:txBody>
                  <a:tcPr/>
                </a:tc>
                <a:tc>
                  <a:txBody>
                    <a:bodyPr/>
                    <a:lstStyle/>
                    <a:p>
                      <a:endParaRPr lang="en-GB" sz="1800" dirty="0"/>
                    </a:p>
                  </a:txBody>
                  <a:tcPr/>
                </a:tc>
                <a:extLst>
                  <a:ext uri="{0D108BD9-81ED-4DB2-BD59-A6C34878D82A}">
                    <a16:rowId xmlns:a16="http://schemas.microsoft.com/office/drawing/2014/main" val="2307312752"/>
                  </a:ext>
                </a:extLst>
              </a:tr>
            </a:tbl>
          </a:graphicData>
        </a:graphic>
      </p:graphicFrame>
      <p:pic>
        <p:nvPicPr>
          <p:cNvPr id="3074" name="Picture 2" descr="Tick Images – Browse 363,456 Stock Photos, Vectors, and ...">
            <a:extLst>
              <a:ext uri="{FF2B5EF4-FFF2-40B4-BE49-F238E27FC236}">
                <a16:creationId xmlns:a16="http://schemas.microsoft.com/office/drawing/2014/main" id="{A2F55386-747B-A64E-A21E-478D3FB3B5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1432677"/>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ick Images – Browse 363,456 Stock Photos, Vectors, and ...">
            <a:extLst>
              <a:ext uri="{FF2B5EF4-FFF2-40B4-BE49-F238E27FC236}">
                <a16:creationId xmlns:a16="http://schemas.microsoft.com/office/drawing/2014/main" id="{FA1118BF-EB30-F16F-D8ED-A7FC7F6AC3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1800229"/>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ick Images – Browse 363,456 Stock Photos, Vectors, and ...">
            <a:extLst>
              <a:ext uri="{FF2B5EF4-FFF2-40B4-BE49-F238E27FC236}">
                <a16:creationId xmlns:a16="http://schemas.microsoft.com/office/drawing/2014/main" id="{16D2A55C-ABD6-FCED-DFF4-CBA88A83C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608" y="1052736"/>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ick Images – Browse 363,456 Stock Photos, Vectors, and ...">
            <a:extLst>
              <a:ext uri="{FF2B5EF4-FFF2-40B4-BE49-F238E27FC236}">
                <a16:creationId xmlns:a16="http://schemas.microsoft.com/office/drawing/2014/main" id="{7C599175-BF00-2FF1-2851-88E4B4B20C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0350" y="713153"/>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ick Images – Browse 363,456 Stock Photos, Vectors, and ...">
            <a:extLst>
              <a:ext uri="{FF2B5EF4-FFF2-40B4-BE49-F238E27FC236}">
                <a16:creationId xmlns:a16="http://schemas.microsoft.com/office/drawing/2014/main" id="{C87E08F9-9B0D-6BD1-4241-C85E2813CD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608" y="2895858"/>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Tick Images – Browse 363,456 Stock Photos, Vectors, and ...">
            <a:extLst>
              <a:ext uri="{FF2B5EF4-FFF2-40B4-BE49-F238E27FC236}">
                <a16:creationId xmlns:a16="http://schemas.microsoft.com/office/drawing/2014/main" id="{06118291-9D53-5F76-7DE8-79BC35B99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658" y="3722734"/>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Tick Images – Browse 363,456 Stock Photos, Vectors, and ...">
            <a:extLst>
              <a:ext uri="{FF2B5EF4-FFF2-40B4-BE49-F238E27FC236}">
                <a16:creationId xmlns:a16="http://schemas.microsoft.com/office/drawing/2014/main" id="{07B1E54A-132B-0F43-746D-32C1EB182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627" y="4708854"/>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Tick Images – Browse 363,456 Stock Photos, Vectors, and ...">
            <a:extLst>
              <a:ext uri="{FF2B5EF4-FFF2-40B4-BE49-F238E27FC236}">
                <a16:creationId xmlns:a16="http://schemas.microsoft.com/office/drawing/2014/main" id="{E7C45129-F537-8369-A2BE-347FA7969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134" y="6522146"/>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Tick Images – Browse 363,456 Stock Photos, Vectors, and ...">
            <a:extLst>
              <a:ext uri="{FF2B5EF4-FFF2-40B4-BE49-F238E27FC236}">
                <a16:creationId xmlns:a16="http://schemas.microsoft.com/office/drawing/2014/main" id="{7ED306C0-8FAB-356D-0266-EECD314B5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608" y="3263410"/>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Tick Images – Browse 363,456 Stock Photos, Vectors, and ...">
            <a:extLst>
              <a:ext uri="{FF2B5EF4-FFF2-40B4-BE49-F238E27FC236}">
                <a16:creationId xmlns:a16="http://schemas.microsoft.com/office/drawing/2014/main" id="{4DB1B026-E680-CCA9-2B85-CDAB86F6F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0608" y="2192329"/>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Tick Images – Browse 363,456 Stock Photos, Vectors, and ...">
            <a:extLst>
              <a:ext uri="{FF2B5EF4-FFF2-40B4-BE49-F238E27FC236}">
                <a16:creationId xmlns:a16="http://schemas.microsoft.com/office/drawing/2014/main" id="{DFEE4F38-77F3-2B3A-3600-9A12BD2C13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318" y="2542743"/>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Tick Images – Browse 363,456 Stock Photos, Vectors, and ...">
            <a:extLst>
              <a:ext uri="{FF2B5EF4-FFF2-40B4-BE49-F238E27FC236}">
                <a16:creationId xmlns:a16="http://schemas.microsoft.com/office/drawing/2014/main" id="{44FCDCF4-4C7D-4ABF-4C87-BE99C789BF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608" y="1432677"/>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Tick Images – Browse 363,456 Stock Photos, Vectors, and ...">
            <a:extLst>
              <a:ext uri="{FF2B5EF4-FFF2-40B4-BE49-F238E27FC236}">
                <a16:creationId xmlns:a16="http://schemas.microsoft.com/office/drawing/2014/main" id="{17C448B5-1B77-CDEB-7044-A73B8DAE89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608" y="3589668"/>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Tick Images – Browse 363,456 Stock Photos, Vectors, and ...">
            <a:extLst>
              <a:ext uri="{FF2B5EF4-FFF2-40B4-BE49-F238E27FC236}">
                <a16:creationId xmlns:a16="http://schemas.microsoft.com/office/drawing/2014/main" id="{809A612A-3362-60FC-AE4B-C25E47BA1E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4042" y="3263410"/>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Tick Images – Browse 363,456 Stock Photos, Vectors, and ...">
            <a:extLst>
              <a:ext uri="{FF2B5EF4-FFF2-40B4-BE49-F238E27FC236}">
                <a16:creationId xmlns:a16="http://schemas.microsoft.com/office/drawing/2014/main" id="{C11DA7AA-C20C-A647-0202-B0248397A2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2915" y="6152722"/>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ick Images – Browse 363,456 Stock Photos, Vectors, and ...">
            <a:extLst>
              <a:ext uri="{FF2B5EF4-FFF2-40B4-BE49-F238E27FC236}">
                <a16:creationId xmlns:a16="http://schemas.microsoft.com/office/drawing/2014/main" id="{0B738F12-8050-F73C-2539-463E35742F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608" y="4320860"/>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Tick Images – Browse 363,456 Stock Photos, Vectors, and ...">
            <a:extLst>
              <a:ext uri="{FF2B5EF4-FFF2-40B4-BE49-F238E27FC236}">
                <a16:creationId xmlns:a16="http://schemas.microsoft.com/office/drawing/2014/main" id="{02BA4973-6819-3CCF-8E2A-7D537E90C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658" y="5740479"/>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Tick Images – Browse 363,456 Stock Photos, Vectors, and ...">
            <a:extLst>
              <a:ext uri="{FF2B5EF4-FFF2-40B4-BE49-F238E27FC236}">
                <a16:creationId xmlns:a16="http://schemas.microsoft.com/office/drawing/2014/main" id="{566CB925-CA4A-EFF7-4CD6-37A01A66C4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608" y="4658971"/>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Tick Images – Browse 363,456 Stock Photos, Vectors, and ...">
            <a:extLst>
              <a:ext uri="{FF2B5EF4-FFF2-40B4-BE49-F238E27FC236}">
                <a16:creationId xmlns:a16="http://schemas.microsoft.com/office/drawing/2014/main" id="{E229D86E-9CB8-58D2-44ED-A6311EF2E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4042" y="672142"/>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Tick Images – Browse 363,456 Stock Photos, Vectors, and ...">
            <a:extLst>
              <a:ext uri="{FF2B5EF4-FFF2-40B4-BE49-F238E27FC236}">
                <a16:creationId xmlns:a16="http://schemas.microsoft.com/office/drawing/2014/main" id="{FFF4A12D-8068-2127-181A-5B447F204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038" y="4311895"/>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Tick Images – Browse 363,456 Stock Photos, Vectors, and ...">
            <a:extLst>
              <a:ext uri="{FF2B5EF4-FFF2-40B4-BE49-F238E27FC236}">
                <a16:creationId xmlns:a16="http://schemas.microsoft.com/office/drawing/2014/main" id="{A6200677-A534-7DB9-0AEB-1F533CA72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7836" y="5044552"/>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Tick Images – Browse 363,456 Stock Photos, Vectors, and ...">
            <a:extLst>
              <a:ext uri="{FF2B5EF4-FFF2-40B4-BE49-F238E27FC236}">
                <a16:creationId xmlns:a16="http://schemas.microsoft.com/office/drawing/2014/main" id="{68B29A03-ECDC-9868-C98B-E78136F2D2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4042" y="1800229"/>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descr="Tick Images – Browse 363,456 Stock Photos, Vectors, and ...">
            <a:extLst>
              <a:ext uri="{FF2B5EF4-FFF2-40B4-BE49-F238E27FC236}">
                <a16:creationId xmlns:a16="http://schemas.microsoft.com/office/drawing/2014/main" id="{595A20E9-26B9-BE26-D177-941A3D986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4042" y="2180823"/>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descr="Tick Images – Browse 363,456 Stock Photos, Vectors, and ...">
            <a:extLst>
              <a:ext uri="{FF2B5EF4-FFF2-40B4-BE49-F238E27FC236}">
                <a16:creationId xmlns:a16="http://schemas.microsoft.com/office/drawing/2014/main" id="{D8A3D5AD-FF14-FB06-9AAC-88CDDD36DF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4042" y="5039472"/>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Tick Images – Browse 363,456 Stock Photos, Vectors, and ...">
            <a:extLst>
              <a:ext uri="{FF2B5EF4-FFF2-40B4-BE49-F238E27FC236}">
                <a16:creationId xmlns:a16="http://schemas.microsoft.com/office/drawing/2014/main" id="{D63A15BC-07BF-BE16-C1C7-9E3D151CA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1712" y="5461821"/>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Tick Images – Browse 363,456 Stock Photos, Vectors, and ...">
            <a:extLst>
              <a:ext uri="{FF2B5EF4-FFF2-40B4-BE49-F238E27FC236}">
                <a16:creationId xmlns:a16="http://schemas.microsoft.com/office/drawing/2014/main" id="{1D1C197B-5385-09D8-65D6-71C64A6CC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1232" y="5847765"/>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descr="Tick Images – Browse 363,456 Stock Photos, Vectors, and ...">
            <a:extLst>
              <a:ext uri="{FF2B5EF4-FFF2-40B4-BE49-F238E27FC236}">
                <a16:creationId xmlns:a16="http://schemas.microsoft.com/office/drawing/2014/main" id="{CDFCABAD-476D-71D0-32BA-6F3FC0488D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31232" y="6169663"/>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30" descr="Tick Images – Browse 363,456 Stock Photos, Vectors, and ...">
            <a:extLst>
              <a:ext uri="{FF2B5EF4-FFF2-40B4-BE49-F238E27FC236}">
                <a16:creationId xmlns:a16="http://schemas.microsoft.com/office/drawing/2014/main" id="{9576DFCF-760A-FF8A-8A4E-44509FDD23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9768" y="3979757"/>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3072" name="Picture 3071" descr="Tick Images – Browse 363,456 Stock Photos, Vectors, and ...">
            <a:extLst>
              <a:ext uri="{FF2B5EF4-FFF2-40B4-BE49-F238E27FC236}">
                <a16:creationId xmlns:a16="http://schemas.microsoft.com/office/drawing/2014/main" id="{D2EB938E-FF95-761B-8FF5-70A36D850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658" y="5381826"/>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3072" descr="Tick Images – Browse 363,456 Stock Photos, Vectors, and ...">
            <a:extLst>
              <a:ext uri="{FF2B5EF4-FFF2-40B4-BE49-F238E27FC236}">
                <a16:creationId xmlns:a16="http://schemas.microsoft.com/office/drawing/2014/main" id="{FE9FF666-B807-CE48-D171-2D6D71AC69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4658" y="1123202"/>
            <a:ext cx="296262" cy="29626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074" descr="Tick Images – Browse 363,456 Stock Photos, Vectors, and ...">
            <a:extLst>
              <a:ext uri="{FF2B5EF4-FFF2-40B4-BE49-F238E27FC236}">
                <a16:creationId xmlns:a16="http://schemas.microsoft.com/office/drawing/2014/main" id="{424EB36D-8086-4BF9-330A-3FA3695C0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8608" y="2864979"/>
            <a:ext cx="296262" cy="296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21858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0E438A-23B7-F6D6-08A9-892846D33E82}"/>
              </a:ext>
            </a:extLst>
          </p:cNvPr>
          <p:cNvSpPr txBox="1">
            <a:spLocks/>
          </p:cNvSpPr>
          <p:nvPr/>
        </p:nvSpPr>
        <p:spPr>
          <a:xfrm>
            <a:off x="263352" y="332656"/>
            <a:ext cx="8596668" cy="731168"/>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92278F">
                    <a:lumMod val="75000"/>
                  </a:srgbClr>
                </a:solidFill>
                <a:effectLst/>
                <a:uLnTx/>
                <a:uFillTx/>
                <a:latin typeface="Trebuchet MS" panose="020B0603020202020204"/>
                <a:ea typeface="+mj-ea"/>
                <a:cs typeface="+mj-cs"/>
              </a:rPr>
              <a:t>Percentage of schools Good or better (Sept ’24)</a:t>
            </a:r>
          </a:p>
        </p:txBody>
      </p:sp>
      <p:graphicFrame>
        <p:nvGraphicFramePr>
          <p:cNvPr id="3" name="Table 3">
            <a:extLst>
              <a:ext uri="{FF2B5EF4-FFF2-40B4-BE49-F238E27FC236}">
                <a16:creationId xmlns:a16="http://schemas.microsoft.com/office/drawing/2014/main" id="{BA0CCA41-3206-17F6-1E56-50C445947B89}"/>
              </a:ext>
            </a:extLst>
          </p:cNvPr>
          <p:cNvGraphicFramePr>
            <a:graphicFrameLocks noGrp="1"/>
          </p:cNvGraphicFramePr>
          <p:nvPr/>
        </p:nvGraphicFramePr>
        <p:xfrm>
          <a:off x="1055440" y="1700808"/>
          <a:ext cx="7272808" cy="2499360"/>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2408284795"/>
                    </a:ext>
                  </a:extLst>
                </a:gridCol>
                <a:gridCol w="3636404">
                  <a:extLst>
                    <a:ext uri="{9D8B030D-6E8A-4147-A177-3AD203B41FA5}">
                      <a16:colId xmlns:a16="http://schemas.microsoft.com/office/drawing/2014/main" val="3227592568"/>
                    </a:ext>
                  </a:extLst>
                </a:gridCol>
              </a:tblGrid>
              <a:tr h="370840">
                <a:tc>
                  <a:txBody>
                    <a:bodyPr/>
                    <a:lstStyle/>
                    <a:p>
                      <a:endParaRPr lang="en-GB" sz="2800" dirty="0"/>
                    </a:p>
                  </a:txBody>
                  <a:tcPr/>
                </a:tc>
                <a:tc>
                  <a:txBody>
                    <a:bodyPr/>
                    <a:lstStyle/>
                    <a:p>
                      <a:pPr algn="ctr"/>
                      <a:r>
                        <a:rPr lang="en-GB" sz="2800" dirty="0"/>
                        <a:t>Percentage Good or better</a:t>
                      </a:r>
                    </a:p>
                  </a:txBody>
                  <a:tcPr>
                    <a:solidFill>
                      <a:srgbClr val="007A37"/>
                    </a:solidFill>
                  </a:tcPr>
                </a:tc>
                <a:extLst>
                  <a:ext uri="{0D108BD9-81ED-4DB2-BD59-A6C34878D82A}">
                    <a16:rowId xmlns:a16="http://schemas.microsoft.com/office/drawing/2014/main" val="4000330095"/>
                  </a:ext>
                </a:extLst>
              </a:tr>
              <a:tr h="370840">
                <a:tc>
                  <a:txBody>
                    <a:bodyPr/>
                    <a:lstStyle/>
                    <a:p>
                      <a:r>
                        <a:rPr lang="en-GB" sz="2800" dirty="0"/>
                        <a:t>Barnet</a:t>
                      </a:r>
                    </a:p>
                  </a:txBody>
                  <a:tcPr/>
                </a:tc>
                <a:tc>
                  <a:txBody>
                    <a:bodyPr/>
                    <a:lstStyle/>
                    <a:p>
                      <a:pPr algn="ctr"/>
                      <a:r>
                        <a:rPr lang="en-GB" sz="2800" dirty="0"/>
                        <a:t>96.9%</a:t>
                      </a:r>
                    </a:p>
                  </a:txBody>
                  <a:tcPr/>
                </a:tc>
                <a:extLst>
                  <a:ext uri="{0D108BD9-81ED-4DB2-BD59-A6C34878D82A}">
                    <a16:rowId xmlns:a16="http://schemas.microsoft.com/office/drawing/2014/main" val="803693013"/>
                  </a:ext>
                </a:extLst>
              </a:tr>
              <a:tr h="370840">
                <a:tc>
                  <a:txBody>
                    <a:bodyPr/>
                    <a:lstStyle/>
                    <a:p>
                      <a:r>
                        <a:rPr lang="en-GB" sz="2800" dirty="0"/>
                        <a:t>London</a:t>
                      </a:r>
                    </a:p>
                  </a:txBody>
                  <a:tcPr/>
                </a:tc>
                <a:tc>
                  <a:txBody>
                    <a:bodyPr/>
                    <a:lstStyle/>
                    <a:p>
                      <a:pPr algn="ctr"/>
                      <a:r>
                        <a:rPr lang="en-GB" sz="2800" dirty="0"/>
                        <a:t>96%</a:t>
                      </a:r>
                    </a:p>
                  </a:txBody>
                  <a:tcPr/>
                </a:tc>
                <a:extLst>
                  <a:ext uri="{0D108BD9-81ED-4DB2-BD59-A6C34878D82A}">
                    <a16:rowId xmlns:a16="http://schemas.microsoft.com/office/drawing/2014/main" val="3642683825"/>
                  </a:ext>
                </a:extLst>
              </a:tr>
              <a:tr h="370840">
                <a:tc>
                  <a:txBody>
                    <a:bodyPr/>
                    <a:lstStyle/>
                    <a:p>
                      <a:r>
                        <a:rPr lang="en-GB" sz="2800" dirty="0"/>
                        <a:t>England</a:t>
                      </a:r>
                    </a:p>
                  </a:txBody>
                  <a:tcPr/>
                </a:tc>
                <a:tc>
                  <a:txBody>
                    <a:bodyPr/>
                    <a:lstStyle/>
                    <a:p>
                      <a:pPr algn="ctr"/>
                      <a:r>
                        <a:rPr lang="en-GB" sz="2800" dirty="0"/>
                        <a:t>90.4%</a:t>
                      </a:r>
                    </a:p>
                  </a:txBody>
                  <a:tcPr/>
                </a:tc>
                <a:extLst>
                  <a:ext uri="{0D108BD9-81ED-4DB2-BD59-A6C34878D82A}">
                    <a16:rowId xmlns:a16="http://schemas.microsoft.com/office/drawing/2014/main" val="3254294604"/>
                  </a:ext>
                </a:extLst>
              </a:tr>
            </a:tbl>
          </a:graphicData>
        </a:graphic>
      </p:graphicFrame>
    </p:spTree>
    <p:extLst>
      <p:ext uri="{BB962C8B-B14F-4D97-AF65-F5344CB8AC3E}">
        <p14:creationId xmlns:p14="http://schemas.microsoft.com/office/powerpoint/2010/main" val="5082671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D0E438A-23B7-F6D6-08A9-892846D33E82}"/>
              </a:ext>
            </a:extLst>
          </p:cNvPr>
          <p:cNvSpPr txBox="1">
            <a:spLocks/>
          </p:cNvSpPr>
          <p:nvPr/>
        </p:nvSpPr>
        <p:spPr>
          <a:xfrm>
            <a:off x="263352" y="332656"/>
            <a:ext cx="8596668" cy="731168"/>
          </a:xfrm>
          <a:prstGeom prst="rect">
            <a:avLst/>
          </a:prstGeom>
        </p:spPr>
        <p:txBody>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92278F">
                    <a:lumMod val="75000"/>
                  </a:srgbClr>
                </a:solidFill>
                <a:effectLst/>
                <a:uLnTx/>
                <a:uFillTx/>
                <a:latin typeface="Trebuchet MS" panose="020B0603020202020204"/>
                <a:ea typeface="+mj-ea"/>
                <a:cs typeface="+mj-cs"/>
              </a:rPr>
              <a:t>Ofsted Inspections in Barnet 2024-2025</a:t>
            </a:r>
          </a:p>
        </p:txBody>
      </p:sp>
      <p:sp>
        <p:nvSpPr>
          <p:cNvPr id="11" name="TextBox 10">
            <a:extLst>
              <a:ext uri="{FF2B5EF4-FFF2-40B4-BE49-F238E27FC236}">
                <a16:creationId xmlns:a16="http://schemas.microsoft.com/office/drawing/2014/main" id="{32791D8D-F1F1-3C01-60D5-216D7F34066E}"/>
              </a:ext>
            </a:extLst>
          </p:cNvPr>
          <p:cNvSpPr txBox="1"/>
          <p:nvPr/>
        </p:nvSpPr>
        <p:spPr>
          <a:xfrm>
            <a:off x="20419" y="1162385"/>
            <a:ext cx="9169468" cy="1015663"/>
          </a:xfrm>
          <a:prstGeom prst="rect">
            <a:avLst/>
          </a:prstGeom>
          <a:noFill/>
        </p:spPr>
        <p:txBody>
          <a:bodyPr wrap="square">
            <a:spAutoFit/>
          </a:bodyPr>
          <a:lstStyle/>
          <a:p>
            <a:pPr marL="457200" marR="0" lvl="0" indent="0" algn="l" defTabSz="457200" rtl="0" eaLnBrk="1" fontAlgn="auto" latinLnBrk="0" hangingPunct="1">
              <a:lnSpc>
                <a:spcPct val="100000"/>
              </a:lnSpc>
              <a:spcBef>
                <a:spcPts val="0"/>
              </a:spcBef>
              <a:spcAft>
                <a:spcPts val="60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In 2024-25 Barnet have had 0 Inspections (0 Secondary, 0 all through, 0 primary, 0 special). The outcomes for inspections over the year are shown in the table below:</a:t>
            </a:r>
            <a:endParaRPr kumimoji="0" lang="en-GB"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p:txBody>
      </p:sp>
      <p:graphicFrame>
        <p:nvGraphicFramePr>
          <p:cNvPr id="15" name="Table 15">
            <a:extLst>
              <a:ext uri="{FF2B5EF4-FFF2-40B4-BE49-F238E27FC236}">
                <a16:creationId xmlns:a16="http://schemas.microsoft.com/office/drawing/2014/main" id="{E0B75C9A-DFA0-31BA-9553-3DAA29D463A0}"/>
              </a:ext>
            </a:extLst>
          </p:cNvPr>
          <p:cNvGraphicFramePr>
            <a:graphicFrameLocks noGrp="1"/>
          </p:cNvGraphicFramePr>
          <p:nvPr/>
        </p:nvGraphicFramePr>
        <p:xfrm>
          <a:off x="253953" y="2289591"/>
          <a:ext cx="11593288" cy="2499360"/>
        </p:xfrm>
        <a:graphic>
          <a:graphicData uri="http://schemas.openxmlformats.org/drawingml/2006/table">
            <a:tbl>
              <a:tblPr firstRow="1" bandRow="1">
                <a:tableStyleId>{5C22544A-7EE6-4342-B048-85BDC9FD1C3A}</a:tableStyleId>
              </a:tblPr>
              <a:tblGrid>
                <a:gridCol w="1656184">
                  <a:extLst>
                    <a:ext uri="{9D8B030D-6E8A-4147-A177-3AD203B41FA5}">
                      <a16:colId xmlns:a16="http://schemas.microsoft.com/office/drawing/2014/main" val="1850922392"/>
                    </a:ext>
                  </a:extLst>
                </a:gridCol>
                <a:gridCol w="1535052">
                  <a:extLst>
                    <a:ext uri="{9D8B030D-6E8A-4147-A177-3AD203B41FA5}">
                      <a16:colId xmlns:a16="http://schemas.microsoft.com/office/drawing/2014/main" val="3351074384"/>
                    </a:ext>
                  </a:extLst>
                </a:gridCol>
                <a:gridCol w="1535052">
                  <a:extLst>
                    <a:ext uri="{9D8B030D-6E8A-4147-A177-3AD203B41FA5}">
                      <a16:colId xmlns:a16="http://schemas.microsoft.com/office/drawing/2014/main" val="3747130249"/>
                    </a:ext>
                  </a:extLst>
                </a:gridCol>
                <a:gridCol w="1777316">
                  <a:extLst>
                    <a:ext uri="{9D8B030D-6E8A-4147-A177-3AD203B41FA5}">
                      <a16:colId xmlns:a16="http://schemas.microsoft.com/office/drawing/2014/main" val="2030188677"/>
                    </a:ext>
                  </a:extLst>
                </a:gridCol>
                <a:gridCol w="1777316">
                  <a:extLst>
                    <a:ext uri="{9D8B030D-6E8A-4147-A177-3AD203B41FA5}">
                      <a16:colId xmlns:a16="http://schemas.microsoft.com/office/drawing/2014/main" val="2418252043"/>
                    </a:ext>
                  </a:extLst>
                </a:gridCol>
                <a:gridCol w="1656184">
                  <a:extLst>
                    <a:ext uri="{9D8B030D-6E8A-4147-A177-3AD203B41FA5}">
                      <a16:colId xmlns:a16="http://schemas.microsoft.com/office/drawing/2014/main" val="1782721149"/>
                    </a:ext>
                  </a:extLst>
                </a:gridCol>
                <a:gridCol w="1656184">
                  <a:extLst>
                    <a:ext uri="{9D8B030D-6E8A-4147-A177-3AD203B41FA5}">
                      <a16:colId xmlns:a16="http://schemas.microsoft.com/office/drawing/2014/main" val="480763202"/>
                    </a:ext>
                  </a:extLst>
                </a:gridCol>
              </a:tblGrid>
              <a:tr h="370840">
                <a:tc>
                  <a:txBody>
                    <a:bodyPr/>
                    <a:lstStyle/>
                    <a:p>
                      <a:pPr algn="ctr"/>
                      <a:r>
                        <a:rPr lang="en-GB" sz="1800" dirty="0"/>
                        <a:t>Outstanding in all judgements</a:t>
                      </a:r>
                    </a:p>
                  </a:txBody>
                  <a:tcPr>
                    <a:solidFill>
                      <a:srgbClr val="007A37"/>
                    </a:solidFill>
                  </a:tcPr>
                </a:tc>
                <a:tc>
                  <a:txBody>
                    <a:bodyPr/>
                    <a:lstStyle/>
                    <a:p>
                      <a:pPr algn="ctr"/>
                      <a:r>
                        <a:rPr lang="en-GB" sz="1800" dirty="0"/>
                        <a:t>Outstanding and Good judgements</a:t>
                      </a:r>
                    </a:p>
                  </a:txBody>
                  <a:tcPr>
                    <a:solidFill>
                      <a:srgbClr val="007A37"/>
                    </a:solidFill>
                  </a:tcPr>
                </a:tc>
                <a:tc>
                  <a:txBody>
                    <a:bodyPr/>
                    <a:lstStyle/>
                    <a:p>
                      <a:pPr algn="ctr"/>
                      <a:r>
                        <a:rPr lang="en-GB" sz="1800" dirty="0"/>
                        <a:t>Good in all judgements</a:t>
                      </a:r>
                    </a:p>
                  </a:txBody>
                  <a:tcPr>
                    <a:solidFill>
                      <a:srgbClr val="007A37"/>
                    </a:solidFill>
                  </a:tcPr>
                </a:tc>
                <a:tc>
                  <a:txBody>
                    <a:bodyPr/>
                    <a:lstStyle/>
                    <a:p>
                      <a:pPr algn="ctr"/>
                      <a:r>
                        <a:rPr lang="en-GB" sz="1800" dirty="0"/>
                        <a:t>Requiring Improvement in some judgements </a:t>
                      </a:r>
                      <a:r>
                        <a:rPr lang="en-GB" sz="1400" dirty="0"/>
                        <a:t>(number in brackets shows number of RI judgements)</a:t>
                      </a:r>
                    </a:p>
                  </a:txBody>
                  <a:tcPr>
                    <a:solidFill>
                      <a:srgbClr val="FFC000"/>
                    </a:solidFill>
                  </a:tcPr>
                </a:tc>
                <a:tc>
                  <a:txBody>
                    <a:bodyPr/>
                    <a:lstStyle/>
                    <a:p>
                      <a:pPr algn="ctr"/>
                      <a:r>
                        <a:rPr lang="en-GB" sz="1800" dirty="0"/>
                        <a:t>Requiring Improvement in all judgements</a:t>
                      </a:r>
                    </a:p>
                  </a:txBody>
                  <a:tcPr>
                    <a:solidFill>
                      <a:srgbClr val="F89A80"/>
                    </a:solidFill>
                  </a:tcPr>
                </a:tc>
                <a:tc>
                  <a:txBody>
                    <a:bodyPr/>
                    <a:lstStyle/>
                    <a:p>
                      <a:pPr algn="ctr"/>
                      <a:r>
                        <a:rPr lang="en-GB" sz="1800" dirty="0"/>
                        <a:t>Any Inadequate judgements</a:t>
                      </a:r>
                    </a:p>
                  </a:txBody>
                  <a:tcPr>
                    <a:solidFill>
                      <a:srgbClr val="FF0000"/>
                    </a:solidFill>
                  </a:tcPr>
                </a:tc>
                <a:tc>
                  <a:txBody>
                    <a:bodyPr/>
                    <a:lstStyle/>
                    <a:p>
                      <a:pPr algn="ctr"/>
                      <a:r>
                        <a:rPr lang="en-GB" sz="1800" dirty="0"/>
                        <a:t>Report not published</a:t>
                      </a:r>
                    </a:p>
                  </a:txBody>
                  <a:tcPr/>
                </a:tc>
                <a:extLst>
                  <a:ext uri="{0D108BD9-81ED-4DB2-BD59-A6C34878D82A}">
                    <a16:rowId xmlns:a16="http://schemas.microsoft.com/office/drawing/2014/main" val="548822907"/>
                  </a:ext>
                </a:extLst>
              </a:tr>
              <a:tr h="370840">
                <a:tc>
                  <a:txBody>
                    <a:bodyPr/>
                    <a:lstStyle/>
                    <a:p>
                      <a:pPr algn="ctr"/>
                      <a:r>
                        <a:rPr lang="en-GB" sz="2400" dirty="0"/>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t>0</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dirty="0"/>
                        <a:t>0</a:t>
                      </a:r>
                    </a:p>
                  </a:txBody>
                  <a:tcPr/>
                </a:tc>
                <a:tc>
                  <a:txBody>
                    <a:bodyPr/>
                    <a:lstStyle/>
                    <a:p>
                      <a:pPr algn="ctr"/>
                      <a:r>
                        <a:rPr lang="en-GB" sz="2400" dirty="0"/>
                        <a:t>0</a:t>
                      </a:r>
                    </a:p>
                  </a:txBody>
                  <a:tcPr/>
                </a:tc>
                <a:tc>
                  <a:txBody>
                    <a:bodyPr/>
                    <a:lstStyle/>
                    <a:p>
                      <a:pPr algn="ctr"/>
                      <a:r>
                        <a:rPr lang="en-GB" sz="2400" dirty="0"/>
                        <a:t>0</a:t>
                      </a:r>
                    </a:p>
                  </a:txBody>
                  <a:tcPr/>
                </a:tc>
                <a:tc>
                  <a:txBody>
                    <a:bodyPr/>
                    <a:lstStyle/>
                    <a:p>
                      <a:pPr algn="ctr"/>
                      <a:r>
                        <a:rPr lang="en-GB" sz="2400" dirty="0"/>
                        <a:t>0</a:t>
                      </a:r>
                    </a:p>
                  </a:txBody>
                  <a:tcPr/>
                </a:tc>
                <a:tc>
                  <a:txBody>
                    <a:bodyPr/>
                    <a:lstStyle/>
                    <a:p>
                      <a:pPr algn="ctr"/>
                      <a:r>
                        <a:rPr lang="en-GB" sz="2400" dirty="0"/>
                        <a:t>0</a:t>
                      </a:r>
                    </a:p>
                  </a:txBody>
                  <a:tcPr/>
                </a:tc>
                <a:extLst>
                  <a:ext uri="{0D108BD9-81ED-4DB2-BD59-A6C34878D82A}">
                    <a16:rowId xmlns:a16="http://schemas.microsoft.com/office/drawing/2014/main" val="2552733937"/>
                  </a:ext>
                </a:extLst>
              </a:tr>
            </a:tbl>
          </a:graphicData>
        </a:graphic>
      </p:graphicFrame>
      <p:sp>
        <p:nvSpPr>
          <p:cNvPr id="2" name="TextBox 1">
            <a:extLst>
              <a:ext uri="{FF2B5EF4-FFF2-40B4-BE49-F238E27FC236}">
                <a16:creationId xmlns:a16="http://schemas.microsoft.com/office/drawing/2014/main" id="{25F6B543-C53B-B214-05C7-34C945EA2E40}"/>
              </a:ext>
            </a:extLst>
          </p:cNvPr>
          <p:cNvSpPr txBox="1"/>
          <p:nvPr/>
        </p:nvSpPr>
        <p:spPr>
          <a:xfrm>
            <a:off x="728439" y="5695615"/>
            <a:ext cx="8440555"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In 2022-23 we had 45 schools inspected in the whole year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rPr>
              <a:t>In 2023-24 we had 40 schools inspected in the whole year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514050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CB11B-5587-6EA7-0D39-C4405C1810AA}"/>
              </a:ext>
            </a:extLst>
          </p:cNvPr>
          <p:cNvSpPr>
            <a:spLocks noGrp="1"/>
          </p:cNvSpPr>
          <p:nvPr>
            <p:ph type="title"/>
          </p:nvPr>
        </p:nvSpPr>
        <p:spPr>
          <a:xfrm>
            <a:off x="1054707" y="1815497"/>
            <a:ext cx="8596668" cy="1826581"/>
          </a:xfrm>
        </p:spPr>
        <p:txBody>
          <a:bodyPr>
            <a:noAutofit/>
          </a:bodyPr>
          <a:lstStyle/>
          <a:p>
            <a:pPr algn="ctr"/>
            <a:r>
              <a:rPr lang="en-GB" sz="6600" dirty="0"/>
              <a:t>Schools Due To</a:t>
            </a:r>
            <a:br>
              <a:rPr lang="en-GB" sz="6600" dirty="0"/>
            </a:br>
            <a:r>
              <a:rPr lang="en-GB" sz="6600" dirty="0"/>
              <a:t> Be Inspected</a:t>
            </a:r>
          </a:p>
        </p:txBody>
      </p:sp>
      <p:pic>
        <p:nvPicPr>
          <p:cNvPr id="4" name="Picture 3" descr="Tick Images – Browse 363,456 Stock Photos, Vectors, and ...">
            <a:extLst>
              <a:ext uri="{FF2B5EF4-FFF2-40B4-BE49-F238E27FC236}">
                <a16:creationId xmlns:a16="http://schemas.microsoft.com/office/drawing/2014/main" id="{59192C58-C17D-4E9A-BFB3-4BC906CF4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556" y="3942193"/>
            <a:ext cx="1195863" cy="1195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83590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EA145E-FAAD-B740-3341-2D698A8C7FFF}"/>
              </a:ext>
            </a:extLst>
          </p:cNvPr>
          <p:cNvGraphicFramePr>
            <a:graphicFrameLocks noGrp="1"/>
          </p:cNvGraphicFramePr>
          <p:nvPr/>
        </p:nvGraphicFramePr>
        <p:xfrm>
          <a:off x="425971" y="1110339"/>
          <a:ext cx="5125018" cy="5508410"/>
        </p:xfrm>
        <a:graphic>
          <a:graphicData uri="http://schemas.openxmlformats.org/drawingml/2006/table">
            <a:tbl>
              <a:tblPr firstRow="1" firstCol="1" bandRow="1">
                <a:tableStyleId>{5C22544A-7EE6-4342-B048-85BDC9FD1C3A}</a:tableStyleId>
              </a:tblPr>
              <a:tblGrid>
                <a:gridCol w="2047990">
                  <a:extLst>
                    <a:ext uri="{9D8B030D-6E8A-4147-A177-3AD203B41FA5}">
                      <a16:colId xmlns:a16="http://schemas.microsoft.com/office/drawing/2014/main" val="2145853111"/>
                    </a:ext>
                  </a:extLst>
                </a:gridCol>
                <a:gridCol w="667657">
                  <a:extLst>
                    <a:ext uri="{9D8B030D-6E8A-4147-A177-3AD203B41FA5}">
                      <a16:colId xmlns:a16="http://schemas.microsoft.com/office/drawing/2014/main" val="626242258"/>
                    </a:ext>
                  </a:extLst>
                </a:gridCol>
                <a:gridCol w="1460862">
                  <a:extLst>
                    <a:ext uri="{9D8B030D-6E8A-4147-A177-3AD203B41FA5}">
                      <a16:colId xmlns:a16="http://schemas.microsoft.com/office/drawing/2014/main" val="4166412018"/>
                    </a:ext>
                  </a:extLst>
                </a:gridCol>
                <a:gridCol w="948509">
                  <a:extLst>
                    <a:ext uri="{9D8B030D-6E8A-4147-A177-3AD203B41FA5}">
                      <a16:colId xmlns:a16="http://schemas.microsoft.com/office/drawing/2014/main" val="632873498"/>
                    </a:ext>
                  </a:extLst>
                </a:gridCol>
              </a:tblGrid>
              <a:tr h="505382">
                <a:tc>
                  <a:txBody>
                    <a:bodyPr/>
                    <a:lstStyle/>
                    <a:p>
                      <a:pPr>
                        <a:lnSpc>
                          <a:spcPct val="107000"/>
                        </a:lnSpc>
                        <a:spcAft>
                          <a:spcPts val="800"/>
                        </a:spcAft>
                      </a:pPr>
                      <a:r>
                        <a:rPr lang="en-GB" sz="1600" kern="0" dirty="0">
                          <a:effectLst/>
                          <a:latin typeface="+mj-lt"/>
                        </a:rPr>
                        <a:t>School</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nSpc>
                          <a:spcPct val="107000"/>
                        </a:lnSpc>
                        <a:spcAft>
                          <a:spcPts val="800"/>
                        </a:spcAft>
                      </a:pPr>
                      <a:r>
                        <a:rPr lang="en-GB" sz="1600" kern="0" dirty="0">
                          <a:effectLst/>
                          <a:latin typeface="+mj-lt"/>
                        </a:rPr>
                        <a:t>Type</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nSpc>
                          <a:spcPct val="107000"/>
                        </a:lnSpc>
                        <a:spcAft>
                          <a:spcPts val="800"/>
                        </a:spcAft>
                      </a:pPr>
                      <a:r>
                        <a:rPr lang="en-GB" sz="1600" kern="0" dirty="0">
                          <a:effectLst/>
                          <a:latin typeface="+mj-lt"/>
                        </a:rPr>
                        <a:t>Judgement</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gn="ctr">
                        <a:lnSpc>
                          <a:spcPct val="107000"/>
                        </a:lnSpc>
                        <a:spcAft>
                          <a:spcPts val="800"/>
                        </a:spcAft>
                      </a:pPr>
                      <a:r>
                        <a:rPr lang="en-GB" sz="1600" kern="0" dirty="0">
                          <a:effectLst/>
                          <a:latin typeface="+mj-lt"/>
                        </a:rPr>
                        <a:t>Done</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extLst>
                  <a:ext uri="{0D108BD9-81ED-4DB2-BD59-A6C34878D82A}">
                    <a16:rowId xmlns:a16="http://schemas.microsoft.com/office/drawing/2014/main" val="2983682359"/>
                  </a:ext>
                </a:extLst>
              </a:tr>
              <a:tr h="497853">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All Saints’ NW2</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gn="l">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720266506"/>
                  </a:ext>
                </a:extLst>
              </a:tr>
              <a:tr h="497853">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Archer Academy</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S</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Outstanding</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gn="l">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758641915"/>
                  </a:ext>
                </a:extLst>
              </a:tr>
              <a:tr h="497853">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Ashmole Primary</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Outstanding</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744472131"/>
                  </a:ext>
                </a:extLst>
              </a:tr>
              <a:tr h="497853">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Beis Yaakov</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153391273"/>
                  </a:ext>
                </a:extLst>
              </a:tr>
              <a:tr h="497853">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Beit Shvidler</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530614175"/>
                  </a:ext>
                </a:extLst>
              </a:tr>
              <a:tr h="497853">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Blessed Dominic</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Outstanding</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810051134"/>
                  </a:ext>
                </a:extLst>
              </a:tr>
              <a:tr h="497853">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Broadfields</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633717632"/>
                  </a:ext>
                </a:extLst>
              </a:tr>
              <a:tr h="497853">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Christ's College Finchley</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S</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390536449"/>
                  </a:ext>
                </a:extLst>
              </a:tr>
              <a:tr h="497853">
                <a:tc>
                  <a:txBody>
                    <a:bodyPr/>
                    <a:lstStyle/>
                    <a:p>
                      <a:pPr>
                        <a:lnSpc>
                          <a:spcPct val="107000"/>
                        </a:lnSpc>
                        <a:spcAft>
                          <a:spcPts val="800"/>
                        </a:spcAft>
                      </a:pPr>
                      <a:r>
                        <a:rPr lang="en-GB" sz="1600" kern="0" dirty="0">
                          <a:solidFill>
                            <a:srgbClr val="FF0000"/>
                          </a:solidFill>
                          <a:effectLst/>
                          <a:latin typeface="+mj-lt"/>
                          <a:ea typeface="Times New Roman" panose="02020603050405020304" pitchFamily="18" charset="0"/>
                          <a:cs typeface="Times New Roman" panose="02020603050405020304" pitchFamily="18" charset="0"/>
                        </a:rPr>
                        <a:t>Coppetts Wood</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FF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FF0000"/>
                          </a:solidFill>
                          <a:effectLst/>
                          <a:latin typeface="+mj-lt"/>
                          <a:ea typeface="Times New Roman" panose="02020603050405020304" pitchFamily="18" charset="0"/>
                          <a:cs typeface="Times New Roman" panose="02020603050405020304" pitchFamily="18" charset="0"/>
                        </a:rPr>
                        <a:t>RI</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372800215"/>
                  </a:ext>
                </a:extLst>
              </a:tr>
              <a:tr h="497853">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Frith Manor</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066534453"/>
                  </a:ext>
                </a:extLst>
              </a:tr>
            </a:tbl>
          </a:graphicData>
        </a:graphic>
      </p:graphicFrame>
      <p:graphicFrame>
        <p:nvGraphicFramePr>
          <p:cNvPr id="4" name="Table 3">
            <a:extLst>
              <a:ext uri="{FF2B5EF4-FFF2-40B4-BE49-F238E27FC236}">
                <a16:creationId xmlns:a16="http://schemas.microsoft.com/office/drawing/2014/main" id="{BC894C22-CF86-F231-A7E0-F97255970C32}"/>
              </a:ext>
            </a:extLst>
          </p:cNvPr>
          <p:cNvGraphicFramePr>
            <a:graphicFrameLocks noGrp="1"/>
          </p:cNvGraphicFramePr>
          <p:nvPr/>
        </p:nvGraphicFramePr>
        <p:xfrm>
          <a:off x="6096000" y="1067792"/>
          <a:ext cx="5125018" cy="5415442"/>
        </p:xfrm>
        <a:graphic>
          <a:graphicData uri="http://schemas.openxmlformats.org/drawingml/2006/table">
            <a:tbl>
              <a:tblPr firstRow="1" firstCol="1" bandRow="1">
                <a:tableStyleId>{5C22544A-7EE6-4342-B048-85BDC9FD1C3A}</a:tableStyleId>
              </a:tblPr>
              <a:tblGrid>
                <a:gridCol w="2047990">
                  <a:extLst>
                    <a:ext uri="{9D8B030D-6E8A-4147-A177-3AD203B41FA5}">
                      <a16:colId xmlns:a16="http://schemas.microsoft.com/office/drawing/2014/main" val="3929898498"/>
                    </a:ext>
                  </a:extLst>
                </a:gridCol>
                <a:gridCol w="667657">
                  <a:extLst>
                    <a:ext uri="{9D8B030D-6E8A-4147-A177-3AD203B41FA5}">
                      <a16:colId xmlns:a16="http://schemas.microsoft.com/office/drawing/2014/main" val="3858852844"/>
                    </a:ext>
                  </a:extLst>
                </a:gridCol>
                <a:gridCol w="1475353">
                  <a:extLst>
                    <a:ext uri="{9D8B030D-6E8A-4147-A177-3AD203B41FA5}">
                      <a16:colId xmlns:a16="http://schemas.microsoft.com/office/drawing/2014/main" val="2910341092"/>
                    </a:ext>
                  </a:extLst>
                </a:gridCol>
                <a:gridCol w="934018">
                  <a:extLst>
                    <a:ext uri="{9D8B030D-6E8A-4147-A177-3AD203B41FA5}">
                      <a16:colId xmlns:a16="http://schemas.microsoft.com/office/drawing/2014/main" val="2139765094"/>
                    </a:ext>
                  </a:extLst>
                </a:gridCol>
              </a:tblGrid>
              <a:tr h="593368">
                <a:tc>
                  <a:txBody>
                    <a:bodyPr/>
                    <a:lstStyle/>
                    <a:p>
                      <a:pPr>
                        <a:lnSpc>
                          <a:spcPct val="107000"/>
                        </a:lnSpc>
                        <a:spcAft>
                          <a:spcPts val="800"/>
                        </a:spcAft>
                      </a:pPr>
                      <a:r>
                        <a:rPr lang="en-GB" sz="1600" kern="0" dirty="0">
                          <a:effectLst/>
                          <a:latin typeface="+mj-lt"/>
                        </a:rPr>
                        <a:t>School</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nSpc>
                          <a:spcPct val="107000"/>
                        </a:lnSpc>
                        <a:spcAft>
                          <a:spcPts val="800"/>
                        </a:spcAft>
                      </a:pPr>
                      <a:r>
                        <a:rPr lang="en-GB" sz="1600" kern="0" dirty="0">
                          <a:effectLst/>
                          <a:latin typeface="+mj-lt"/>
                        </a:rPr>
                        <a:t>Type</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nSpc>
                          <a:spcPct val="107000"/>
                        </a:lnSpc>
                        <a:spcAft>
                          <a:spcPts val="800"/>
                        </a:spcAft>
                      </a:pPr>
                      <a:r>
                        <a:rPr lang="en-GB" sz="1600" kern="0" dirty="0">
                          <a:effectLst/>
                          <a:latin typeface="+mj-lt"/>
                        </a:rPr>
                        <a:t>Judgement</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gn="ctr">
                        <a:lnSpc>
                          <a:spcPct val="107000"/>
                        </a:lnSpc>
                        <a:spcAft>
                          <a:spcPts val="800"/>
                        </a:spcAft>
                      </a:pPr>
                      <a:r>
                        <a:rPr lang="en-GB" sz="1600" kern="0" dirty="0">
                          <a:effectLst/>
                          <a:latin typeface="+mj-lt"/>
                        </a:rPr>
                        <a:t>Done</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extLst>
                  <a:ext uri="{0D108BD9-81ED-4DB2-BD59-A6C34878D82A}">
                    <a16:rowId xmlns:a16="http://schemas.microsoft.com/office/drawing/2014/main" val="1407099251"/>
                  </a:ext>
                </a:extLst>
              </a:tr>
              <a:tr h="465003">
                <a:tc>
                  <a:txBody>
                    <a:bodyPr/>
                    <a:lstStyle/>
                    <a:p>
                      <a:pPr>
                        <a:lnSpc>
                          <a:spcPct val="107000"/>
                        </a:lnSpc>
                        <a:spcAft>
                          <a:spcPts val="800"/>
                        </a:spcAft>
                      </a:pPr>
                      <a:r>
                        <a:rPr lang="en-GB" sz="1600" kern="0" dirty="0">
                          <a:solidFill>
                            <a:srgbClr val="000000"/>
                          </a:solidFill>
                          <a:effectLst/>
                          <a:latin typeface="+mn-lt"/>
                          <a:ea typeface="Times New Roman" panose="02020603050405020304" pitchFamily="18" charset="0"/>
                          <a:cs typeface="Times New Roman" panose="02020603050405020304" pitchFamily="18" charset="0"/>
                        </a:rPr>
                        <a:t>Hyde The</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P</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n-lt"/>
                          <a:ea typeface="Times New Roman" panose="02020603050405020304" pitchFamily="18" charset="0"/>
                          <a:cs typeface="Times New Roman" panose="02020603050405020304" pitchFamily="18" charset="0"/>
                        </a:rPr>
                        <a:t>Outstanding</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78125079"/>
                  </a:ext>
                </a:extLst>
              </a:tr>
              <a:tr h="465003">
                <a:tc>
                  <a:txBody>
                    <a:bodyPr/>
                    <a:lstStyle/>
                    <a:p>
                      <a:pPr>
                        <a:lnSpc>
                          <a:spcPct val="107000"/>
                        </a:lnSpc>
                        <a:spcAft>
                          <a:spcPts val="800"/>
                        </a:spcAft>
                      </a:pPr>
                      <a:r>
                        <a:rPr lang="en-GB" sz="1600" kern="100" dirty="0">
                          <a:solidFill>
                            <a:srgbClr val="FF0000"/>
                          </a:solidFill>
                          <a:effectLst/>
                          <a:latin typeface="+mn-lt"/>
                          <a:ea typeface="Aptos" panose="020B0004020202020204" pitchFamily="34" charset="0"/>
                          <a:cs typeface="Times New Roman" panose="02020603050405020304" pitchFamily="18" charset="0"/>
                        </a:rPr>
                        <a:t>IJDS</a:t>
                      </a: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FF0000"/>
                          </a:solidFill>
                          <a:effectLst/>
                          <a:latin typeface="+mn-lt"/>
                          <a:ea typeface="Times New Roman" panose="02020603050405020304" pitchFamily="18" charset="0"/>
                          <a:cs typeface="Times New Roman" panose="02020603050405020304" pitchFamily="18" charset="0"/>
                        </a:rPr>
                        <a:t>P</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FF0000"/>
                          </a:solidFill>
                          <a:effectLst/>
                          <a:latin typeface="+mn-lt"/>
                          <a:ea typeface="Times New Roman" panose="02020603050405020304" pitchFamily="18" charset="0"/>
                          <a:cs typeface="Times New Roman" panose="02020603050405020304" pitchFamily="18" charset="0"/>
                        </a:rPr>
                        <a:t>RI</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45792538"/>
                  </a:ext>
                </a:extLst>
              </a:tr>
              <a:tr h="465003">
                <a:tc>
                  <a:txBody>
                    <a:bodyPr/>
                    <a:lstStyle/>
                    <a:p>
                      <a:pPr>
                        <a:lnSpc>
                          <a:spcPct val="107000"/>
                        </a:lnSpc>
                        <a:spcAft>
                          <a:spcPts val="800"/>
                        </a:spcAft>
                      </a:pPr>
                      <a:r>
                        <a:rPr lang="en-GB" sz="1600" kern="0" dirty="0">
                          <a:solidFill>
                            <a:srgbClr val="000000"/>
                          </a:solidFill>
                          <a:effectLst/>
                          <a:latin typeface="+mn-lt"/>
                          <a:ea typeface="Times New Roman" panose="02020603050405020304" pitchFamily="18" charset="0"/>
                          <a:cs typeface="Times New Roman" panose="02020603050405020304" pitchFamily="18" charset="0"/>
                        </a:rPr>
                        <a:t>Menorah Foundation</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P</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n-lt"/>
                          <a:ea typeface="Times New Roman" panose="02020603050405020304" pitchFamily="18" charset="0"/>
                          <a:cs typeface="Times New Roman" panose="02020603050405020304" pitchFamily="18" charset="0"/>
                        </a:rPr>
                        <a:t>Good</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276894165"/>
                  </a:ext>
                </a:extLst>
              </a:tr>
              <a:tr h="465003">
                <a:tc>
                  <a:txBody>
                    <a:bodyPr/>
                    <a:lstStyle/>
                    <a:p>
                      <a:pPr>
                        <a:lnSpc>
                          <a:spcPct val="107000"/>
                        </a:lnSpc>
                        <a:spcAft>
                          <a:spcPts val="800"/>
                        </a:spcAft>
                      </a:pPr>
                      <a:r>
                        <a:rPr lang="en-GB" sz="1600" kern="0" dirty="0">
                          <a:solidFill>
                            <a:srgbClr val="000000"/>
                          </a:solidFill>
                          <a:effectLst/>
                          <a:latin typeface="+mn-lt"/>
                          <a:ea typeface="Times New Roman" panose="02020603050405020304" pitchFamily="18" charset="0"/>
                          <a:cs typeface="Times New Roman" panose="02020603050405020304" pitchFamily="18" charset="0"/>
                        </a:rPr>
                        <a:t>Menorah High School for Girls</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dirty="0">
                          <a:solidFill>
                            <a:srgbClr val="000000"/>
                          </a:solidFill>
                          <a:effectLst/>
                          <a:latin typeface="+mn-lt"/>
                          <a:ea typeface="Times New Roman" panose="02020603050405020304" pitchFamily="18" charset="0"/>
                          <a:cs typeface="Times New Roman" panose="02020603050405020304" pitchFamily="18" charset="0"/>
                        </a:rPr>
                        <a:t>S</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Good</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807511298"/>
                  </a:ext>
                </a:extLst>
              </a:tr>
              <a:tr h="465003">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Oak Hill</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SN</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Good</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158344850"/>
                  </a:ext>
                </a:extLst>
              </a:tr>
              <a:tr h="465003">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Oak Lodge</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dirty="0">
                          <a:solidFill>
                            <a:srgbClr val="000000"/>
                          </a:solidFill>
                          <a:effectLst/>
                          <a:latin typeface="+mn-lt"/>
                          <a:ea typeface="Times New Roman" panose="02020603050405020304" pitchFamily="18" charset="0"/>
                          <a:cs typeface="Times New Roman" panose="02020603050405020304" pitchFamily="18" charset="0"/>
                        </a:rPr>
                        <a:t>SN</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n-lt"/>
                          <a:ea typeface="Times New Roman" panose="02020603050405020304" pitchFamily="18" charset="0"/>
                          <a:cs typeface="Times New Roman" panose="02020603050405020304" pitchFamily="18" charset="0"/>
                        </a:rPr>
                        <a:t>Outstanding</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469095482"/>
                  </a:ext>
                </a:extLst>
              </a:tr>
              <a:tr h="465003">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Oakleigh</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SN</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Outstanding</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271523563"/>
                  </a:ext>
                </a:extLst>
              </a:tr>
              <a:tr h="465003">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Pardes House Primary School</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P</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Good</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21070323"/>
                  </a:ext>
                </a:extLst>
              </a:tr>
              <a:tr h="465003">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Parkfield</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P</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Good</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024997250"/>
                  </a:ext>
                </a:extLst>
              </a:tr>
              <a:tr h="465003">
                <a:tc>
                  <a:txBody>
                    <a:bodyPr/>
                    <a:lstStyle/>
                    <a:p>
                      <a:pPr>
                        <a:lnSpc>
                          <a:spcPct val="107000"/>
                        </a:lnSpc>
                        <a:spcAft>
                          <a:spcPts val="800"/>
                        </a:spcAft>
                      </a:pPr>
                      <a:r>
                        <a:rPr lang="en-GB" sz="1600" kern="0" dirty="0">
                          <a:solidFill>
                            <a:srgbClr val="000000"/>
                          </a:solidFill>
                          <a:effectLst/>
                          <a:latin typeface="+mn-lt"/>
                          <a:ea typeface="Times New Roman" panose="02020603050405020304" pitchFamily="18" charset="0"/>
                          <a:cs typeface="Times New Roman" panose="02020603050405020304" pitchFamily="18" charset="0"/>
                        </a:rPr>
                        <a:t>Rosh Pinah</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n-lt"/>
                          <a:ea typeface="Times New Roman" panose="02020603050405020304" pitchFamily="18" charset="0"/>
                          <a:cs typeface="Times New Roman" panose="02020603050405020304" pitchFamily="18" charset="0"/>
                        </a:rPr>
                        <a:t>P</a:t>
                      </a:r>
                      <a:endParaRPr lang="en-GB" sz="1600" kern="10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n-lt"/>
                          <a:ea typeface="Times New Roman" panose="02020603050405020304" pitchFamily="18" charset="0"/>
                          <a:cs typeface="Times New Roman" panose="02020603050405020304" pitchFamily="18" charset="0"/>
                        </a:rPr>
                        <a:t>Good</a:t>
                      </a:r>
                      <a:endParaRPr lang="en-GB" sz="1600" kern="100" dirty="0">
                        <a:effectLst/>
                        <a:latin typeface="+mn-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568706019"/>
                  </a:ext>
                </a:extLst>
              </a:tr>
            </a:tbl>
          </a:graphicData>
        </a:graphic>
      </p:graphicFrame>
      <p:sp>
        <p:nvSpPr>
          <p:cNvPr id="3" name="TextBox 2">
            <a:extLst>
              <a:ext uri="{FF2B5EF4-FFF2-40B4-BE49-F238E27FC236}">
                <a16:creationId xmlns:a16="http://schemas.microsoft.com/office/drawing/2014/main" id="{C0F3FC4C-DA35-3D00-C5A4-5235CBA8AFDF}"/>
              </a:ext>
            </a:extLst>
          </p:cNvPr>
          <p:cNvSpPr txBox="1"/>
          <p:nvPr/>
        </p:nvSpPr>
        <p:spPr>
          <a:xfrm>
            <a:off x="350520" y="335280"/>
            <a:ext cx="484632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rebuchet MS" panose="020B0603020202020204"/>
                <a:ea typeface="+mn-ea"/>
                <a:cs typeface="+mn-cs"/>
              </a:rPr>
              <a:t>Due Inspection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5" name="TextBox 4">
            <a:extLst>
              <a:ext uri="{FF2B5EF4-FFF2-40B4-BE49-F238E27FC236}">
                <a16:creationId xmlns:a16="http://schemas.microsoft.com/office/drawing/2014/main" id="{3CE59125-AEE8-A044-BF6C-9076833084B3}"/>
              </a:ext>
            </a:extLst>
          </p:cNvPr>
          <p:cNvSpPr txBox="1"/>
          <p:nvPr/>
        </p:nvSpPr>
        <p:spPr>
          <a:xfrm>
            <a:off x="6096000" y="335280"/>
            <a:ext cx="5135880"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rebuchet MS" panose="020B0603020202020204"/>
                <a:ea typeface="+mn-ea"/>
                <a:cs typeface="+mn-cs"/>
              </a:rPr>
              <a:t>Due Inspection This Year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6358916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08279D7-3367-4603-75D0-86534BFBFF86}"/>
              </a:ext>
            </a:extLst>
          </p:cNvPr>
          <p:cNvGraphicFramePr>
            <a:graphicFrameLocks noGrp="1"/>
          </p:cNvGraphicFramePr>
          <p:nvPr/>
        </p:nvGraphicFramePr>
        <p:xfrm>
          <a:off x="494983" y="1228219"/>
          <a:ext cx="4955450" cy="4081003"/>
        </p:xfrm>
        <a:graphic>
          <a:graphicData uri="http://schemas.openxmlformats.org/drawingml/2006/table">
            <a:tbl>
              <a:tblPr firstRow="1" firstCol="1" bandRow="1">
                <a:tableStyleId>{5C22544A-7EE6-4342-B048-85BDC9FD1C3A}</a:tableStyleId>
              </a:tblPr>
              <a:tblGrid>
                <a:gridCol w="1980230">
                  <a:extLst>
                    <a:ext uri="{9D8B030D-6E8A-4147-A177-3AD203B41FA5}">
                      <a16:colId xmlns:a16="http://schemas.microsoft.com/office/drawing/2014/main" val="490785333"/>
                    </a:ext>
                  </a:extLst>
                </a:gridCol>
                <a:gridCol w="645566">
                  <a:extLst>
                    <a:ext uri="{9D8B030D-6E8A-4147-A177-3AD203B41FA5}">
                      <a16:colId xmlns:a16="http://schemas.microsoft.com/office/drawing/2014/main" val="1790351763"/>
                    </a:ext>
                  </a:extLst>
                </a:gridCol>
                <a:gridCol w="1283581">
                  <a:extLst>
                    <a:ext uri="{9D8B030D-6E8A-4147-A177-3AD203B41FA5}">
                      <a16:colId xmlns:a16="http://schemas.microsoft.com/office/drawing/2014/main" val="4048352513"/>
                    </a:ext>
                  </a:extLst>
                </a:gridCol>
                <a:gridCol w="1046073">
                  <a:extLst>
                    <a:ext uri="{9D8B030D-6E8A-4147-A177-3AD203B41FA5}">
                      <a16:colId xmlns:a16="http://schemas.microsoft.com/office/drawing/2014/main" val="1492833544"/>
                    </a:ext>
                  </a:extLst>
                </a:gridCol>
              </a:tblGrid>
              <a:tr h="860141">
                <a:tc>
                  <a:txBody>
                    <a:bodyPr/>
                    <a:lstStyle/>
                    <a:p>
                      <a:pPr>
                        <a:lnSpc>
                          <a:spcPct val="107000"/>
                        </a:lnSpc>
                        <a:spcAft>
                          <a:spcPts val="800"/>
                        </a:spcAft>
                      </a:pPr>
                      <a:r>
                        <a:rPr lang="en-GB" sz="1600" kern="0" dirty="0">
                          <a:effectLst/>
                          <a:latin typeface="+mj-lt"/>
                        </a:rPr>
                        <a:t>School</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nSpc>
                          <a:spcPct val="107000"/>
                        </a:lnSpc>
                        <a:spcAft>
                          <a:spcPts val="800"/>
                        </a:spcAft>
                      </a:pPr>
                      <a:r>
                        <a:rPr lang="en-GB" sz="1600" kern="0" dirty="0">
                          <a:effectLst/>
                          <a:latin typeface="+mj-lt"/>
                        </a:rPr>
                        <a:t>Type</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nSpc>
                          <a:spcPct val="107000"/>
                        </a:lnSpc>
                        <a:spcAft>
                          <a:spcPts val="800"/>
                        </a:spcAft>
                      </a:pPr>
                      <a:r>
                        <a:rPr lang="en-GB" sz="1600" kern="0" dirty="0">
                          <a:effectLst/>
                          <a:latin typeface="+mj-lt"/>
                        </a:rPr>
                        <a:t>Judgement</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gn="ctr">
                        <a:lnSpc>
                          <a:spcPct val="107000"/>
                        </a:lnSpc>
                        <a:spcAft>
                          <a:spcPts val="800"/>
                        </a:spcAft>
                      </a:pPr>
                      <a:r>
                        <a:rPr lang="en-GB" sz="1600" kern="0" dirty="0">
                          <a:effectLst/>
                          <a:latin typeface="+mj-lt"/>
                          <a:ea typeface="Aptos" panose="020B0004020202020204" pitchFamily="34" charset="0"/>
                          <a:cs typeface="Times New Roman" panose="02020603050405020304" pitchFamily="18" charset="0"/>
                        </a:rPr>
                        <a:t>Done</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extLst>
                  <a:ext uri="{0D108BD9-81ED-4DB2-BD59-A6C34878D82A}">
                    <a16:rowId xmlns:a16="http://schemas.microsoft.com/office/drawing/2014/main" val="1391446676"/>
                  </a:ext>
                </a:extLst>
              </a:tr>
              <a:tr h="435232">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St Agnes'</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Outstanding</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gn="l">
                        <a:lnSpc>
                          <a:spcPct val="107000"/>
                        </a:lnSpc>
                        <a:spcAft>
                          <a:spcPts val="800"/>
                        </a:spcAft>
                      </a:pPr>
                      <a:endParaRPr lang="en-GB" sz="1400" kern="10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586335724"/>
                  </a:ext>
                </a:extLst>
              </a:tr>
              <a:tr h="435232">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Summerside Primary</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gn="l">
                        <a:lnSpc>
                          <a:spcPct val="107000"/>
                        </a:lnSpc>
                        <a:spcAft>
                          <a:spcPts val="800"/>
                        </a:spcAft>
                      </a:pPr>
                      <a:endParaRPr lang="en-GB" sz="1400" kern="10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98408972"/>
                  </a:ext>
                </a:extLst>
              </a:tr>
              <a:tr h="435232">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Totteridge Academy</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S</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gn="l">
                        <a:lnSpc>
                          <a:spcPct val="107000"/>
                        </a:lnSpc>
                        <a:spcAft>
                          <a:spcPts val="800"/>
                        </a:spcAft>
                      </a:pPr>
                      <a:endParaRPr lang="en-GB" sz="1400" kern="100" dirty="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696307417"/>
                  </a:ext>
                </a:extLst>
              </a:tr>
              <a:tr h="435232">
                <a:tc>
                  <a:txBody>
                    <a:bodyPr/>
                    <a:lstStyle/>
                    <a:p>
                      <a:pPr>
                        <a:lnSpc>
                          <a:spcPct val="107000"/>
                        </a:lnSpc>
                        <a:spcAft>
                          <a:spcPts val="800"/>
                        </a:spcAft>
                      </a:pPr>
                      <a:r>
                        <a:rPr lang="en-GB" sz="1600" kern="0" dirty="0">
                          <a:solidFill>
                            <a:srgbClr val="FF0000"/>
                          </a:solidFill>
                          <a:effectLst/>
                          <a:latin typeface="+mj-lt"/>
                          <a:ea typeface="Times New Roman" panose="02020603050405020304" pitchFamily="18" charset="0"/>
                          <a:cs typeface="Times New Roman" panose="02020603050405020304" pitchFamily="18" charset="0"/>
                        </a:rPr>
                        <a:t>Tudor</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FF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FF0000"/>
                          </a:solidFill>
                          <a:effectLst/>
                          <a:latin typeface="+mj-lt"/>
                          <a:ea typeface="Times New Roman" panose="02020603050405020304" pitchFamily="18" charset="0"/>
                          <a:cs typeface="Times New Roman" panose="02020603050405020304" pitchFamily="18" charset="0"/>
                        </a:rPr>
                        <a:t>RI</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rgbClr val="FF0000"/>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065806469"/>
                  </a:ext>
                </a:extLst>
              </a:tr>
              <a:tr h="435232">
                <a:tc>
                  <a:txBody>
                    <a:bodyPr/>
                    <a:lstStyle/>
                    <a:p>
                      <a:pPr>
                        <a:lnSpc>
                          <a:spcPct val="107000"/>
                        </a:lnSpc>
                        <a:spcAft>
                          <a:spcPts val="800"/>
                        </a:spcAft>
                      </a:pPr>
                      <a:r>
                        <a:rPr lang="en-GB" sz="1600" kern="0" dirty="0">
                          <a:solidFill>
                            <a:srgbClr val="FF0000"/>
                          </a:solidFill>
                          <a:effectLst/>
                          <a:latin typeface="+mj-lt"/>
                          <a:ea typeface="Times New Roman" panose="02020603050405020304" pitchFamily="18" charset="0"/>
                          <a:cs typeface="Times New Roman" panose="02020603050405020304" pitchFamily="18" charset="0"/>
                        </a:rPr>
                        <a:t>Wessex </a:t>
                      </a:r>
                      <a:r>
                        <a:rPr lang="en-GB" sz="1600" kern="0" dirty="0" err="1">
                          <a:solidFill>
                            <a:srgbClr val="FF0000"/>
                          </a:solidFill>
                          <a:effectLst/>
                          <a:latin typeface="+mj-lt"/>
                          <a:ea typeface="Times New Roman" panose="02020603050405020304" pitchFamily="18" charset="0"/>
                          <a:cs typeface="Times New Roman" panose="02020603050405020304" pitchFamily="18" charset="0"/>
                        </a:rPr>
                        <a:t>Gdns</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FF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FF0000"/>
                          </a:solidFill>
                          <a:effectLst/>
                          <a:latin typeface="+mj-lt"/>
                          <a:ea typeface="Times New Roman" panose="02020603050405020304" pitchFamily="18" charset="0"/>
                          <a:cs typeface="Times New Roman" panose="02020603050405020304" pitchFamily="18" charset="0"/>
                        </a:rPr>
                        <a:t>RI</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4270257223"/>
                  </a:ext>
                </a:extLst>
              </a:tr>
              <a:tr h="435232">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Woodridge</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18494369"/>
                  </a:ext>
                </a:extLst>
              </a:tr>
              <a:tr h="435232">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Wren Academy</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P/S</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Outstanding</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990422646"/>
                  </a:ext>
                </a:extLst>
              </a:tr>
            </a:tbl>
          </a:graphicData>
        </a:graphic>
      </p:graphicFrame>
      <p:graphicFrame>
        <p:nvGraphicFramePr>
          <p:cNvPr id="3" name="Table 2">
            <a:extLst>
              <a:ext uri="{FF2B5EF4-FFF2-40B4-BE49-F238E27FC236}">
                <a16:creationId xmlns:a16="http://schemas.microsoft.com/office/drawing/2014/main" id="{B7337675-F454-DC1E-554F-44E4563A829C}"/>
              </a:ext>
            </a:extLst>
          </p:cNvPr>
          <p:cNvGraphicFramePr>
            <a:graphicFrameLocks noGrp="1"/>
          </p:cNvGraphicFramePr>
          <p:nvPr/>
        </p:nvGraphicFramePr>
        <p:xfrm>
          <a:off x="6286183" y="1228219"/>
          <a:ext cx="4955450" cy="3645771"/>
        </p:xfrm>
        <a:graphic>
          <a:graphicData uri="http://schemas.openxmlformats.org/drawingml/2006/table">
            <a:tbl>
              <a:tblPr firstRow="1" firstCol="1" bandRow="1">
                <a:tableStyleId>{5C22544A-7EE6-4342-B048-85BDC9FD1C3A}</a:tableStyleId>
              </a:tblPr>
              <a:tblGrid>
                <a:gridCol w="1980230">
                  <a:extLst>
                    <a:ext uri="{9D8B030D-6E8A-4147-A177-3AD203B41FA5}">
                      <a16:colId xmlns:a16="http://schemas.microsoft.com/office/drawing/2014/main" val="2854659254"/>
                    </a:ext>
                  </a:extLst>
                </a:gridCol>
                <a:gridCol w="645566">
                  <a:extLst>
                    <a:ext uri="{9D8B030D-6E8A-4147-A177-3AD203B41FA5}">
                      <a16:colId xmlns:a16="http://schemas.microsoft.com/office/drawing/2014/main" val="3127632591"/>
                    </a:ext>
                  </a:extLst>
                </a:gridCol>
                <a:gridCol w="1253101">
                  <a:extLst>
                    <a:ext uri="{9D8B030D-6E8A-4147-A177-3AD203B41FA5}">
                      <a16:colId xmlns:a16="http://schemas.microsoft.com/office/drawing/2014/main" val="748002258"/>
                    </a:ext>
                  </a:extLst>
                </a:gridCol>
                <a:gridCol w="1076553">
                  <a:extLst>
                    <a:ext uri="{9D8B030D-6E8A-4147-A177-3AD203B41FA5}">
                      <a16:colId xmlns:a16="http://schemas.microsoft.com/office/drawing/2014/main" val="3160603515"/>
                    </a:ext>
                  </a:extLst>
                </a:gridCol>
              </a:tblGrid>
              <a:tr h="860141">
                <a:tc>
                  <a:txBody>
                    <a:bodyPr/>
                    <a:lstStyle/>
                    <a:p>
                      <a:pPr>
                        <a:lnSpc>
                          <a:spcPct val="107000"/>
                        </a:lnSpc>
                        <a:spcAft>
                          <a:spcPts val="800"/>
                        </a:spcAft>
                      </a:pPr>
                      <a:r>
                        <a:rPr lang="en-GB" sz="1600" kern="0" dirty="0">
                          <a:effectLst/>
                          <a:latin typeface="+mj-lt"/>
                        </a:rPr>
                        <a:t>School</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nSpc>
                          <a:spcPct val="107000"/>
                        </a:lnSpc>
                        <a:spcAft>
                          <a:spcPts val="800"/>
                        </a:spcAft>
                      </a:pPr>
                      <a:r>
                        <a:rPr lang="en-GB" sz="1600" kern="0" dirty="0">
                          <a:effectLst/>
                          <a:latin typeface="+mj-lt"/>
                        </a:rPr>
                        <a:t>Type</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nSpc>
                          <a:spcPct val="107000"/>
                        </a:lnSpc>
                        <a:spcAft>
                          <a:spcPts val="800"/>
                        </a:spcAft>
                      </a:pPr>
                      <a:r>
                        <a:rPr lang="en-GB" sz="1600" kern="0" dirty="0">
                          <a:effectLst/>
                          <a:latin typeface="+mj-lt"/>
                        </a:rPr>
                        <a:t>Judgement</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tc>
                  <a:txBody>
                    <a:bodyPr/>
                    <a:lstStyle/>
                    <a:p>
                      <a:pPr algn="ctr">
                        <a:lnSpc>
                          <a:spcPct val="107000"/>
                        </a:lnSpc>
                        <a:spcAft>
                          <a:spcPts val="800"/>
                        </a:spcAft>
                      </a:pPr>
                      <a:r>
                        <a:rPr lang="en-GB" sz="1600" kern="0" dirty="0">
                          <a:effectLst/>
                          <a:latin typeface="+mj-lt"/>
                          <a:ea typeface="Aptos" panose="020B0004020202020204" pitchFamily="34" charset="0"/>
                          <a:cs typeface="Times New Roman" panose="02020603050405020304" pitchFamily="18" charset="0"/>
                        </a:rPr>
                        <a:t>Done</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ctr">
                    <a:solidFill>
                      <a:schemeClr val="accent1"/>
                    </a:solidFill>
                  </a:tcPr>
                </a:tc>
                <a:extLst>
                  <a:ext uri="{0D108BD9-81ED-4DB2-BD59-A6C34878D82A}">
                    <a16:rowId xmlns:a16="http://schemas.microsoft.com/office/drawing/2014/main" val="1505014588"/>
                  </a:ext>
                </a:extLst>
              </a:tr>
              <a:tr h="435232">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Ashmole Academy</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S</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gn="l">
                        <a:lnSpc>
                          <a:spcPct val="107000"/>
                        </a:lnSpc>
                        <a:spcAft>
                          <a:spcPts val="800"/>
                        </a:spcAft>
                      </a:pPr>
                      <a:endParaRPr lang="en-GB" sz="1400" kern="10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966894507"/>
                  </a:ext>
                </a:extLst>
              </a:tr>
              <a:tr h="435232">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St Joseph’s</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gn="l">
                        <a:lnSpc>
                          <a:spcPct val="107000"/>
                        </a:lnSpc>
                        <a:spcAft>
                          <a:spcPts val="800"/>
                        </a:spcAft>
                      </a:pPr>
                      <a:endParaRPr lang="en-GB" sz="1400" kern="10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322677808"/>
                  </a:ext>
                </a:extLst>
              </a:tr>
              <a:tr h="435232">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St Mary’s N3</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gn="l">
                        <a:lnSpc>
                          <a:spcPct val="107000"/>
                        </a:lnSpc>
                        <a:spcAft>
                          <a:spcPts val="800"/>
                        </a:spcAft>
                      </a:pPr>
                      <a:endParaRPr lang="en-GB" sz="1400" kern="100" dirty="0">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2496515627"/>
                  </a:ext>
                </a:extLst>
              </a:tr>
              <a:tr h="435232">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Queen Elizabeth Girls</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S</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rgbClr val="FF0000"/>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78202133"/>
                  </a:ext>
                </a:extLst>
              </a:tr>
              <a:tr h="435232">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Mapledown</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SN</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3719011411"/>
                  </a:ext>
                </a:extLst>
              </a:tr>
              <a:tr h="435232">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Mathilda Marks Kennedy</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solidFill>
                      <a:schemeClr val="accent1">
                        <a:lumMod val="60000"/>
                        <a:lumOff val="40000"/>
                      </a:schemeClr>
                    </a:solidFill>
                  </a:tcPr>
                </a:tc>
                <a:tc>
                  <a:txBody>
                    <a:bodyPr/>
                    <a:lstStyle/>
                    <a:p>
                      <a:pPr>
                        <a:lnSpc>
                          <a:spcPct val="107000"/>
                        </a:lnSpc>
                        <a:spcAft>
                          <a:spcPts val="800"/>
                        </a:spcAft>
                      </a:pPr>
                      <a:r>
                        <a:rPr lang="en-GB" sz="1600" kern="0">
                          <a:solidFill>
                            <a:srgbClr val="000000"/>
                          </a:solidFill>
                          <a:effectLst/>
                          <a:latin typeface="+mj-lt"/>
                          <a:ea typeface="Times New Roman" panose="02020603050405020304" pitchFamily="18" charset="0"/>
                          <a:cs typeface="Times New Roman" panose="02020603050405020304" pitchFamily="18" charset="0"/>
                        </a:rPr>
                        <a:t>P</a:t>
                      </a:r>
                      <a:endParaRPr lang="en-GB" sz="1600" kern="10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r>
                        <a:rPr lang="en-GB" sz="1600" kern="0" dirty="0">
                          <a:solidFill>
                            <a:srgbClr val="000000"/>
                          </a:solidFill>
                          <a:effectLst/>
                          <a:latin typeface="+mj-lt"/>
                          <a:ea typeface="Times New Roman" panose="02020603050405020304" pitchFamily="18" charset="0"/>
                          <a:cs typeface="Times New Roman" panose="02020603050405020304" pitchFamily="18" charset="0"/>
                        </a:rPr>
                        <a:t>Good</a:t>
                      </a:r>
                      <a:endParaRPr lang="en-GB" sz="1600" kern="100" dirty="0">
                        <a:effectLst/>
                        <a:latin typeface="+mj-lt"/>
                        <a:ea typeface="Aptos" panose="020B0004020202020204" pitchFamily="34" charset="0"/>
                        <a:cs typeface="Times New Roman" panose="02020603050405020304" pitchFamily="18" charset="0"/>
                      </a:endParaRPr>
                    </a:p>
                  </a:txBody>
                  <a:tcPr marL="68580" marR="68580" marT="9525" marB="9525" anchor="b"/>
                </a:tc>
                <a:tc>
                  <a:txBody>
                    <a:bodyPr/>
                    <a:lstStyle/>
                    <a:p>
                      <a:pPr>
                        <a:lnSpc>
                          <a:spcPct val="107000"/>
                        </a:lnSpc>
                        <a:spcAft>
                          <a:spcPts val="800"/>
                        </a:spcAft>
                      </a:pPr>
                      <a:endParaRPr lang="en-GB" sz="1400" kern="100" dirty="0">
                        <a:solidFill>
                          <a:schemeClr val="tx1"/>
                        </a:solidFill>
                        <a:effectLst/>
                        <a:latin typeface="+mj-lt"/>
                        <a:ea typeface="Aptos" panose="020B000402020202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631952659"/>
                  </a:ext>
                </a:extLst>
              </a:tr>
            </a:tbl>
          </a:graphicData>
        </a:graphic>
      </p:graphicFrame>
      <p:sp>
        <p:nvSpPr>
          <p:cNvPr id="4" name="TextBox 3">
            <a:extLst>
              <a:ext uri="{FF2B5EF4-FFF2-40B4-BE49-F238E27FC236}">
                <a16:creationId xmlns:a16="http://schemas.microsoft.com/office/drawing/2014/main" id="{FDA99349-964A-B050-F038-C2EE073A226F}"/>
              </a:ext>
            </a:extLst>
          </p:cNvPr>
          <p:cNvSpPr txBox="1"/>
          <p:nvPr/>
        </p:nvSpPr>
        <p:spPr>
          <a:xfrm>
            <a:off x="494983" y="396240"/>
            <a:ext cx="56010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rebuchet MS" panose="020B0603020202020204"/>
                <a:ea typeface="+mn-ea"/>
                <a:cs typeface="+mn-cs"/>
              </a:rPr>
              <a:t>Due Inspection This Year</a:t>
            </a:r>
          </a:p>
        </p:txBody>
      </p:sp>
      <p:sp>
        <p:nvSpPr>
          <p:cNvPr id="5" name="TextBox 4">
            <a:extLst>
              <a:ext uri="{FF2B5EF4-FFF2-40B4-BE49-F238E27FC236}">
                <a16:creationId xmlns:a16="http://schemas.microsoft.com/office/drawing/2014/main" id="{B024AECD-1057-7E53-5B37-F853C6E4E871}"/>
              </a:ext>
            </a:extLst>
          </p:cNvPr>
          <p:cNvSpPr txBox="1"/>
          <p:nvPr/>
        </p:nvSpPr>
        <p:spPr>
          <a:xfrm>
            <a:off x="6286182" y="441960"/>
            <a:ext cx="56010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Trebuchet MS" panose="020B0603020202020204"/>
                <a:ea typeface="+mn-ea"/>
                <a:cs typeface="+mn-cs"/>
              </a:rPr>
              <a:t>May Also be Inspected This Year</a:t>
            </a:r>
          </a:p>
        </p:txBody>
      </p:sp>
    </p:spTree>
    <p:extLst>
      <p:ext uri="{BB962C8B-B14F-4D97-AF65-F5344CB8AC3E}">
        <p14:creationId xmlns:p14="http://schemas.microsoft.com/office/powerpoint/2010/main" val="26002830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6B46-31A8-2690-3C28-D9F7DC5F5831}"/>
              </a:ext>
            </a:extLst>
          </p:cNvPr>
          <p:cNvSpPr>
            <a:spLocks noGrp="1"/>
          </p:cNvSpPr>
          <p:nvPr>
            <p:ph type="ctrTitle"/>
          </p:nvPr>
        </p:nvSpPr>
        <p:spPr/>
        <p:txBody>
          <a:bodyPr/>
          <a:lstStyle/>
          <a:p>
            <a:r>
              <a:rPr lang="en-GB"/>
              <a:t>Ofsted 2024-2025 General </a:t>
            </a:r>
            <a:r>
              <a:rPr lang="en-GB" dirty="0"/>
              <a:t>Points </a:t>
            </a:r>
          </a:p>
        </p:txBody>
      </p:sp>
      <p:sp>
        <p:nvSpPr>
          <p:cNvPr id="3" name="Subtitle 2">
            <a:extLst>
              <a:ext uri="{FF2B5EF4-FFF2-40B4-BE49-F238E27FC236}">
                <a16:creationId xmlns:a16="http://schemas.microsoft.com/office/drawing/2014/main" id="{BD993039-0CA1-F284-58DA-AEF4550C14D2}"/>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28728387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BFD7E23-3007-91D1-1AC1-AA2F27D6E8B5}"/>
              </a:ext>
            </a:extLst>
          </p:cNvPr>
          <p:cNvSpPr>
            <a:spLocks noGrp="1"/>
          </p:cNvSpPr>
          <p:nvPr>
            <p:ph type="title"/>
          </p:nvPr>
        </p:nvSpPr>
        <p:spPr/>
        <p:txBody>
          <a:bodyPr/>
          <a:lstStyle/>
          <a:p>
            <a:r>
              <a:rPr lang="en-GB" dirty="0"/>
              <a:t>The state of inspections this year</a:t>
            </a:r>
          </a:p>
        </p:txBody>
      </p:sp>
      <p:sp>
        <p:nvSpPr>
          <p:cNvPr id="6" name="Content Placeholder 5">
            <a:extLst>
              <a:ext uri="{FF2B5EF4-FFF2-40B4-BE49-F238E27FC236}">
                <a16:creationId xmlns:a16="http://schemas.microsoft.com/office/drawing/2014/main" id="{A8A45274-5EFF-1E80-DA8F-40B0F0B0CF73}"/>
              </a:ext>
            </a:extLst>
          </p:cNvPr>
          <p:cNvSpPr>
            <a:spLocks noGrp="1"/>
          </p:cNvSpPr>
          <p:nvPr>
            <p:ph idx="1"/>
          </p:nvPr>
        </p:nvSpPr>
        <p:spPr>
          <a:xfrm>
            <a:off x="551384" y="1288255"/>
            <a:ext cx="8596668" cy="5381105"/>
          </a:xfrm>
        </p:spPr>
        <p:txBody>
          <a:bodyPr>
            <a:normAutofit fontScale="85000" lnSpcReduction="20000"/>
          </a:bodyPr>
          <a:lstStyle/>
          <a:p>
            <a:r>
              <a:rPr lang="en-GB" sz="2400" dirty="0"/>
              <a:t>New framework published 16</a:t>
            </a:r>
            <a:r>
              <a:rPr lang="en-GB" sz="2400" baseline="30000" dirty="0"/>
              <a:t>th</a:t>
            </a:r>
            <a:r>
              <a:rPr lang="en-GB" sz="2400" dirty="0"/>
              <a:t> September</a:t>
            </a:r>
          </a:p>
          <a:p>
            <a:r>
              <a:rPr lang="en-GB" sz="2400" dirty="0"/>
              <a:t>Removal of the Overall Effectiveness grade for all school inspections.</a:t>
            </a:r>
          </a:p>
          <a:p>
            <a:r>
              <a:rPr lang="en-GB" sz="2400" dirty="0"/>
              <a:t>No change to graded inspections methodology – subject deep dives continue.</a:t>
            </a:r>
          </a:p>
          <a:p>
            <a:r>
              <a:rPr lang="en-GB" sz="2400" dirty="0"/>
              <a:t>Graded Inspections started again on 23</a:t>
            </a:r>
            <a:r>
              <a:rPr lang="en-GB" sz="2400" baseline="30000" dirty="0"/>
              <a:t>rd</a:t>
            </a:r>
            <a:r>
              <a:rPr lang="en-GB" sz="2400" dirty="0"/>
              <a:t> September </a:t>
            </a:r>
          </a:p>
          <a:p>
            <a:r>
              <a:rPr lang="en-GB" sz="2400" dirty="0"/>
              <a:t>Ungraded Inspections started again on 7</a:t>
            </a:r>
            <a:r>
              <a:rPr lang="en-GB" sz="2400" baseline="30000" dirty="0"/>
              <a:t>th</a:t>
            </a:r>
            <a:r>
              <a:rPr lang="en-GB" sz="2400" dirty="0"/>
              <a:t> October</a:t>
            </a:r>
          </a:p>
          <a:p>
            <a:r>
              <a:rPr lang="en-GB" sz="2400" dirty="0"/>
              <a:t>Grace period for safeguarding fixes</a:t>
            </a:r>
          </a:p>
          <a:p>
            <a:r>
              <a:rPr lang="en-GB" sz="2400" dirty="0"/>
              <a:t>Clear focus on the basics in English and Maths </a:t>
            </a:r>
          </a:p>
          <a:p>
            <a:r>
              <a:rPr lang="en-GB" sz="2400" dirty="0"/>
              <a:t>Schools will be called on a Monday by the lead inspector. Inspection will start on Tuesday. </a:t>
            </a:r>
          </a:p>
          <a:p>
            <a:r>
              <a:rPr lang="en-GB" sz="2400" dirty="0"/>
              <a:t>All inspections will be for two days (unless it is a very small school / nursery).</a:t>
            </a:r>
          </a:p>
          <a:p>
            <a:r>
              <a:rPr lang="en-GB" sz="2400" dirty="0"/>
              <a:t>Continued focus on actions to improve attendance</a:t>
            </a:r>
          </a:p>
          <a:p>
            <a:r>
              <a:rPr lang="en-GB" sz="2400" dirty="0"/>
              <a:t>A continued focus on IMPACT (which includes any messages from your performance information)</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756991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65C94D-13A6-2D0F-08AE-D3398569DEF3}"/>
              </a:ext>
            </a:extLst>
          </p:cNvPr>
          <p:cNvSpPr txBox="1"/>
          <p:nvPr/>
        </p:nvSpPr>
        <p:spPr>
          <a:xfrm>
            <a:off x="2649893" y="2034554"/>
            <a:ext cx="6889071" cy="2287806"/>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Statutory Compliance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2024</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Date: </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Author: Steve Larken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mn-cs"/>
              </a:rPr>
              <a:t>Position: Building Compliance Officer</a:t>
            </a:r>
          </a:p>
        </p:txBody>
      </p:sp>
    </p:spTree>
    <p:extLst>
      <p:ext uri="{BB962C8B-B14F-4D97-AF65-F5344CB8AC3E}">
        <p14:creationId xmlns:p14="http://schemas.microsoft.com/office/powerpoint/2010/main" val="391371143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Image">
            <a:extLst>
              <a:ext uri="{FF2B5EF4-FFF2-40B4-BE49-F238E27FC236}">
                <a16:creationId xmlns:a16="http://schemas.microsoft.com/office/drawing/2014/main" id="{E8FEF210-B776-F85B-3A56-F3124D595B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171450"/>
            <a:ext cx="8280920" cy="668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39513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A0D5C7F-4A82-8B8E-DC47-092773EB47E3}"/>
              </a:ext>
            </a:extLst>
          </p:cNvPr>
          <p:cNvSpPr>
            <a:spLocks noGrp="1"/>
          </p:cNvSpPr>
          <p:nvPr>
            <p:ph type="title"/>
          </p:nvPr>
        </p:nvSpPr>
        <p:spPr>
          <a:xfrm>
            <a:off x="527052" y="548218"/>
            <a:ext cx="11137899" cy="610022"/>
          </a:xfrm>
        </p:spPr>
        <p:txBody>
          <a:bodyPr>
            <a:normAutofit fontScale="90000"/>
          </a:bodyPr>
          <a:lstStyle/>
          <a:p>
            <a:r>
              <a:rPr lang="en-GB" dirty="0"/>
              <a:t>The Work of Governors</a:t>
            </a:r>
          </a:p>
        </p:txBody>
      </p:sp>
      <p:sp>
        <p:nvSpPr>
          <p:cNvPr id="9" name="Content Placeholder 8">
            <a:extLst>
              <a:ext uri="{FF2B5EF4-FFF2-40B4-BE49-F238E27FC236}">
                <a16:creationId xmlns:a16="http://schemas.microsoft.com/office/drawing/2014/main" id="{C0D924B3-426F-24B1-6F1D-B4195FFD3ED5}"/>
              </a:ext>
            </a:extLst>
          </p:cNvPr>
          <p:cNvSpPr>
            <a:spLocks noGrp="1"/>
          </p:cNvSpPr>
          <p:nvPr>
            <p:ph idx="1"/>
          </p:nvPr>
        </p:nvSpPr>
        <p:spPr>
          <a:xfrm>
            <a:off x="551189" y="1438927"/>
            <a:ext cx="11137899" cy="4967560"/>
          </a:xfrm>
        </p:spPr>
        <p:txBody>
          <a:bodyPr>
            <a:normAutofit/>
          </a:bodyPr>
          <a:lstStyle/>
          <a:p>
            <a:pPr algn="l"/>
            <a:r>
              <a:rPr lang="en-GB" sz="2400" b="0" i="0" dirty="0">
                <a:solidFill>
                  <a:srgbClr val="0B0C0C"/>
                </a:solidFill>
                <a:effectLst/>
                <a:highlight>
                  <a:srgbClr val="FFFFFF"/>
                </a:highlight>
                <a:latin typeface="GDS Transport"/>
              </a:rPr>
              <a:t>Inspectors will explore how governors/trustees carry out their functions. For example, the clarity of the school’s vision, ethos and strategic direction will have a significant impact on the decisions that leaders make about the curriculum. Inspectors will consider whether the work of the board of governors or the board of trustees in this respect is supporting the school to provide a high-quality education for its pupils.</a:t>
            </a:r>
          </a:p>
          <a:p>
            <a:pPr algn="l"/>
            <a:r>
              <a:rPr lang="en-GB" sz="2400" b="0" i="0" dirty="0">
                <a:solidFill>
                  <a:srgbClr val="0B0C0C"/>
                </a:solidFill>
                <a:effectLst/>
                <a:highlight>
                  <a:srgbClr val="FFFFFF"/>
                </a:highlight>
                <a:latin typeface="GDS Transport"/>
              </a:rPr>
              <a:t>In addition, the board of governors or the board of trustees are responsible for ensuring that the school fulfils its statutory duties, for example under the Equality Act 2010, and other duties, for example in relation to the ‘Prevent’ duty. </a:t>
            </a:r>
          </a:p>
          <a:p>
            <a:pPr algn="l"/>
            <a:r>
              <a:rPr lang="en-GB" sz="2400" b="0" i="0" dirty="0">
                <a:solidFill>
                  <a:srgbClr val="0B0C0C"/>
                </a:solidFill>
                <a:effectLst/>
                <a:highlight>
                  <a:srgbClr val="FFFFFF"/>
                </a:highlight>
                <a:latin typeface="GDS Transport"/>
              </a:rPr>
              <a:t>The board of governors or the board of trustees are also expected to exercise strategic oversight of all aspects of safeguarding. When inspectors consider whether the board of governors or the board of trustees are fulfilling this responsibility, they are not expected to construct or review a list of duties.</a:t>
            </a:r>
          </a:p>
          <a:p>
            <a:endParaRPr lang="en-GB" dirty="0"/>
          </a:p>
        </p:txBody>
      </p:sp>
      <p:sp>
        <p:nvSpPr>
          <p:cNvPr id="5" name="Slide Number Placeholder 4">
            <a:extLst>
              <a:ext uri="{FF2B5EF4-FFF2-40B4-BE49-F238E27FC236}">
                <a16:creationId xmlns:a16="http://schemas.microsoft.com/office/drawing/2014/main" id="{1DB3AEDE-AA65-1320-BE90-82E4EBAF3BCA}"/>
              </a:ext>
            </a:extLst>
          </p:cNvPr>
          <p:cNvSpPr>
            <a:spLocks noGrp="1"/>
          </p:cNvSpPr>
          <p:nvPr>
            <p:ph type="sldNum" sz="quarter" idx="12"/>
          </p:nvPr>
        </p:nvSpPr>
        <p:spPr/>
        <p:txBody>
          <a:bodyPr/>
          <a:lstStyle/>
          <a:p>
            <a:pPr marL="0" marR="0" lvl="0" indent="0" algn="r" defTabSz="1219140" rtl="0" eaLnBrk="1" fontAlgn="auto" latinLnBrk="0" hangingPunct="1">
              <a:lnSpc>
                <a:spcPct val="100000"/>
              </a:lnSpc>
              <a:spcBef>
                <a:spcPts val="0"/>
              </a:spcBef>
              <a:spcAft>
                <a:spcPts val="0"/>
              </a:spcAft>
              <a:buClrTx/>
              <a:buSzTx/>
              <a:buFontTx/>
              <a:buNone/>
              <a:tabLst/>
              <a:defRPr/>
            </a:pPr>
            <a:fld id="{2490C926-4C7A-4456-B603-8FB00524CD8E}" type="slidenum">
              <a:rPr kumimoji="0" lang="en-GB" sz="900" b="0" i="0" u="none" strike="noStrike" kern="1200" cap="none" spc="0" normalizeH="0" baseline="0" noProof="0" smtClean="0">
                <a:ln>
                  <a:noFill/>
                </a:ln>
                <a:solidFill>
                  <a:prstClr val="black"/>
                </a:solidFill>
                <a:effectLst/>
                <a:uLnTx/>
                <a:uFillTx/>
                <a:latin typeface="Trebuchet MS" panose="020B0603020202020204"/>
                <a:ea typeface="+mn-ea"/>
                <a:cs typeface="+mn-cs"/>
              </a:rPr>
              <a:pPr marL="0" marR="0" lvl="0" indent="0" algn="r" defTabSz="1219140" rtl="0" eaLnBrk="1" fontAlgn="auto" latinLnBrk="0" hangingPunct="1">
                <a:lnSpc>
                  <a:spcPct val="100000"/>
                </a:lnSpc>
                <a:spcBef>
                  <a:spcPts val="0"/>
                </a:spcBef>
                <a:spcAft>
                  <a:spcPts val="0"/>
                </a:spcAft>
                <a:buClrTx/>
                <a:buSzTx/>
                <a:buFontTx/>
                <a:buNone/>
                <a:tabLst/>
                <a:defRPr/>
              </a:pPr>
              <a:t>91</a:t>
            </a:fld>
            <a:endParaRPr kumimoji="0" lang="en-GB" sz="9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66614055"/>
      </p:ext>
    </p:extLst>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FE9CA-5D0C-2BCA-2763-B53F68363647}"/>
              </a:ext>
            </a:extLst>
          </p:cNvPr>
          <p:cNvSpPr>
            <a:spLocks noGrp="1"/>
          </p:cNvSpPr>
          <p:nvPr>
            <p:ph type="title"/>
          </p:nvPr>
        </p:nvSpPr>
        <p:spPr/>
        <p:txBody>
          <a:bodyPr/>
          <a:lstStyle/>
          <a:p>
            <a:pPr algn="ctr"/>
            <a:r>
              <a:rPr lang="en-GB" dirty="0"/>
              <a:t>Use of Ofsted Logos</a:t>
            </a:r>
          </a:p>
        </p:txBody>
      </p:sp>
      <p:sp>
        <p:nvSpPr>
          <p:cNvPr id="3" name="Content Placeholder 2">
            <a:extLst>
              <a:ext uri="{FF2B5EF4-FFF2-40B4-BE49-F238E27FC236}">
                <a16:creationId xmlns:a16="http://schemas.microsoft.com/office/drawing/2014/main" id="{412FC238-D622-2C4D-3B46-F303F5B57A2B}"/>
              </a:ext>
            </a:extLst>
          </p:cNvPr>
          <p:cNvSpPr>
            <a:spLocks noGrp="1"/>
          </p:cNvSpPr>
          <p:nvPr>
            <p:ph idx="1"/>
          </p:nvPr>
        </p:nvSpPr>
        <p:spPr/>
        <p:txBody>
          <a:bodyPr/>
          <a:lstStyle/>
          <a:p>
            <a:pPr algn="l"/>
            <a:r>
              <a:rPr lang="en-GB" sz="2000" b="0" i="0" dirty="0">
                <a:solidFill>
                  <a:srgbClr val="0B0C0C"/>
                </a:solidFill>
                <a:effectLst/>
                <a:highlight>
                  <a:srgbClr val="FFFFFF"/>
                </a:highlight>
                <a:latin typeface="GDS Transport"/>
              </a:rPr>
              <a:t>Schools judged to be outstanding or good for overall effectiveness </a:t>
            </a:r>
            <a:r>
              <a:rPr lang="en-GB" sz="2000" b="1" i="0" dirty="0">
                <a:solidFill>
                  <a:srgbClr val="0B0C0C"/>
                </a:solidFill>
                <a:effectLst/>
                <a:highlight>
                  <a:srgbClr val="FFFFFF"/>
                </a:highlight>
                <a:latin typeface="GDS Transport"/>
              </a:rPr>
              <a:t>before September 2024</a:t>
            </a:r>
            <a:r>
              <a:rPr lang="en-GB" sz="2000" b="0" i="0" dirty="0">
                <a:solidFill>
                  <a:srgbClr val="0B0C0C"/>
                </a:solidFill>
                <a:effectLst/>
                <a:highlight>
                  <a:srgbClr val="FFFFFF"/>
                </a:highlight>
                <a:latin typeface="GDS Transport"/>
              </a:rPr>
              <a:t> can </a:t>
            </a:r>
            <a:r>
              <a:rPr lang="en-GB" sz="2000" b="0" i="0" dirty="0">
                <a:solidFill>
                  <a:srgbClr val="1D70B8"/>
                </a:solidFill>
                <a:effectLst/>
                <a:highlight>
                  <a:srgbClr val="FFFFFF"/>
                </a:highlight>
                <a:latin typeface="GDS Transport"/>
                <a:hlinkClick r:id="rId2"/>
              </a:rPr>
              <a:t>use specific Ofsted logos</a:t>
            </a:r>
            <a:r>
              <a:rPr lang="en-GB" sz="2000" b="0" i="0" dirty="0">
                <a:solidFill>
                  <a:srgbClr val="0B0C0C"/>
                </a:solidFill>
                <a:effectLst/>
                <a:highlight>
                  <a:srgbClr val="FFFFFF"/>
                </a:highlight>
                <a:latin typeface="GDS Transport"/>
              </a:rPr>
              <a:t> to promote that judgement, for example on their websites. You can find more information in </a:t>
            </a:r>
            <a:r>
              <a:rPr lang="en-GB" sz="2000" b="0" i="0" dirty="0">
                <a:solidFill>
                  <a:srgbClr val="1D70B8"/>
                </a:solidFill>
                <a:effectLst/>
                <a:highlight>
                  <a:srgbClr val="FFFFFF"/>
                </a:highlight>
                <a:latin typeface="GDS Transport"/>
                <a:hlinkClick r:id="rId3"/>
              </a:rPr>
              <a:t>our logo terms of use</a:t>
            </a:r>
            <a:r>
              <a:rPr lang="en-GB" sz="2000" b="0" i="0" dirty="0">
                <a:solidFill>
                  <a:srgbClr val="0B0C0C"/>
                </a:solidFill>
                <a:effectLst/>
                <a:highlight>
                  <a:srgbClr val="FFFFFF"/>
                </a:highlight>
                <a:latin typeface="GDS Transport"/>
              </a:rPr>
              <a:t>.</a:t>
            </a:r>
          </a:p>
          <a:p>
            <a:pPr algn="l"/>
            <a:r>
              <a:rPr lang="en-GB" sz="2000" b="0" i="0" dirty="0">
                <a:solidFill>
                  <a:srgbClr val="0B0C0C"/>
                </a:solidFill>
                <a:effectLst/>
                <a:highlight>
                  <a:srgbClr val="FFFFFF"/>
                </a:highlight>
                <a:latin typeface="GDS Transport"/>
              </a:rPr>
              <a:t>Schools that receive a graded inspection from September 2024 onwards may no longer use the Ofsted judgement logos as they relate only to overall effectiveness, which is no longer part of our judgements.</a:t>
            </a:r>
          </a:p>
          <a:p>
            <a:endParaRPr lang="en-GB" dirty="0"/>
          </a:p>
        </p:txBody>
      </p:sp>
    </p:spTree>
    <p:extLst>
      <p:ext uri="{BB962C8B-B14F-4D97-AF65-F5344CB8AC3E}">
        <p14:creationId xmlns:p14="http://schemas.microsoft.com/office/powerpoint/2010/main" val="119779776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29856C6-89A8-8860-1559-599DD33A6712}"/>
              </a:ext>
            </a:extLst>
          </p:cNvPr>
          <p:cNvSpPr>
            <a:spLocks noGrp="1"/>
          </p:cNvSpPr>
          <p:nvPr>
            <p:ph type="title"/>
          </p:nvPr>
        </p:nvSpPr>
        <p:spPr>
          <a:xfrm>
            <a:off x="643467" y="816638"/>
            <a:ext cx="3724341" cy="5224724"/>
          </a:xfrm>
        </p:spPr>
        <p:txBody>
          <a:bodyPr anchor="ctr">
            <a:normAutofit/>
          </a:bodyPr>
          <a:lstStyle/>
          <a:p>
            <a:r>
              <a:rPr lang="en-GB" dirty="0"/>
              <a:t>Ofsted </a:t>
            </a:r>
            <a:br>
              <a:rPr lang="en-GB" dirty="0"/>
            </a:br>
            <a:r>
              <a:rPr lang="en-GB" dirty="0"/>
              <a:t>definition of ‘disadvantaged’</a:t>
            </a:r>
          </a:p>
        </p:txBody>
      </p:sp>
      <p:sp>
        <p:nvSpPr>
          <p:cNvPr id="8" name="Rectangle 1">
            <a:extLst>
              <a:ext uri="{FF2B5EF4-FFF2-40B4-BE49-F238E27FC236}">
                <a16:creationId xmlns:a16="http://schemas.microsoft.com/office/drawing/2014/main" id="{18880EE3-5592-BE7B-AC6E-3B2EAD0B2CA2}"/>
              </a:ext>
            </a:extLst>
          </p:cNvPr>
          <p:cNvSpPr>
            <a:spLocks noGrp="1" noChangeArrowheads="1"/>
          </p:cNvSpPr>
          <p:nvPr>
            <p:ph idx="1"/>
          </p:nvPr>
        </p:nvSpPr>
        <p:spPr bwMode="auto">
          <a:xfrm>
            <a:off x="4654295" y="816638"/>
            <a:ext cx="4619706" cy="5224724"/>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177744" tIns="179331" rIns="91440" bIns="179331" numCol="1" anchor="ctr" anchorCtr="0" compatLnSpc="1">
            <a:prstTxWarp prst="textNoShape">
              <a:avLst/>
            </a:prstTxWarp>
            <a:normAutofit/>
          </a:bodyPr>
          <a:lstStyle/>
          <a:p>
            <a:pPr marL="0" marR="0" lvl="0" indent="0" defTabSz="914400" rtl="0" eaLnBrk="0" fontAlgn="base" latinLnBrk="0" hangingPunct="0">
              <a:spcBef>
                <a:spcPct val="0"/>
              </a:spcBef>
              <a:spcAft>
                <a:spcPts val="600"/>
              </a:spcAft>
              <a:buClrTx/>
              <a:buSzTx/>
              <a:buFontTx/>
              <a:buNone/>
              <a:tabLst/>
            </a:pPr>
            <a:r>
              <a:rPr lang="en-US" altLang="en-US" dirty="0">
                <a:latin typeface="GDS Transport"/>
              </a:rPr>
              <a:t>P</a:t>
            </a:r>
            <a:r>
              <a:rPr kumimoji="0" lang="en-US" altLang="en-US" b="0" i="0" u="none" strike="noStrike" cap="none" normalizeH="0" baseline="0" dirty="0">
                <a:ln>
                  <a:noFill/>
                </a:ln>
                <a:effectLst/>
                <a:latin typeface="GDS Transport"/>
              </a:rPr>
              <a:t>upils with special educational needs and/or disabilities (SEND)</a:t>
            </a: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effectLst/>
                <a:latin typeface="GDS Transport"/>
              </a:rPr>
              <a:t>pupils who meet the </a:t>
            </a:r>
            <a:r>
              <a:rPr kumimoji="0" lang="en-US" altLang="en-US" b="0" i="0" u="none" strike="noStrike" cap="none" normalizeH="0" baseline="0" dirty="0">
                <a:ln>
                  <a:noFill/>
                </a:ln>
                <a:effectLst/>
                <a:latin typeface="GDS Transport"/>
                <a:hlinkClick r:id="rId2"/>
              </a:rPr>
              <a:t>definition of children in need of help and protection</a:t>
            </a:r>
            <a:endParaRPr kumimoji="0" lang="en-US" altLang="en-US" b="0" i="0" u="none" strike="noStrike" cap="none" normalizeH="0" baseline="0" dirty="0">
              <a:ln>
                <a:noFill/>
              </a:ln>
              <a:effectLst/>
              <a:latin typeface="GDS Transport"/>
            </a:endParaRP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effectLst/>
                <a:latin typeface="GDS Transport"/>
              </a:rPr>
              <a:t> pupils receiving statutory local authority support from a social worker </a:t>
            </a:r>
            <a:endParaRPr lang="en-US" altLang="en-US" dirty="0">
              <a:latin typeface="GDS Transport"/>
            </a:endParaRPr>
          </a:p>
          <a:p>
            <a:pPr marL="0" marR="0" lvl="0" indent="0" defTabSz="914400" rtl="0" eaLnBrk="0" fontAlgn="base" latinLnBrk="0" hangingPunct="0">
              <a:spcBef>
                <a:spcPct val="0"/>
              </a:spcBef>
              <a:spcAft>
                <a:spcPts val="600"/>
              </a:spcAft>
              <a:buClrTx/>
              <a:buSzTx/>
              <a:buFontTx/>
              <a:buNone/>
              <a:tabLst/>
            </a:pPr>
            <a:r>
              <a:rPr kumimoji="0" lang="en-US" altLang="en-US" b="0" i="0" u="none" strike="noStrike" cap="none" normalizeH="0" baseline="0" dirty="0">
                <a:ln>
                  <a:noFill/>
                </a:ln>
                <a:effectLst/>
                <a:latin typeface="GDS Transport"/>
              </a:rPr>
              <a:t>pupils who otherwise meet the criteria used for deciding the school’s </a:t>
            </a:r>
            <a:r>
              <a:rPr kumimoji="0" lang="en-US" altLang="en-US" b="0" i="0" u="none" strike="noStrike" cap="none" normalizeH="0" baseline="0" dirty="0">
                <a:ln>
                  <a:noFill/>
                </a:ln>
                <a:effectLst/>
                <a:latin typeface="GDS Transport"/>
                <a:hlinkClick r:id="rId3"/>
              </a:rPr>
              <a:t>pupil premium funding</a:t>
            </a:r>
            <a:r>
              <a:rPr kumimoji="0" lang="en-US" altLang="en-US" b="0" i="0" u="none" strike="noStrike" cap="none" normalizeH="0" baseline="0" dirty="0">
                <a:ln>
                  <a:noFill/>
                </a:ln>
                <a:effectLst/>
                <a:latin typeface="GDS Transport"/>
              </a:rPr>
              <a:t> (this includes pupils claiming free school meals at any point in the last 6 years, looked after children (children in local authority care) and/or children who left care through adoption or another formal route)</a:t>
            </a:r>
          </a:p>
          <a:p>
            <a:pPr marL="0" marR="0" lvl="0" indent="0" defTabSz="914400" rtl="0" eaLnBrk="0" fontAlgn="base" latinLnBrk="0" hangingPunct="0">
              <a:spcBef>
                <a:spcPct val="0"/>
              </a:spcBef>
              <a:spcAft>
                <a:spcPts val="600"/>
              </a:spcAft>
              <a:buClrTx/>
              <a:buSzTx/>
              <a:buFontTx/>
              <a:buNone/>
              <a:tabLst/>
            </a:pPr>
            <a:endParaRPr kumimoji="0" lang="en-US" altLang="en-US" b="0" i="0" u="none" strike="noStrike" cap="none" normalizeH="0" baseline="0" dirty="0">
              <a:ln>
                <a:noFill/>
              </a:ln>
              <a:effectLst/>
              <a:latin typeface="Arial" panose="020B0604020202020204" pitchFamily="34" charset="0"/>
            </a:endParaRPr>
          </a:p>
        </p:txBody>
      </p:sp>
    </p:spTree>
    <p:extLst>
      <p:ext uri="{BB962C8B-B14F-4D97-AF65-F5344CB8AC3E}">
        <p14:creationId xmlns:p14="http://schemas.microsoft.com/office/powerpoint/2010/main" val="24643991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F3797-91E1-DC3B-6153-8689E72E9F02}"/>
              </a:ext>
            </a:extLst>
          </p:cNvPr>
          <p:cNvSpPr>
            <a:spLocks noGrp="1"/>
          </p:cNvSpPr>
          <p:nvPr>
            <p:ph type="title"/>
          </p:nvPr>
        </p:nvSpPr>
        <p:spPr/>
        <p:txBody>
          <a:bodyPr/>
          <a:lstStyle/>
          <a:p>
            <a:r>
              <a:rPr lang="en-GB" dirty="0"/>
              <a:t>Dealing with complaints</a:t>
            </a:r>
          </a:p>
        </p:txBody>
      </p:sp>
      <p:sp>
        <p:nvSpPr>
          <p:cNvPr id="3" name="Content Placeholder 2">
            <a:extLst>
              <a:ext uri="{FF2B5EF4-FFF2-40B4-BE49-F238E27FC236}">
                <a16:creationId xmlns:a16="http://schemas.microsoft.com/office/drawing/2014/main" id="{8DB55417-1C67-BCE9-E088-34B01955D37F}"/>
              </a:ext>
            </a:extLst>
          </p:cNvPr>
          <p:cNvSpPr>
            <a:spLocks noGrp="1"/>
          </p:cNvSpPr>
          <p:nvPr>
            <p:ph idx="1"/>
          </p:nvPr>
        </p:nvSpPr>
        <p:spPr/>
        <p:txBody>
          <a:bodyPr/>
          <a:lstStyle/>
          <a:p>
            <a:pPr marL="0" indent="0" algn="l">
              <a:buNone/>
            </a:pPr>
            <a:r>
              <a:rPr lang="en-GB" b="0" i="0" dirty="0">
                <a:solidFill>
                  <a:srgbClr val="0B0C0C"/>
                </a:solidFill>
                <a:effectLst/>
                <a:highlight>
                  <a:srgbClr val="FFFFFF"/>
                </a:highlight>
                <a:latin typeface="GDS Transport"/>
              </a:rPr>
              <a:t>Inspectors </a:t>
            </a:r>
            <a:r>
              <a:rPr lang="en-GB" b="1" i="0" dirty="0">
                <a:solidFill>
                  <a:srgbClr val="0B0C0C"/>
                </a:solidFill>
                <a:effectLst/>
                <a:highlight>
                  <a:srgbClr val="FFFFFF"/>
                </a:highlight>
                <a:latin typeface="GDS Transport"/>
              </a:rPr>
              <a:t>will not</a:t>
            </a:r>
            <a:r>
              <a:rPr lang="en-GB" b="0" i="0" dirty="0">
                <a:solidFill>
                  <a:srgbClr val="0B0C0C"/>
                </a:solidFill>
                <a:effectLst/>
                <a:highlight>
                  <a:srgbClr val="FFFFFF"/>
                </a:highlight>
                <a:latin typeface="GDS Transport"/>
              </a:rPr>
              <a:t>:</a:t>
            </a:r>
          </a:p>
          <a:p>
            <a:pPr algn="l">
              <a:buFont typeface="Arial" panose="020B0604020202020204" pitchFamily="34" charset="0"/>
              <a:buChar char="•"/>
            </a:pPr>
            <a:r>
              <a:rPr lang="en-GB" b="0" i="0" dirty="0">
                <a:solidFill>
                  <a:srgbClr val="0B0C0C"/>
                </a:solidFill>
                <a:effectLst/>
                <a:highlight>
                  <a:srgbClr val="FFFFFF"/>
                </a:highlight>
                <a:latin typeface="GDS Transport"/>
              </a:rPr>
              <a:t>investigate the circumstances of a complaint on a graded or ungraded inspection, or come to any conclusions about the complaint itself</a:t>
            </a:r>
          </a:p>
          <a:p>
            <a:pPr algn="l">
              <a:buFont typeface="Arial" panose="020B0604020202020204" pitchFamily="34" charset="0"/>
              <a:buChar char="•"/>
            </a:pPr>
            <a:r>
              <a:rPr lang="en-GB" b="0" i="0" dirty="0">
                <a:solidFill>
                  <a:srgbClr val="0B0C0C"/>
                </a:solidFill>
                <a:effectLst/>
                <a:highlight>
                  <a:srgbClr val="FFFFFF"/>
                </a:highlight>
                <a:latin typeface="GDS Transport"/>
              </a:rPr>
              <a:t>follow up on complaints received before the inspection</a:t>
            </a:r>
          </a:p>
          <a:p>
            <a:pPr algn="l">
              <a:buFont typeface="Arial" panose="020B0604020202020204" pitchFamily="34" charset="0"/>
              <a:buChar char="•"/>
            </a:pPr>
            <a:r>
              <a:rPr lang="en-GB" b="0" i="0" dirty="0">
                <a:solidFill>
                  <a:srgbClr val="0B0C0C"/>
                </a:solidFill>
                <a:effectLst/>
                <a:highlight>
                  <a:srgbClr val="FFFFFF"/>
                </a:highlight>
                <a:latin typeface="GDS Transport"/>
              </a:rPr>
              <a:t>use complaints (qualifying complaints or other) or information about complaints as evidence to support judgements or come to any judgements based on complaints (qualifying complaints or other). However, evidence we find on an inspection following a complaint can be used to support judgements</a:t>
            </a:r>
          </a:p>
          <a:p>
            <a:endParaRPr lang="en-GB" dirty="0"/>
          </a:p>
        </p:txBody>
      </p:sp>
    </p:spTree>
    <p:extLst>
      <p:ext uri="{BB962C8B-B14F-4D97-AF65-F5344CB8AC3E}">
        <p14:creationId xmlns:p14="http://schemas.microsoft.com/office/powerpoint/2010/main" val="78596203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5643A-C804-6C9A-82D1-D55A78ABB4E9}"/>
              </a:ext>
            </a:extLst>
          </p:cNvPr>
          <p:cNvSpPr>
            <a:spLocks noGrp="1"/>
          </p:cNvSpPr>
          <p:nvPr>
            <p:ph type="title"/>
          </p:nvPr>
        </p:nvSpPr>
        <p:spPr/>
        <p:txBody>
          <a:bodyPr/>
          <a:lstStyle/>
          <a:p>
            <a:r>
              <a:rPr lang="en-GB" dirty="0"/>
              <a:t>Exploring data </a:t>
            </a:r>
          </a:p>
        </p:txBody>
      </p:sp>
      <p:sp>
        <p:nvSpPr>
          <p:cNvPr id="3" name="Content Placeholder 2">
            <a:extLst>
              <a:ext uri="{FF2B5EF4-FFF2-40B4-BE49-F238E27FC236}">
                <a16:creationId xmlns:a16="http://schemas.microsoft.com/office/drawing/2014/main" id="{BC312809-493F-2D94-5905-545D3463634D}"/>
              </a:ext>
            </a:extLst>
          </p:cNvPr>
          <p:cNvSpPr>
            <a:spLocks noGrp="1"/>
          </p:cNvSpPr>
          <p:nvPr>
            <p:ph idx="1"/>
          </p:nvPr>
        </p:nvSpPr>
        <p:spPr>
          <a:xfrm>
            <a:off x="677334" y="1412777"/>
            <a:ext cx="8596668" cy="4628586"/>
          </a:xfrm>
        </p:spPr>
        <p:txBody>
          <a:bodyPr>
            <a:normAutofit/>
          </a:bodyPr>
          <a:lstStyle/>
          <a:p>
            <a:r>
              <a:rPr lang="en-GB" b="0" i="0" dirty="0">
                <a:solidFill>
                  <a:srgbClr val="0B0C0C"/>
                </a:solidFill>
                <a:effectLst/>
                <a:highlight>
                  <a:srgbClr val="FFFFFF"/>
                </a:highlight>
                <a:latin typeface="GDS Transport"/>
              </a:rPr>
              <a:t>Inspectors will evaluate information on the IDSR prior to inspection and explore this with leaders</a:t>
            </a:r>
          </a:p>
          <a:p>
            <a:r>
              <a:rPr lang="en-GB" b="0" i="0" dirty="0">
                <a:solidFill>
                  <a:srgbClr val="0B0C0C"/>
                </a:solidFill>
                <a:effectLst/>
                <a:highlight>
                  <a:srgbClr val="FFFFFF"/>
                </a:highlight>
                <a:latin typeface="GDS Transport"/>
              </a:rPr>
              <a:t>No schools will be marked down on the basis of the 2021/22 data alone.</a:t>
            </a:r>
          </a:p>
          <a:p>
            <a:r>
              <a:rPr lang="en-GB" b="0" i="0" dirty="0">
                <a:solidFill>
                  <a:srgbClr val="0B0C0C"/>
                </a:solidFill>
                <a:effectLst/>
                <a:highlight>
                  <a:srgbClr val="FFFFFF"/>
                </a:highlight>
                <a:latin typeface="GDS Transport"/>
              </a:rPr>
              <a:t>Inspectors will not look at non-statutory internal progress and attainment data on inspections of schools.</a:t>
            </a:r>
          </a:p>
          <a:p>
            <a:pPr algn="l"/>
            <a:r>
              <a:rPr lang="en-GB" b="0" i="0" dirty="0">
                <a:solidFill>
                  <a:srgbClr val="0B0C0C"/>
                </a:solidFill>
                <a:effectLst/>
                <a:highlight>
                  <a:srgbClr val="FFFFFF"/>
                </a:highlight>
                <a:latin typeface="GDS Transport"/>
              </a:rPr>
              <a:t>Schools choosing to use more than 2 or 3 data collection points a year should have clear reasoning for:</a:t>
            </a:r>
          </a:p>
          <a:p>
            <a:pPr algn="l">
              <a:buFont typeface="Arial" panose="020B0604020202020204" pitchFamily="34" charset="0"/>
              <a:buChar char="•"/>
            </a:pPr>
            <a:r>
              <a:rPr lang="en-GB" b="0" i="0" dirty="0">
                <a:solidFill>
                  <a:srgbClr val="0B0C0C"/>
                </a:solidFill>
                <a:effectLst/>
                <a:highlight>
                  <a:srgbClr val="FFFFFF"/>
                </a:highlight>
                <a:latin typeface="GDS Transport"/>
              </a:rPr>
              <a:t>what interpretations and actions are informed by the frequency of collection</a:t>
            </a:r>
          </a:p>
          <a:p>
            <a:pPr algn="l">
              <a:buFont typeface="Arial" panose="020B0604020202020204" pitchFamily="34" charset="0"/>
              <a:buChar char="•"/>
            </a:pPr>
            <a:r>
              <a:rPr lang="en-GB" b="0" i="0" dirty="0">
                <a:solidFill>
                  <a:srgbClr val="0B0C0C"/>
                </a:solidFill>
                <a:effectLst/>
                <a:highlight>
                  <a:srgbClr val="FFFFFF"/>
                </a:highlight>
                <a:latin typeface="GDS Transport"/>
              </a:rPr>
              <a:t>the time taken to set assessments, collate, analyse and interpret the data</a:t>
            </a:r>
          </a:p>
          <a:p>
            <a:pPr algn="l">
              <a:buFont typeface="Arial" panose="020B0604020202020204" pitchFamily="34" charset="0"/>
              <a:buChar char="•"/>
            </a:pPr>
            <a:r>
              <a:rPr lang="en-GB" b="0" i="0" dirty="0">
                <a:solidFill>
                  <a:srgbClr val="0B0C0C"/>
                </a:solidFill>
                <a:effectLst/>
                <a:highlight>
                  <a:srgbClr val="FFFFFF"/>
                </a:highlight>
                <a:latin typeface="GDS Transport"/>
              </a:rPr>
              <a:t>the time taken to then act on the findings</a:t>
            </a:r>
          </a:p>
          <a:p>
            <a:pPr algn="l"/>
            <a:r>
              <a:rPr lang="en-GB" b="0" i="0" dirty="0">
                <a:solidFill>
                  <a:srgbClr val="0B0C0C"/>
                </a:solidFill>
                <a:effectLst/>
                <a:highlight>
                  <a:srgbClr val="FFFFFF"/>
                </a:highlight>
                <a:latin typeface="GDS Transport"/>
              </a:rPr>
              <a:t>Inspectors will seek to understand how staff are supported and the steps that are being taken to remove the risk of additional workload. </a:t>
            </a:r>
            <a:endParaRPr lang="en-GB" dirty="0"/>
          </a:p>
        </p:txBody>
      </p:sp>
    </p:spTree>
    <p:extLst>
      <p:ext uri="{BB962C8B-B14F-4D97-AF65-F5344CB8AC3E}">
        <p14:creationId xmlns:p14="http://schemas.microsoft.com/office/powerpoint/2010/main" val="31721751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5CBF0-9855-57E7-AD99-BC0099B3D91C}"/>
              </a:ext>
            </a:extLst>
          </p:cNvPr>
          <p:cNvSpPr>
            <a:spLocks noGrp="1"/>
          </p:cNvSpPr>
          <p:nvPr>
            <p:ph type="title"/>
          </p:nvPr>
        </p:nvSpPr>
        <p:spPr/>
        <p:txBody>
          <a:bodyPr/>
          <a:lstStyle/>
          <a:p>
            <a:r>
              <a:rPr lang="en-GB" dirty="0"/>
              <a:t>Safeguarding – adults living on the premises</a:t>
            </a:r>
          </a:p>
        </p:txBody>
      </p:sp>
      <p:sp>
        <p:nvSpPr>
          <p:cNvPr id="3" name="Content Placeholder 2">
            <a:extLst>
              <a:ext uri="{FF2B5EF4-FFF2-40B4-BE49-F238E27FC236}">
                <a16:creationId xmlns:a16="http://schemas.microsoft.com/office/drawing/2014/main" id="{6716FDFE-4E0C-3F11-EA99-59804E81F8F0}"/>
              </a:ext>
            </a:extLst>
          </p:cNvPr>
          <p:cNvSpPr>
            <a:spLocks noGrp="1"/>
          </p:cNvSpPr>
          <p:nvPr>
            <p:ph idx="1"/>
          </p:nvPr>
        </p:nvSpPr>
        <p:spPr/>
        <p:txBody>
          <a:bodyPr/>
          <a:lstStyle/>
          <a:p>
            <a:pPr marL="0" indent="0" algn="l">
              <a:buNone/>
            </a:pPr>
            <a:r>
              <a:rPr lang="en-GB" sz="2000" b="0" i="0" dirty="0">
                <a:solidFill>
                  <a:srgbClr val="0B0C0C"/>
                </a:solidFill>
                <a:effectLst/>
                <a:highlight>
                  <a:srgbClr val="FFFFFF"/>
                </a:highlight>
                <a:latin typeface="GDS Transport"/>
              </a:rPr>
              <a:t>If adults do live on the premises, inspectors will consider the school’s risk assessment as part of evaluating its safeguarding arrangements. Schools will be expected to demonstrate they have fully assessed any potential risks to children. This risk assessment should include:</a:t>
            </a:r>
          </a:p>
          <a:p>
            <a:pPr algn="l">
              <a:buFont typeface="Arial" panose="020B0604020202020204" pitchFamily="34" charset="0"/>
              <a:buChar char="•"/>
            </a:pPr>
            <a:r>
              <a:rPr lang="en-GB" sz="2000" b="0" i="0" dirty="0">
                <a:solidFill>
                  <a:srgbClr val="0B0C0C"/>
                </a:solidFill>
                <a:effectLst/>
                <a:highlight>
                  <a:srgbClr val="FFFFFF"/>
                </a:highlight>
                <a:latin typeface="GDS Transport"/>
              </a:rPr>
              <a:t>safeguarding checks of residents</a:t>
            </a:r>
          </a:p>
          <a:p>
            <a:pPr algn="l">
              <a:buFont typeface="Arial" panose="020B0604020202020204" pitchFamily="34" charset="0"/>
              <a:buChar char="•"/>
            </a:pPr>
            <a:r>
              <a:rPr lang="en-GB" sz="2000" b="0" i="0" dirty="0">
                <a:solidFill>
                  <a:srgbClr val="0B0C0C"/>
                </a:solidFill>
                <a:effectLst/>
                <a:highlight>
                  <a:srgbClr val="FFFFFF"/>
                </a:highlight>
                <a:latin typeface="GDS Transport"/>
              </a:rPr>
              <a:t>access between the residential accommodation and the rest of the premises</a:t>
            </a:r>
          </a:p>
          <a:p>
            <a:pPr algn="l">
              <a:buFont typeface="Arial" panose="020B0604020202020204" pitchFamily="34" charset="0"/>
              <a:buChar char="•"/>
            </a:pPr>
            <a:r>
              <a:rPr lang="en-GB" sz="2000" b="0" i="0" dirty="0">
                <a:solidFill>
                  <a:srgbClr val="0B0C0C"/>
                </a:solidFill>
                <a:effectLst/>
                <a:highlight>
                  <a:srgbClr val="FFFFFF"/>
                </a:highlight>
                <a:latin typeface="GDS Transport"/>
              </a:rPr>
              <a:t>which other individuals (such as family members and visitors) will access the residential accommodation</a:t>
            </a:r>
          </a:p>
          <a:p>
            <a:endParaRPr lang="en-GB" dirty="0"/>
          </a:p>
        </p:txBody>
      </p:sp>
    </p:spTree>
    <p:extLst>
      <p:ext uri="{BB962C8B-B14F-4D97-AF65-F5344CB8AC3E}">
        <p14:creationId xmlns:p14="http://schemas.microsoft.com/office/powerpoint/2010/main" val="1194743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1FA32-8E9F-9AD8-D1E2-EA7BBF954696}"/>
              </a:ext>
            </a:extLst>
          </p:cNvPr>
          <p:cNvSpPr>
            <a:spLocks noGrp="1"/>
          </p:cNvSpPr>
          <p:nvPr>
            <p:ph type="title"/>
          </p:nvPr>
        </p:nvSpPr>
        <p:spPr/>
        <p:txBody>
          <a:bodyPr>
            <a:normAutofit fontScale="90000"/>
          </a:bodyPr>
          <a:lstStyle/>
          <a:p>
            <a:r>
              <a:rPr lang="en-GB" b="1" dirty="0">
                <a:solidFill>
                  <a:srgbClr val="7030A0"/>
                </a:solidFill>
                <a:highlight>
                  <a:srgbClr val="FFFFFF"/>
                </a:highlight>
                <a:latin typeface="GDS Transport"/>
              </a:rPr>
              <a:t>Addressing minor safeguarding improvements</a:t>
            </a:r>
            <a:br>
              <a:rPr lang="en-GB" b="1" dirty="0">
                <a:solidFill>
                  <a:srgbClr val="0B0C0C"/>
                </a:solidFill>
                <a:highlight>
                  <a:srgbClr val="FFFFFF"/>
                </a:highlight>
                <a:latin typeface="GDS Transport"/>
              </a:rPr>
            </a:br>
            <a:endParaRPr lang="en-GB" dirty="0"/>
          </a:p>
        </p:txBody>
      </p:sp>
      <p:sp>
        <p:nvSpPr>
          <p:cNvPr id="3" name="Content Placeholder 2">
            <a:extLst>
              <a:ext uri="{FF2B5EF4-FFF2-40B4-BE49-F238E27FC236}">
                <a16:creationId xmlns:a16="http://schemas.microsoft.com/office/drawing/2014/main" id="{331F347B-3D59-FC78-B4B8-0F94FE736411}"/>
              </a:ext>
            </a:extLst>
          </p:cNvPr>
          <p:cNvSpPr>
            <a:spLocks noGrp="1"/>
          </p:cNvSpPr>
          <p:nvPr>
            <p:ph idx="1"/>
          </p:nvPr>
        </p:nvSpPr>
        <p:spPr>
          <a:xfrm>
            <a:off x="677334" y="1268761"/>
            <a:ext cx="8596668" cy="4772602"/>
          </a:xfrm>
        </p:spPr>
        <p:txBody>
          <a:bodyPr/>
          <a:lstStyle/>
          <a:p>
            <a:pPr marL="0" indent="0" algn="l">
              <a:buNone/>
            </a:pPr>
            <a:r>
              <a:rPr lang="en-GB" sz="2000" b="0" i="0" dirty="0">
                <a:solidFill>
                  <a:srgbClr val="0B0C0C"/>
                </a:solidFill>
                <a:effectLst/>
                <a:highlight>
                  <a:srgbClr val="FFFFFF"/>
                </a:highlight>
                <a:latin typeface="GDS Transport"/>
              </a:rPr>
              <a:t>Inspectors may identify minor improvements that need to be made to the school’s safeguarding practices during inspection, such as administrative errors in paperwork or out-of-date policies. Some of these improvements may be rectified easily before the end of the inspection. </a:t>
            </a:r>
          </a:p>
          <a:p>
            <a:pPr marL="0" indent="0" algn="l">
              <a:buNone/>
            </a:pPr>
            <a:r>
              <a:rPr lang="en-GB" sz="2000" b="0" i="0" dirty="0">
                <a:solidFill>
                  <a:srgbClr val="0B0C0C"/>
                </a:solidFill>
                <a:effectLst/>
                <a:highlight>
                  <a:srgbClr val="FFFFFF"/>
                </a:highlight>
                <a:latin typeface="GDS Transport"/>
              </a:rPr>
              <a:t>Where this is the case, inspectors will have a constructive and professional conversation with leaders so that the school has every chance to make these minor improvements.</a:t>
            </a:r>
          </a:p>
          <a:p>
            <a:pPr marL="0" indent="0" algn="l">
              <a:buNone/>
            </a:pPr>
            <a:r>
              <a:rPr lang="en-GB" sz="2000" b="0" i="0" dirty="0">
                <a:solidFill>
                  <a:srgbClr val="0B0C0C"/>
                </a:solidFill>
                <a:effectLst/>
                <a:highlight>
                  <a:srgbClr val="FFFFFF"/>
                </a:highlight>
                <a:latin typeface="GDS Transport"/>
              </a:rPr>
              <a:t> Where minor improvements are required but these are not able to be resolved before the end of the inspection, if the school has taken steps to resolve the issue, the school can still be judged effective for safeguarding.</a:t>
            </a:r>
          </a:p>
          <a:p>
            <a:pPr marL="0" indent="0" algn="l">
              <a:buNone/>
            </a:pPr>
            <a:r>
              <a:rPr lang="en-GB" sz="2000" b="0" i="0" dirty="0">
                <a:solidFill>
                  <a:srgbClr val="0B0C0C"/>
                </a:solidFill>
                <a:effectLst/>
                <a:highlight>
                  <a:srgbClr val="FFFFFF"/>
                </a:highlight>
                <a:latin typeface="GDS Transport"/>
              </a:rPr>
              <a:t> Importantly, any minor improvements that need to be made, while strengthening safeguarding practice, </a:t>
            </a:r>
            <a:r>
              <a:rPr lang="en-GB" sz="2000" b="1" i="0" dirty="0">
                <a:solidFill>
                  <a:srgbClr val="0B0C0C"/>
                </a:solidFill>
                <a:effectLst/>
                <a:highlight>
                  <a:srgbClr val="FFFFFF"/>
                </a:highlight>
                <a:latin typeface="GDS Transport"/>
              </a:rPr>
              <a:t>will not have an immediate impact on the safety of pupils.</a:t>
            </a:r>
          </a:p>
          <a:p>
            <a:endParaRPr lang="en-GB" dirty="0"/>
          </a:p>
        </p:txBody>
      </p:sp>
    </p:spTree>
    <p:extLst>
      <p:ext uri="{BB962C8B-B14F-4D97-AF65-F5344CB8AC3E}">
        <p14:creationId xmlns:p14="http://schemas.microsoft.com/office/powerpoint/2010/main" val="19968238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C083-A52C-B365-0146-89C6D12E3F57}"/>
              </a:ext>
            </a:extLst>
          </p:cNvPr>
          <p:cNvSpPr>
            <a:spLocks noGrp="1"/>
          </p:cNvSpPr>
          <p:nvPr>
            <p:ph type="title"/>
          </p:nvPr>
        </p:nvSpPr>
        <p:spPr/>
        <p:txBody>
          <a:bodyPr/>
          <a:lstStyle/>
          <a:p>
            <a:r>
              <a:rPr lang="en-GB" dirty="0"/>
              <a:t>Safeguarding concerns – time to put it right</a:t>
            </a:r>
          </a:p>
        </p:txBody>
      </p:sp>
      <p:sp>
        <p:nvSpPr>
          <p:cNvPr id="3" name="Content Placeholder 2">
            <a:extLst>
              <a:ext uri="{FF2B5EF4-FFF2-40B4-BE49-F238E27FC236}">
                <a16:creationId xmlns:a16="http://schemas.microsoft.com/office/drawing/2014/main" id="{269553ED-D961-63A2-10CD-56355BC2C189}"/>
              </a:ext>
            </a:extLst>
          </p:cNvPr>
          <p:cNvSpPr>
            <a:spLocks noGrp="1"/>
          </p:cNvSpPr>
          <p:nvPr>
            <p:ph idx="1"/>
          </p:nvPr>
        </p:nvSpPr>
        <p:spPr>
          <a:xfrm>
            <a:off x="677334" y="1844824"/>
            <a:ext cx="8596668" cy="4896544"/>
          </a:xfrm>
        </p:spPr>
        <p:txBody>
          <a:bodyPr>
            <a:normAutofit fontScale="92500" lnSpcReduction="20000"/>
          </a:bodyPr>
          <a:lstStyle/>
          <a:p>
            <a:pPr algn="l">
              <a:buFont typeface="Arial" panose="020B0604020202020204" pitchFamily="34" charset="0"/>
              <a:buChar char="•"/>
            </a:pPr>
            <a:r>
              <a:rPr lang="en-GB" dirty="0">
                <a:solidFill>
                  <a:srgbClr val="0B0C0C"/>
                </a:solidFill>
                <a:highlight>
                  <a:srgbClr val="FFFFFF"/>
                </a:highlight>
                <a:latin typeface="GDS Transport"/>
              </a:rPr>
              <a:t>I</a:t>
            </a:r>
            <a:r>
              <a:rPr lang="en-GB" b="0" i="0" dirty="0">
                <a:solidFill>
                  <a:srgbClr val="0B0C0C"/>
                </a:solidFill>
                <a:effectLst/>
                <a:highlight>
                  <a:srgbClr val="FFFFFF"/>
                </a:highlight>
                <a:latin typeface="GDS Transport"/>
              </a:rPr>
              <a:t>f safeguarding is judged as ineffective but all other judgements would have been good or outstanding, inspectors will need to consider, based on the information available to them at that time, whether leaders are capable of resolving the issues identified with safeguarding within 3 months. </a:t>
            </a:r>
          </a:p>
          <a:p>
            <a:pPr>
              <a:buFont typeface="Arial" panose="020B0604020202020204" pitchFamily="34" charset="0"/>
              <a:buChar char="•"/>
            </a:pPr>
            <a:r>
              <a:rPr lang="en-GB" b="0" i="0" dirty="0">
                <a:solidFill>
                  <a:srgbClr val="0B0C0C"/>
                </a:solidFill>
                <a:effectLst/>
                <a:highlight>
                  <a:srgbClr val="FFFFFF"/>
                </a:highlight>
                <a:latin typeface="GDS Transport"/>
              </a:rPr>
              <a:t>If inspectors consider that this is the case, the inspection will be suspended to give the school an opportunity to resolve those issues and </a:t>
            </a:r>
            <a:r>
              <a:rPr lang="en-GB" b="1" i="0" dirty="0">
                <a:solidFill>
                  <a:srgbClr val="0B0C0C"/>
                </a:solidFill>
                <a:effectLst/>
                <a:highlight>
                  <a:srgbClr val="FFFFFF"/>
                </a:highlight>
                <a:latin typeface="GDS Transport"/>
              </a:rPr>
              <a:t>we will return within 3 months.</a:t>
            </a:r>
            <a:r>
              <a:rPr lang="en-GB" dirty="0">
                <a:solidFill>
                  <a:srgbClr val="0B0C0C"/>
                </a:solidFill>
                <a:highlight>
                  <a:srgbClr val="FFFFFF"/>
                </a:highlight>
                <a:latin typeface="GDS Transport"/>
              </a:rPr>
              <a:t> “Suspend and Return” (currently a pilot).</a:t>
            </a:r>
            <a:endParaRPr lang="en-GB" b="1" i="0" dirty="0">
              <a:solidFill>
                <a:srgbClr val="0B0C0C"/>
              </a:solidFill>
              <a:effectLst/>
              <a:highlight>
                <a:srgbClr val="FFFFFF"/>
              </a:highlight>
              <a:latin typeface="GDS Transport"/>
            </a:endParaRPr>
          </a:p>
          <a:p>
            <a:pPr algn="l">
              <a:buFont typeface="Arial" panose="020B0604020202020204" pitchFamily="34" charset="0"/>
              <a:buChar char="•"/>
            </a:pPr>
            <a:r>
              <a:rPr lang="en-GB" b="0" i="0" dirty="0">
                <a:solidFill>
                  <a:srgbClr val="0B0C0C"/>
                </a:solidFill>
                <a:effectLst/>
                <a:highlight>
                  <a:srgbClr val="FFFFFF"/>
                </a:highlight>
                <a:latin typeface="GDS Transport"/>
              </a:rPr>
              <a:t>The school will not be placed in a category of concern at this stage, as the inspection will not have concluded the inspection. Ofsted will send a letter to the school, copied to the Secretary of State, setting this out, and explaining the next steps. In order to be able to suspend the inspection, insp</a:t>
            </a:r>
            <a:r>
              <a:rPr lang="en-GB" b="1" i="0" dirty="0">
                <a:solidFill>
                  <a:srgbClr val="0B0C0C"/>
                </a:solidFill>
                <a:effectLst/>
                <a:highlight>
                  <a:srgbClr val="FFFFFF"/>
                </a:highlight>
                <a:latin typeface="GDS Transport"/>
              </a:rPr>
              <a:t>ectors will need the school to agree, before the suspension is confirmed, that they will pass this letter to parents. </a:t>
            </a:r>
          </a:p>
          <a:p>
            <a:pPr algn="l">
              <a:buFont typeface="Arial" panose="020B0604020202020204" pitchFamily="34" charset="0"/>
              <a:buChar char="•"/>
            </a:pPr>
            <a:r>
              <a:rPr lang="en-GB" dirty="0">
                <a:solidFill>
                  <a:srgbClr val="0B0C0C"/>
                </a:solidFill>
                <a:highlight>
                  <a:srgbClr val="FFFFFF"/>
                </a:highlight>
                <a:latin typeface="GDS Transport"/>
              </a:rPr>
              <a:t>Ofsted</a:t>
            </a:r>
            <a:r>
              <a:rPr lang="en-GB" b="0" i="0" dirty="0">
                <a:solidFill>
                  <a:srgbClr val="0B0C0C"/>
                </a:solidFill>
                <a:effectLst/>
                <a:highlight>
                  <a:srgbClr val="FFFFFF"/>
                </a:highlight>
                <a:latin typeface="GDS Transport"/>
              </a:rPr>
              <a:t> will return to the school after 3 months as to complete the inspection by gathering additional evidence on whether safeguarding arrangements are effective</a:t>
            </a:r>
          </a:p>
          <a:p>
            <a:pPr algn="l">
              <a:buFont typeface="Arial" panose="020B0604020202020204" pitchFamily="34" charset="0"/>
              <a:buChar char="•"/>
            </a:pPr>
            <a:r>
              <a:rPr lang="en-GB" dirty="0">
                <a:solidFill>
                  <a:srgbClr val="0B0C0C"/>
                </a:solidFill>
                <a:highlight>
                  <a:srgbClr val="FFFFFF"/>
                </a:highlight>
                <a:latin typeface="GDS Transport"/>
              </a:rPr>
              <a:t>If</a:t>
            </a:r>
            <a:r>
              <a:rPr lang="en-GB" b="0" i="0" dirty="0">
                <a:solidFill>
                  <a:srgbClr val="0B0C0C"/>
                </a:solidFill>
                <a:effectLst/>
                <a:highlight>
                  <a:srgbClr val="FFFFFF"/>
                </a:highlight>
                <a:latin typeface="GDS Transport"/>
              </a:rPr>
              <a:t> there are no wider concerns (as set out in the first bullet), but inspectors consider that there is not a realistic prospect that leaders will be capable of resolving the issues identified with safeguarding within 3 months, they will conclude the inspection as normal and judge the school to have </a:t>
            </a:r>
            <a:r>
              <a:rPr lang="en-GB" b="0" i="0" dirty="0">
                <a:solidFill>
                  <a:srgbClr val="1D70B8"/>
                </a:solidFill>
                <a:effectLst/>
                <a:highlight>
                  <a:srgbClr val="FFFFFF"/>
                </a:highlight>
                <a:latin typeface="GDS Transport"/>
                <a:hlinkClick r:id="rId2"/>
              </a:rPr>
              <a:t>serious weaknesses</a:t>
            </a:r>
            <a:r>
              <a:rPr lang="en-GB" b="0" i="0" dirty="0">
                <a:solidFill>
                  <a:srgbClr val="0B0C0C"/>
                </a:solidFill>
                <a:effectLst/>
                <a:highlight>
                  <a:srgbClr val="FFFFFF"/>
                </a:highlight>
                <a:latin typeface="GDS Transport"/>
              </a:rPr>
              <a:t>. This is likely to lead to a judgement of inadequate for leadership and management.</a:t>
            </a:r>
            <a:endParaRPr lang="en-GB" dirty="0"/>
          </a:p>
        </p:txBody>
      </p:sp>
    </p:spTree>
    <p:extLst>
      <p:ext uri="{BB962C8B-B14F-4D97-AF65-F5344CB8AC3E}">
        <p14:creationId xmlns:p14="http://schemas.microsoft.com/office/powerpoint/2010/main" val="318997189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F63E3B-D207-E38E-CF18-3456C339332D}"/>
              </a:ext>
            </a:extLst>
          </p:cNvPr>
          <p:cNvSpPr>
            <a:spLocks noGrp="1"/>
          </p:cNvSpPr>
          <p:nvPr>
            <p:ph type="ctrTitle"/>
          </p:nvPr>
        </p:nvSpPr>
        <p:spPr/>
        <p:txBody>
          <a:bodyPr/>
          <a:lstStyle/>
          <a:p>
            <a:r>
              <a:rPr lang="en-GB" dirty="0"/>
              <a:t>Ungraded inspections</a:t>
            </a:r>
          </a:p>
        </p:txBody>
      </p:sp>
      <p:sp>
        <p:nvSpPr>
          <p:cNvPr id="5" name="Subtitle 4">
            <a:extLst>
              <a:ext uri="{FF2B5EF4-FFF2-40B4-BE49-F238E27FC236}">
                <a16:creationId xmlns:a16="http://schemas.microsoft.com/office/drawing/2014/main" id="{2BFC6ACA-FBE9-FE37-1C04-71D998CA7929}"/>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12377944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MM_Toolkit">
  <a:themeElements>
    <a:clrScheme name="SACS Gree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oolkit" id="{0028CF09-FAD1-42E4-9E4A-D3745EB60913}" vid="{28707844-46AA-48C0-AF69-6BE2EE8A3C89}"/>
    </a:ext>
  </a:extLst>
</a:theme>
</file>

<file path=ppt/theme/theme3.xml><?xml version="1.0" encoding="utf-8"?>
<a:theme xmlns:a="http://schemas.openxmlformats.org/drawingml/2006/main" name="20141104_SMEDI Strategic Plan Template Final">
  <a:themeElements>
    <a:clrScheme name="Custom 1">
      <a:dk1>
        <a:srgbClr val="000000"/>
      </a:dk1>
      <a:lt1>
        <a:srgbClr val="FFFFFF"/>
      </a:lt1>
      <a:dk2>
        <a:srgbClr val="009999"/>
      </a:dk2>
      <a:lt2>
        <a:srgbClr val="FFFFFF"/>
      </a:lt2>
      <a:accent1>
        <a:srgbClr val="009999"/>
      </a:accent1>
      <a:accent2>
        <a:srgbClr val="5D0000"/>
      </a:accent2>
      <a:accent3>
        <a:srgbClr val="F7E2D5"/>
      </a:accent3>
      <a:accent4>
        <a:srgbClr val="508A2E"/>
      </a:accent4>
      <a:accent5>
        <a:srgbClr val="DBEED0"/>
      </a:accent5>
      <a:accent6>
        <a:srgbClr val="BE0027"/>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w="9525">
          <a:solidFill>
            <a:schemeClr val="bg1"/>
          </a:solidFill>
        </a:ln>
      </a:spPr>
      <a:bodyPr lIns="45720" rIns="45720" rtlCol="0" anchor="ctr"/>
      <a:lstStyle>
        <a:defPPr algn="ctr">
          <a:spcBef>
            <a:spcPts val="400"/>
          </a:spcBef>
          <a:defRPr sz="1200" b="1" dirty="0" smtClean="0">
            <a:solidFill>
              <a:schemeClr val="bg2"/>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45720" rIns="45720" rtlCol="0">
        <a:spAutoFit/>
      </a:bodyPr>
      <a:lstStyle>
        <a:defPPr algn="ctr">
          <a:spcBef>
            <a:spcPts val="400"/>
          </a:spcBef>
          <a:defRPr sz="1200" dirty="0" err="1" smtClean="0"/>
        </a:defPPr>
      </a:lstStyle>
    </a:txDef>
  </a:objectDefaults>
  <a:extraClrSchemeLst/>
  <a:extLst>
    <a:ext uri="{05A4C25C-085E-4340-85A3-A5531E510DB2}">
      <thm15:themeFamily xmlns:thm15="http://schemas.microsoft.com/office/thememl/2012/main" name="MOIT Institutional Strengthening Template_v2.potx" id="{9FA237B2-FCCF-49D7-8499-309B2D19B12D}" vid="{276DB281-F63C-4AB9-AF0E-F9ED0ED34A7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Facet">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2_Office Theme">
  <a:themeElements>
    <a:clrScheme name="Custom 2">
      <a:dk1>
        <a:sysClr val="windowText" lastClr="000000"/>
      </a:dk1>
      <a:lt1>
        <a:sysClr val="window" lastClr="FFFFFF"/>
      </a:lt1>
      <a:dk2>
        <a:srgbClr val="632E62"/>
      </a:dk2>
      <a:lt2>
        <a:srgbClr val="EAE5EB"/>
      </a:lt2>
      <a:accent1>
        <a:srgbClr val="9B57D3"/>
      </a:accent1>
      <a:accent2>
        <a:srgbClr val="755DD9"/>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ccdf8477-5183-4317-8e8b-f69ff0053fb7}" enabled="1" method="Standard" siteId="{1ba468b9-1414-4675-be4f-53c478ad47bb}" removed="0"/>
</clbl:labelList>
</file>

<file path=docProps/app.xml><?xml version="1.0" encoding="utf-8"?>
<Properties xmlns="http://schemas.openxmlformats.org/officeDocument/2006/extended-properties" xmlns:vt="http://schemas.openxmlformats.org/officeDocument/2006/docPropsVTypes">
  <Template/>
  <TotalTime>1460</TotalTime>
  <Words>7977</Words>
  <Application>Microsoft Office PowerPoint</Application>
  <PresentationFormat>Widescreen</PresentationFormat>
  <Paragraphs>1436</Paragraphs>
  <Slides>111</Slides>
  <Notes>35</Notes>
  <HiddenSlides>0</HiddenSlides>
  <MMClips>0</MMClips>
  <ScaleCrop>false</ScaleCrop>
  <HeadingPairs>
    <vt:vector size="8" baseType="variant">
      <vt:variant>
        <vt:lpstr>Fonts Used</vt:lpstr>
      </vt:variant>
      <vt:variant>
        <vt:i4>17</vt:i4>
      </vt:variant>
      <vt:variant>
        <vt:lpstr>Theme</vt:lpstr>
      </vt:variant>
      <vt:variant>
        <vt:i4>7</vt:i4>
      </vt:variant>
      <vt:variant>
        <vt:lpstr>Embedded OLE Servers</vt:lpstr>
      </vt:variant>
      <vt:variant>
        <vt:i4>1</vt:i4>
      </vt:variant>
      <vt:variant>
        <vt:lpstr>Slide Titles</vt:lpstr>
      </vt:variant>
      <vt:variant>
        <vt:i4>111</vt:i4>
      </vt:variant>
    </vt:vector>
  </HeadingPairs>
  <TitlesOfParts>
    <vt:vector size="136" baseType="lpstr">
      <vt:lpstr>Aptos</vt:lpstr>
      <vt:lpstr>Aptos Display</vt:lpstr>
      <vt:lpstr>Arial</vt:lpstr>
      <vt:lpstr>Calibri</vt:lpstr>
      <vt:lpstr>Calibri Light</vt:lpstr>
      <vt:lpstr>CIDFont+F2</vt:lpstr>
      <vt:lpstr>CIDFont+F6</vt:lpstr>
      <vt:lpstr>CIDFont+F8</vt:lpstr>
      <vt:lpstr>Courier New</vt:lpstr>
      <vt:lpstr>GDS Transport</vt:lpstr>
      <vt:lpstr>Georgia</vt:lpstr>
      <vt:lpstr>Open Sans</vt:lpstr>
      <vt:lpstr>Symbol</vt:lpstr>
      <vt:lpstr>Times New Roman</vt:lpstr>
      <vt:lpstr>Trebuchet MS</vt:lpstr>
      <vt:lpstr>Wingdings</vt:lpstr>
      <vt:lpstr>Wingdings 3</vt:lpstr>
      <vt:lpstr>Facet</vt:lpstr>
      <vt:lpstr>MM_Toolkit</vt:lpstr>
      <vt:lpstr>20141104_SMEDI Strategic Plan Template Final</vt:lpstr>
      <vt:lpstr>Office Theme</vt:lpstr>
      <vt:lpstr>1_Facet</vt:lpstr>
      <vt:lpstr>1_Office Theme</vt:lpstr>
      <vt:lpstr>2_Office Theme</vt:lpstr>
      <vt:lpstr>think-cell Slide</vt:lpstr>
      <vt:lpstr>Governance Audit Emerging Themes  October 2024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is this important?</vt:lpstr>
      <vt:lpstr>Key stats</vt:lpstr>
      <vt:lpstr>Key messages</vt:lpstr>
      <vt:lpstr>Campaign</vt:lpstr>
      <vt:lpstr>Resources for schools</vt:lpstr>
      <vt:lpstr>PowerPoint Presentation</vt:lpstr>
      <vt:lpstr>Educational Standards in Barnet Schools 2024 (provisional)  October 2024 </vt:lpstr>
      <vt:lpstr>EYFS – Good Level of Development (GLD)</vt:lpstr>
      <vt:lpstr>EYFS – GLD Disadvantaged pupils</vt:lpstr>
      <vt:lpstr>EYFS – GLD SEN Support pupils</vt:lpstr>
      <vt:lpstr>EYFS – GLD EHCP pupils</vt:lpstr>
      <vt:lpstr>Year 1 Phonics</vt:lpstr>
      <vt:lpstr>Year 1 Phonics – Disadvantaged pupils</vt:lpstr>
      <vt:lpstr>Year 1 Phonics – SEN Support pupils</vt:lpstr>
      <vt:lpstr>Year 1 Phonics – EHCP pupils</vt:lpstr>
      <vt:lpstr>End of KS1 – from 2023-24 Key Stage 1 assessments were made optional to schools. Therefore, there was no requirement to carry out the assessments nor publish the outcome if they did carry these out.</vt:lpstr>
      <vt:lpstr>End of KS2 – Expected Standard+</vt:lpstr>
      <vt:lpstr>End of KS2 – Higher Standard / Greater Depth</vt:lpstr>
      <vt:lpstr>End of KS2 – RWM Trend data and ranking Note: the 2024 data is provisional and previous years are finalized data. Usually Barnet results increase by between 2 to 3% when finalized due to pupils being removed (recent arrivals to country)</vt:lpstr>
      <vt:lpstr>End of KS2 – RWM Trend data and ranking Note: the 2024 data is provisional and previous years are finalized data. Usually Barnet results increase by between 2 to 3% when finalized due to pupils being removed (recent arrivals to country)</vt:lpstr>
      <vt:lpstr>End of KS2 – RWM Disadvantaged pupils</vt:lpstr>
      <vt:lpstr>End of KS2 – Reading Disadvantaged pupils</vt:lpstr>
      <vt:lpstr>End of KS2 – Writing Disadvantaged pupils</vt:lpstr>
      <vt:lpstr>End of KS2 – Maths Disadvantaged pupils</vt:lpstr>
      <vt:lpstr>End of KS2 – GPS Disadvantaged pupils</vt:lpstr>
      <vt:lpstr>End of KS2 – RWM SEN Support</vt:lpstr>
      <vt:lpstr>End of KS2 – RWM EHCP</vt:lpstr>
      <vt:lpstr>End of KS4 – GCSE </vt:lpstr>
      <vt:lpstr>End of KS5 – A Level </vt:lpstr>
      <vt:lpstr>Vocational Data – Summer 2024 Update</vt:lpstr>
      <vt:lpstr>National Average Data: Pass – Distinction* Grades (source: gov.uk)</vt:lpstr>
      <vt:lpstr>PowerPoint Presentation</vt:lpstr>
      <vt:lpstr>Primary Attendance – Aut/Spr Terms 2023/24</vt:lpstr>
      <vt:lpstr>Secondary Attendance – Aut/Spr Terms 2023/24</vt:lpstr>
      <vt:lpstr>Primary Suspensions/ Exclusions – Aut/Spr Terms 2023/24</vt:lpstr>
      <vt:lpstr>Secondary Suspensions/ Exclusions – Aut/Spr Terms 2023/24</vt:lpstr>
      <vt:lpstr>School Admissions Update  October 2024</vt:lpstr>
      <vt:lpstr>Reception 2024/25 – application stats</vt:lpstr>
      <vt:lpstr>Reception 2024/25 – allocation stats</vt:lpstr>
      <vt:lpstr>Primary National Offer Day Stats – yearly comparison</vt:lpstr>
      <vt:lpstr>Reception applications – yearly comparison</vt:lpstr>
      <vt:lpstr>Reception vacancies by faith (on 1 Oct 2024) After PAN reductions at St Joseph’s, Menorah Foundation and London Academy</vt:lpstr>
      <vt:lpstr>Changes to primary provision - 2024</vt:lpstr>
      <vt:lpstr>Changes to primary provision – future planned</vt:lpstr>
      <vt:lpstr>Primary status conversion 2024</vt:lpstr>
      <vt:lpstr>Secondary 2024– application stats</vt:lpstr>
      <vt:lpstr>Secondary 2024 – allocation stats</vt:lpstr>
      <vt:lpstr>Secondary National Offer Day Stats - comparison</vt:lpstr>
      <vt:lpstr>Year Seven applications – yearly comparison</vt:lpstr>
      <vt:lpstr> Secondary vacancies and unplanned places 2024 After PAN reductions at FBS and St James’ Catholic)  </vt:lpstr>
      <vt:lpstr>Changes to secondary provision -2024</vt:lpstr>
      <vt:lpstr>In-year applications – children from overseas Academic Year 2023/24</vt:lpstr>
      <vt:lpstr>In-year placements – Five Asylum hotel children 1 Sep 2023 to 2 Oct 2024</vt:lpstr>
      <vt:lpstr>Reception five-year mainstream forecast – Barnet (2024 GLA School Roll Projections )</vt:lpstr>
      <vt:lpstr>Reception five-year forecast – Primary PA1 Burnt Oak, Colindale North, Colindale South, Hendon, West Hendon (2024 GLA School Roll Projections)</vt:lpstr>
      <vt:lpstr>Reception five-year forecast – Primary PA2 Edgware, Edgwarebury, Mill Hill, Hale, Totteridge &amp; Woodside (2024 GLA School Roll Projections)</vt:lpstr>
      <vt:lpstr>Reception five-year forecast – Primary PA3 Childs Hill, Cricklewood, Garden Suburb, Golders Green (2024 GLA School Roll Projections)</vt:lpstr>
      <vt:lpstr>Reception five-year forecast – Primary PA4 East Finchley, Finchley Church End, West Finchley, Friern Barnet, Woodhouse (2024 GLA School Roll Projections)</vt:lpstr>
      <vt:lpstr>Reception five-year forecast – Primary PA5 Barnet Vale, High Barnet, Underhill (2024 GLA School Roll Projections)</vt:lpstr>
      <vt:lpstr>Reception five-year forecast – Primary PA6 Brunswick Park, East Barnet, Whetstone (2024 GLA School Roll Projections)</vt:lpstr>
      <vt:lpstr>Reception 2024 applications by ward of residence</vt:lpstr>
      <vt:lpstr>Secondary pupil forecast – next five years (2024 GLA School Roll Projections)</vt:lpstr>
      <vt:lpstr>Ofsted Briefing October 2024</vt:lpstr>
      <vt:lpstr>PowerPoint Presentation</vt:lpstr>
      <vt:lpstr>PowerPoint Presentation</vt:lpstr>
      <vt:lpstr>PowerPoint Presentation</vt:lpstr>
      <vt:lpstr>PowerPoint Presentation</vt:lpstr>
      <vt:lpstr>Schools Due To  Be Inspected</vt:lpstr>
      <vt:lpstr>PowerPoint Presentation</vt:lpstr>
      <vt:lpstr>PowerPoint Presentation</vt:lpstr>
      <vt:lpstr>Ofsted 2024-2025 General Points </vt:lpstr>
      <vt:lpstr>The state of inspections this year</vt:lpstr>
      <vt:lpstr>PowerPoint Presentation</vt:lpstr>
      <vt:lpstr>The Work of Governors</vt:lpstr>
      <vt:lpstr>Use of Ofsted Logos</vt:lpstr>
      <vt:lpstr>Ofsted  definition of ‘disadvantaged’</vt:lpstr>
      <vt:lpstr>Dealing with complaints</vt:lpstr>
      <vt:lpstr>Exploring data </vt:lpstr>
      <vt:lpstr>Safeguarding – adults living on the premises</vt:lpstr>
      <vt:lpstr>Addressing minor safeguarding improvements </vt:lpstr>
      <vt:lpstr>Safeguarding concerns – time to put it right</vt:lpstr>
      <vt:lpstr>Ungraded inspections</vt:lpstr>
      <vt:lpstr>What is changing for ungraded inspections?</vt:lpstr>
      <vt:lpstr>Ungraded Inspections – what is evaluated</vt:lpstr>
      <vt:lpstr>Ungraded inspections - A move to focus areas </vt:lpstr>
      <vt:lpstr>Grouping Subjects</vt:lpstr>
      <vt:lpstr>Ungraded Inspections  Focus Areas Example - Primary School  </vt:lpstr>
      <vt:lpstr>Ungraded Inspections  Focus Areas Example - Secondary School </vt:lpstr>
      <vt:lpstr>Ungraded Inspections  Focus Areas Example  - Special School  </vt:lpstr>
      <vt:lpstr>Possible outcomes for an ungraded inspection</vt:lpstr>
      <vt:lpstr>BUILDING STRONG FOUNDATIONS</vt:lpstr>
      <vt:lpstr>Early English and mathematics knowledge </vt:lpstr>
      <vt:lpstr>Executive Function</vt:lpstr>
      <vt:lpstr>Ofsted Experiences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Place Panning Update  1 October 2020</dc:title>
  <dc:creator>Arif, Ferzana</dc:creator>
  <cp:lastModifiedBy>Burr, Nick (BELS)</cp:lastModifiedBy>
  <cp:revision>85</cp:revision>
  <dcterms:created xsi:type="dcterms:W3CDTF">2020-09-23T15:04:36Z</dcterms:created>
  <dcterms:modified xsi:type="dcterms:W3CDTF">2024-10-11T09:55:36Z</dcterms:modified>
</cp:coreProperties>
</file>