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7" r:id="rId1"/>
  </p:sldMasterIdLst>
  <p:notesMasterIdLst>
    <p:notesMasterId r:id="rId38"/>
  </p:notesMasterIdLst>
  <p:sldIdLst>
    <p:sldId id="256" r:id="rId2"/>
    <p:sldId id="264" r:id="rId3"/>
    <p:sldId id="10080" r:id="rId4"/>
    <p:sldId id="10114" r:id="rId5"/>
    <p:sldId id="10119" r:id="rId6"/>
    <p:sldId id="10120" r:id="rId7"/>
    <p:sldId id="547" r:id="rId8"/>
    <p:sldId id="10124" r:id="rId9"/>
    <p:sldId id="542" r:id="rId10"/>
    <p:sldId id="10123" r:id="rId11"/>
    <p:sldId id="10122" r:id="rId12"/>
    <p:sldId id="534" r:id="rId13"/>
    <p:sldId id="10121" r:id="rId14"/>
    <p:sldId id="10128" r:id="rId15"/>
    <p:sldId id="10001" r:id="rId16"/>
    <p:sldId id="10127" r:id="rId17"/>
    <p:sldId id="270" r:id="rId18"/>
    <p:sldId id="556" r:id="rId19"/>
    <p:sldId id="10133" r:id="rId20"/>
    <p:sldId id="10131" r:id="rId21"/>
    <p:sldId id="10137" r:id="rId22"/>
    <p:sldId id="10132" r:id="rId23"/>
    <p:sldId id="10134" r:id="rId24"/>
    <p:sldId id="10136" r:id="rId25"/>
    <p:sldId id="10135" r:id="rId26"/>
    <p:sldId id="552" r:id="rId27"/>
    <p:sldId id="10126" r:id="rId28"/>
    <p:sldId id="10113" r:id="rId29"/>
    <p:sldId id="10140" r:id="rId30"/>
    <p:sldId id="10138" r:id="rId31"/>
    <p:sldId id="10139" r:id="rId32"/>
    <p:sldId id="10141" r:id="rId33"/>
    <p:sldId id="10142" r:id="rId34"/>
    <p:sldId id="10143" r:id="rId35"/>
    <p:sldId id="10144" r:id="rId36"/>
    <p:sldId id="10145" r:id="rId3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1957FC-01E8-40D3-B203-7602584F7D93}">
          <p14:sldIdLst>
            <p14:sldId id="256"/>
            <p14:sldId id="264"/>
            <p14:sldId id="10080"/>
            <p14:sldId id="10114"/>
            <p14:sldId id="10119"/>
            <p14:sldId id="10120"/>
            <p14:sldId id="547"/>
            <p14:sldId id="10124"/>
            <p14:sldId id="542"/>
            <p14:sldId id="10123"/>
            <p14:sldId id="10122"/>
            <p14:sldId id="534"/>
            <p14:sldId id="10121"/>
            <p14:sldId id="10128"/>
            <p14:sldId id="10001"/>
            <p14:sldId id="10127"/>
            <p14:sldId id="270"/>
            <p14:sldId id="556"/>
            <p14:sldId id="10133"/>
            <p14:sldId id="10131"/>
            <p14:sldId id="10137"/>
            <p14:sldId id="10132"/>
            <p14:sldId id="10134"/>
            <p14:sldId id="10136"/>
            <p14:sldId id="10135"/>
            <p14:sldId id="552"/>
            <p14:sldId id="10126"/>
          </p14:sldIdLst>
        </p14:section>
        <p14:section name="Pictures" id="{7337112D-1171-4CA9-9CDF-2229DC6739B1}">
          <p14:sldIdLst>
            <p14:sldId id="10113"/>
            <p14:sldId id="10140"/>
            <p14:sldId id="10138"/>
            <p14:sldId id="10139"/>
            <p14:sldId id="10141"/>
            <p14:sldId id="10142"/>
            <p14:sldId id="10143"/>
            <p14:sldId id="10144"/>
            <p14:sldId id="101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2ADB0"/>
    <a:srgbClr val="FFFFFF"/>
    <a:srgbClr val="3333FF"/>
    <a:srgbClr val="42C7CA"/>
    <a:srgbClr val="10E0D6"/>
    <a:srgbClr val="35D7AD"/>
    <a:srgbClr val="CC04AF"/>
    <a:srgbClr val="E917BC"/>
    <a:srgbClr val="990099"/>
    <a:srgbClr val="3BD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C4D46-1D74-4F63-A933-F4F8F5C549D4}" v="8" dt="2024-11-20T11:04:22.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72126" autoAdjust="0"/>
  </p:normalViewPr>
  <p:slideViewPr>
    <p:cSldViewPr>
      <p:cViewPr varScale="1">
        <p:scale>
          <a:sx n="45" d="100"/>
          <a:sy n="45" d="100"/>
        </p:scale>
        <p:origin x="244" y="44"/>
      </p:cViewPr>
      <p:guideLst>
        <p:guide orient="horz" pos="2160"/>
        <p:guide pos="2880"/>
      </p:guideLst>
    </p:cSldViewPr>
  </p:slideViewPr>
  <p:notesTextViewPr>
    <p:cViewPr>
      <p:scale>
        <a:sx n="1" d="1"/>
        <a:sy n="1" d="1"/>
      </p:scale>
      <p:origin x="0" y="0"/>
    </p:cViewPr>
  </p:notesTextViewPr>
  <p:sorterViewPr>
    <p:cViewPr>
      <p:scale>
        <a:sx n="100" d="100"/>
        <a:sy n="100" d="100"/>
      </p:scale>
      <p:origin x="0" y="14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Pilot to Universal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31750" cap="rnd">
              <a:solidFill>
                <a:schemeClr val="accent3"/>
              </a:solidFill>
              <a:round/>
            </a:ln>
            <a:effectLst/>
          </c:spPr>
          <c:marker>
            <c:symbol val="circle"/>
            <c:size val="17"/>
            <c:spPr>
              <a:solidFill>
                <a:schemeClr val="accent3"/>
              </a:solidFill>
              <a:ln>
                <a:solidFill>
                  <a:schemeClr val="accent3"/>
                </a:solidFill>
              </a:ln>
              <a:effectLst/>
            </c:spPr>
          </c:marker>
          <c:dLbls>
            <c:dLbl>
              <c:idx val="4"/>
              <c:tx>
                <c:rich>
                  <a:bodyPr/>
                  <a:lstStyle/>
                  <a:p>
                    <a:r>
                      <a:rPr lang="en-US"/>
                      <a:t>77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C57-44F4-AF0C-90A0663822E7}"/>
                </c:ext>
              </c:extLst>
            </c:dLbl>
            <c:dLbl>
              <c:idx val="6"/>
              <c:tx>
                <c:rich>
                  <a:bodyPr/>
                  <a:lstStyle/>
                  <a:p>
                    <a:r>
                      <a:rPr lang="en-US"/>
                      <a:t>83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20-4D83-B76E-7E42641DDB56}"/>
                </c:ext>
              </c:extLst>
            </c:dLbl>
            <c:spPr>
              <a:solidFill>
                <a:schemeClr val="accent3"/>
              </a:solidFill>
              <a:ln>
                <a:solidFill>
                  <a:schemeClr val="accent3"/>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General</c:formatCode>
                <c:ptCount val="8"/>
                <c:pt idx="0">
                  <c:v>5</c:v>
                </c:pt>
                <c:pt idx="1">
                  <c:v>16</c:v>
                </c:pt>
                <c:pt idx="2">
                  <c:v>50</c:v>
                </c:pt>
                <c:pt idx="3">
                  <c:v>65</c:v>
                </c:pt>
                <c:pt idx="4">
                  <c:v>77</c:v>
                </c:pt>
                <c:pt idx="5">
                  <c:v>80</c:v>
                </c:pt>
                <c:pt idx="6">
                  <c:v>83</c:v>
                </c:pt>
                <c:pt idx="7">
                  <c:v>84</c:v>
                </c:pt>
              </c:numCache>
            </c:numRef>
          </c:val>
          <c:smooth val="0"/>
          <c:extLst>
            <c:ext xmlns:c16="http://schemas.microsoft.com/office/drawing/2014/chart" uri="{C3380CC4-5D6E-409C-BE32-E72D297353CC}">
              <c16:uniqueId val="{00000000-94BB-4D65-9776-07A3A4A146D2}"/>
            </c:ext>
          </c:extLst>
        </c:ser>
        <c:dLbls>
          <c:dLblPos val="ctr"/>
          <c:showLegendKey val="0"/>
          <c:showVal val="1"/>
          <c:showCatName val="0"/>
          <c:showSerName val="0"/>
          <c:showPercent val="0"/>
          <c:showBubbleSize val="0"/>
        </c:dLbls>
        <c:marker val="1"/>
        <c:smooth val="0"/>
        <c:axId val="378896320"/>
        <c:axId val="378896976"/>
      </c:lineChart>
      <c:catAx>
        <c:axId val="378896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378896976"/>
        <c:crosses val="autoZero"/>
        <c:auto val="1"/>
        <c:lblAlgn val="ctr"/>
        <c:lblOffset val="100"/>
        <c:noMultiLvlLbl val="0"/>
      </c:catAx>
      <c:valAx>
        <c:axId val="37889697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3788963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solidFill>
              <a:schemeClr val="accent1"/>
            </a:solidFill>
          </c:spPr>
          <c:dPt>
            <c:idx val="0"/>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D1C-46F6-8A3C-D5F0FFE322BE}"/>
              </c:ext>
            </c:extLst>
          </c:dPt>
          <c:dPt>
            <c:idx val="1"/>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8D1C-46F6-8A3C-D5F0FFE322BE}"/>
              </c:ext>
            </c:extLst>
          </c:dPt>
          <c:dLbls>
            <c:dLbl>
              <c:idx val="0"/>
              <c:layout>
                <c:manualLayout>
                  <c:x val="-0.27047838257003448"/>
                  <c:y val="-0.27083616664722471"/>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baseline="0">
                        <a:latin typeface="+mn-lt"/>
                      </a:rPr>
                      <a:t>34%</a:t>
                    </a:r>
                    <a:endParaRPr lang="en-US" sz="1200">
                      <a:latin typeface="+mn-lt"/>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D1C-46F6-8A3C-D5F0FFE322BE}"/>
                </c:ext>
              </c:extLst>
            </c:dLbl>
            <c:dLbl>
              <c:idx val="1"/>
              <c:layout>
                <c:manualLayout>
                  <c:x val="0.24513836195342989"/>
                  <c:y val="0.27930907921803377"/>
                </c:manualLayout>
              </c:layout>
              <c:tx>
                <c:rich>
                  <a:bodyPr/>
                  <a:lstStyle/>
                  <a:p>
                    <a:r>
                      <a:rPr lang="en-US"/>
                      <a:t>66%</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D1C-46F6-8A3C-D5F0FFE322B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Resilient</c:v>
                </c:pt>
                <c:pt idx="1">
                  <c:v>all schools</c:v>
                </c:pt>
              </c:strCache>
            </c:strRef>
          </c:cat>
          <c:val>
            <c:numRef>
              <c:f>Sheet1!$B$2:$B$3</c:f>
              <c:numCache>
                <c:formatCode>General</c:formatCode>
                <c:ptCount val="2"/>
                <c:pt idx="0">
                  <c:v>84</c:v>
                </c:pt>
                <c:pt idx="1">
                  <c:v>44</c:v>
                </c:pt>
              </c:numCache>
            </c:numRef>
          </c:val>
          <c:extLst>
            <c:ext xmlns:c16="http://schemas.microsoft.com/office/drawing/2014/chart" uri="{C3380CC4-5D6E-409C-BE32-E72D297353CC}">
              <c16:uniqueId val="{00000004-8D1C-46F6-8A3C-D5F0FFE322BE}"/>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386B42-6EF8-4478-98EB-6B9D4BA3F2A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3B2A6D1B-874A-4283-8BA0-3EAF0056EBCC}">
      <dgm:prSet custT="1"/>
      <dgm:spPr>
        <a:solidFill>
          <a:srgbClr val="662483"/>
        </a:solidFill>
      </dgm:spPr>
      <dgm:t>
        <a:bodyPr/>
        <a:lstStyle/>
        <a:p>
          <a:r>
            <a:rPr lang="en-GB" sz="1600" b="1" dirty="0"/>
            <a:t>Raise awareness and de-stigmatise mental health</a:t>
          </a:r>
        </a:p>
      </dgm:t>
    </dgm:pt>
    <dgm:pt modelId="{921B5CB2-3E4B-462B-ACF8-078F5A572530}" type="parTrans" cxnId="{6AABCABC-EA00-4845-ABED-8A68C4316383}">
      <dgm:prSet/>
      <dgm:spPr/>
      <dgm:t>
        <a:bodyPr/>
        <a:lstStyle/>
        <a:p>
          <a:endParaRPr lang="en-GB" sz="1600" b="1"/>
        </a:p>
      </dgm:t>
    </dgm:pt>
    <dgm:pt modelId="{1A73C75D-33F9-43D3-B8C3-CB34B955B7A8}" type="sibTrans" cxnId="{6AABCABC-EA00-4845-ABED-8A68C4316383}">
      <dgm:prSet/>
      <dgm:spPr>
        <a:ln>
          <a:solidFill>
            <a:srgbClr val="815A00"/>
          </a:solidFill>
        </a:ln>
      </dgm:spPr>
      <dgm:t>
        <a:bodyPr/>
        <a:lstStyle/>
        <a:p>
          <a:endParaRPr lang="en-GB" sz="1600" b="1"/>
        </a:p>
      </dgm:t>
    </dgm:pt>
    <dgm:pt modelId="{F2636115-675B-4C9A-98AD-241A96EA7748}">
      <dgm:prSet custT="1"/>
      <dgm:spPr/>
      <dgm:t>
        <a:bodyPr/>
        <a:lstStyle/>
        <a:p>
          <a:r>
            <a:rPr lang="en-GB" sz="1600" b="1" dirty="0"/>
            <a:t>Help school communities, pupils, staff, parent and carers to  recognise their own and others mental health needs and be confident to seek support for themselves and others. </a:t>
          </a:r>
        </a:p>
      </dgm:t>
    </dgm:pt>
    <dgm:pt modelId="{C4C8553D-A272-4BEC-ABEC-650901437279}" type="parTrans" cxnId="{C59B81F5-579A-418D-AA98-714F7D50227D}">
      <dgm:prSet/>
      <dgm:spPr/>
      <dgm:t>
        <a:bodyPr/>
        <a:lstStyle/>
        <a:p>
          <a:endParaRPr lang="en-GB" sz="1600" b="1"/>
        </a:p>
      </dgm:t>
    </dgm:pt>
    <dgm:pt modelId="{1B2C9B17-C31E-4FD6-AF7D-3985ABA294C0}" type="sibTrans" cxnId="{C59B81F5-579A-418D-AA98-714F7D50227D}">
      <dgm:prSet/>
      <dgm:spPr/>
      <dgm:t>
        <a:bodyPr/>
        <a:lstStyle/>
        <a:p>
          <a:endParaRPr lang="en-GB" sz="1600" b="1"/>
        </a:p>
      </dgm:t>
    </dgm:pt>
    <dgm:pt modelId="{3127C0E9-8007-4A0C-A4CC-CE08A9AF9EEE}">
      <dgm:prSet custT="1"/>
      <dgm:spPr>
        <a:solidFill>
          <a:srgbClr val="F39200"/>
        </a:solidFill>
      </dgm:spPr>
      <dgm:t>
        <a:bodyPr/>
        <a:lstStyle/>
        <a:p>
          <a:r>
            <a:rPr lang="en-GB" sz="1600" b="1" dirty="0"/>
            <a:t>Through awareness be able to intervene early to prevent the escalation of poor mental health</a:t>
          </a:r>
        </a:p>
      </dgm:t>
    </dgm:pt>
    <dgm:pt modelId="{059B5988-8252-43A2-A759-139B1B8704EA}" type="parTrans" cxnId="{30755543-3C4A-4B56-9B8C-4B04AC26C1CC}">
      <dgm:prSet/>
      <dgm:spPr/>
      <dgm:t>
        <a:bodyPr/>
        <a:lstStyle/>
        <a:p>
          <a:endParaRPr lang="en-GB" sz="1600" b="1"/>
        </a:p>
      </dgm:t>
    </dgm:pt>
    <dgm:pt modelId="{039FE10A-8D1C-449C-A3B8-22E2C34A5CEA}" type="sibTrans" cxnId="{30755543-3C4A-4B56-9B8C-4B04AC26C1CC}">
      <dgm:prSet/>
      <dgm:spPr/>
      <dgm:t>
        <a:bodyPr/>
        <a:lstStyle/>
        <a:p>
          <a:endParaRPr lang="en-GB" sz="1600" b="1"/>
        </a:p>
      </dgm:t>
    </dgm:pt>
    <dgm:pt modelId="{AB4AC91A-2A78-49C3-B17A-73AD1566FE44}" type="pres">
      <dgm:prSet presAssocID="{CF386B42-6EF8-4478-98EB-6B9D4BA3F2AA}" presName="Name0" presStyleCnt="0">
        <dgm:presLayoutVars>
          <dgm:chMax val="7"/>
          <dgm:chPref val="7"/>
          <dgm:dir/>
        </dgm:presLayoutVars>
      </dgm:prSet>
      <dgm:spPr/>
    </dgm:pt>
    <dgm:pt modelId="{CA55294A-E2A8-4A02-B95C-B882FBB5BF3A}" type="pres">
      <dgm:prSet presAssocID="{CF386B42-6EF8-4478-98EB-6B9D4BA3F2AA}" presName="Name1" presStyleCnt="0"/>
      <dgm:spPr/>
    </dgm:pt>
    <dgm:pt modelId="{38D722D3-41BA-4494-8226-71FFD2BA8A34}" type="pres">
      <dgm:prSet presAssocID="{CF386B42-6EF8-4478-98EB-6B9D4BA3F2AA}" presName="cycle" presStyleCnt="0"/>
      <dgm:spPr/>
    </dgm:pt>
    <dgm:pt modelId="{91F82121-7CD1-4C23-A371-0D216E85C534}" type="pres">
      <dgm:prSet presAssocID="{CF386B42-6EF8-4478-98EB-6B9D4BA3F2AA}" presName="srcNode" presStyleLbl="node1" presStyleIdx="0" presStyleCnt="3"/>
      <dgm:spPr/>
    </dgm:pt>
    <dgm:pt modelId="{2679B032-5514-4CD7-83C9-72A56634EBF0}" type="pres">
      <dgm:prSet presAssocID="{CF386B42-6EF8-4478-98EB-6B9D4BA3F2AA}" presName="conn" presStyleLbl="parChTrans1D2" presStyleIdx="0" presStyleCnt="1"/>
      <dgm:spPr/>
    </dgm:pt>
    <dgm:pt modelId="{80FEC62C-B155-4C51-BCEB-DF131CC1414B}" type="pres">
      <dgm:prSet presAssocID="{CF386B42-6EF8-4478-98EB-6B9D4BA3F2AA}" presName="extraNode" presStyleLbl="node1" presStyleIdx="0" presStyleCnt="3"/>
      <dgm:spPr/>
    </dgm:pt>
    <dgm:pt modelId="{D088378C-A5D5-4F53-B016-2193BA7212D8}" type="pres">
      <dgm:prSet presAssocID="{CF386B42-6EF8-4478-98EB-6B9D4BA3F2AA}" presName="dstNode" presStyleLbl="node1" presStyleIdx="0" presStyleCnt="3"/>
      <dgm:spPr/>
    </dgm:pt>
    <dgm:pt modelId="{AB5B84B0-5D76-4F7E-AC2E-043CDFF0BF80}" type="pres">
      <dgm:prSet presAssocID="{3B2A6D1B-874A-4283-8BA0-3EAF0056EBCC}" presName="text_1" presStyleLbl="node1" presStyleIdx="0" presStyleCnt="3">
        <dgm:presLayoutVars>
          <dgm:bulletEnabled val="1"/>
        </dgm:presLayoutVars>
      </dgm:prSet>
      <dgm:spPr/>
    </dgm:pt>
    <dgm:pt modelId="{6D8844EC-A01F-44EF-8147-D591D657A2E0}" type="pres">
      <dgm:prSet presAssocID="{3B2A6D1B-874A-4283-8BA0-3EAF0056EBCC}" presName="accent_1" presStyleCnt="0"/>
      <dgm:spPr/>
    </dgm:pt>
    <dgm:pt modelId="{2784355B-D39C-42D5-B42F-754FC94DB380}" type="pres">
      <dgm:prSet presAssocID="{3B2A6D1B-874A-4283-8BA0-3EAF0056EBCC}" presName="accentRepeatNode" presStyleLbl="solidFgAcc1" presStyleIdx="0" presStyleCnt="3" custLinFactNeighborX="-5800" custLinFactNeighborY="3334">
        <dgm:style>
          <a:lnRef idx="2">
            <a:schemeClr val="accent6"/>
          </a:lnRef>
          <a:fillRef idx="1">
            <a:schemeClr val="lt1"/>
          </a:fillRef>
          <a:effectRef idx="0">
            <a:schemeClr val="accent6"/>
          </a:effectRef>
          <a:fontRef idx="minor">
            <a:schemeClr val="dk1"/>
          </a:fontRef>
        </dgm:style>
      </dgm:prSet>
      <dgm:spPr>
        <a:ln>
          <a:solidFill>
            <a:schemeClr val="accent2"/>
          </a:solidFill>
        </a:ln>
      </dgm:spPr>
    </dgm:pt>
    <dgm:pt modelId="{C7703640-D313-4462-A6C6-31B68FD466DA}" type="pres">
      <dgm:prSet presAssocID="{F2636115-675B-4C9A-98AD-241A96EA7748}" presName="text_2" presStyleLbl="node1" presStyleIdx="1" presStyleCnt="3">
        <dgm:presLayoutVars>
          <dgm:bulletEnabled val="1"/>
        </dgm:presLayoutVars>
      </dgm:prSet>
      <dgm:spPr/>
    </dgm:pt>
    <dgm:pt modelId="{DAC51FB7-2ABB-4AA5-9CBB-69A8D605D4FA}" type="pres">
      <dgm:prSet presAssocID="{F2636115-675B-4C9A-98AD-241A96EA7748}" presName="accent_2" presStyleCnt="0"/>
      <dgm:spPr/>
    </dgm:pt>
    <dgm:pt modelId="{E0243D8F-5976-4116-AC64-D1B6D2CA9D12}" type="pres">
      <dgm:prSet presAssocID="{F2636115-675B-4C9A-98AD-241A96EA7748}" presName="accentRepeatNode" presStyleLbl="solidFgAcc1" presStyleIdx="1" presStyleCnt="3"/>
      <dgm:spPr/>
    </dgm:pt>
    <dgm:pt modelId="{4D56D5D3-D5CA-4880-9B98-80DD6F93A32B}" type="pres">
      <dgm:prSet presAssocID="{3127C0E9-8007-4A0C-A4CC-CE08A9AF9EEE}" presName="text_3" presStyleLbl="node1" presStyleIdx="2" presStyleCnt="3">
        <dgm:presLayoutVars>
          <dgm:bulletEnabled val="1"/>
        </dgm:presLayoutVars>
      </dgm:prSet>
      <dgm:spPr/>
    </dgm:pt>
    <dgm:pt modelId="{E47D6692-9C2C-4D0E-8420-27AAB1414456}" type="pres">
      <dgm:prSet presAssocID="{3127C0E9-8007-4A0C-A4CC-CE08A9AF9EEE}" presName="accent_3" presStyleCnt="0"/>
      <dgm:spPr/>
    </dgm:pt>
    <dgm:pt modelId="{38F39B09-90ED-4A87-B87B-8171BF6ED9F5}" type="pres">
      <dgm:prSet presAssocID="{3127C0E9-8007-4A0C-A4CC-CE08A9AF9EEE}" presName="accentRepeatNode" presStyleLbl="solidFgAcc1" presStyleIdx="2" presStyleCnt="3" custLinFactNeighborX="4369" custLinFactNeighborY="-979"/>
      <dgm:spPr>
        <a:ln>
          <a:solidFill>
            <a:srgbClr val="F39200"/>
          </a:solidFill>
        </a:ln>
      </dgm:spPr>
    </dgm:pt>
  </dgm:ptLst>
  <dgm:cxnLst>
    <dgm:cxn modelId="{30755543-3C4A-4B56-9B8C-4B04AC26C1CC}" srcId="{CF386B42-6EF8-4478-98EB-6B9D4BA3F2AA}" destId="{3127C0E9-8007-4A0C-A4CC-CE08A9AF9EEE}" srcOrd="2" destOrd="0" parTransId="{059B5988-8252-43A2-A759-139B1B8704EA}" sibTransId="{039FE10A-8D1C-449C-A3B8-22E2C34A5CEA}"/>
    <dgm:cxn modelId="{BFAB6B50-48AA-4B02-84DF-C0211285284E}" type="presOf" srcId="{1A73C75D-33F9-43D3-B8C3-CB34B955B7A8}" destId="{2679B032-5514-4CD7-83C9-72A56634EBF0}" srcOrd="0" destOrd="0" presId="urn:microsoft.com/office/officeart/2008/layout/VerticalCurvedList"/>
    <dgm:cxn modelId="{00DB809E-841C-4EBE-8A80-EB2D2953E155}" type="presOf" srcId="{F2636115-675B-4C9A-98AD-241A96EA7748}" destId="{C7703640-D313-4462-A6C6-31B68FD466DA}" srcOrd="0" destOrd="0" presId="urn:microsoft.com/office/officeart/2008/layout/VerticalCurvedList"/>
    <dgm:cxn modelId="{6AABCABC-EA00-4845-ABED-8A68C4316383}" srcId="{CF386B42-6EF8-4478-98EB-6B9D4BA3F2AA}" destId="{3B2A6D1B-874A-4283-8BA0-3EAF0056EBCC}" srcOrd="0" destOrd="0" parTransId="{921B5CB2-3E4B-462B-ACF8-078F5A572530}" sibTransId="{1A73C75D-33F9-43D3-B8C3-CB34B955B7A8}"/>
    <dgm:cxn modelId="{BDAE0ED0-6761-4A34-AA7E-F006D425FE34}" type="presOf" srcId="{CF386B42-6EF8-4478-98EB-6B9D4BA3F2AA}" destId="{AB4AC91A-2A78-49C3-B17A-73AD1566FE44}" srcOrd="0" destOrd="0" presId="urn:microsoft.com/office/officeart/2008/layout/VerticalCurvedList"/>
    <dgm:cxn modelId="{C7A31EF1-14EB-4B9F-85F6-86A5D2D5DC15}" type="presOf" srcId="{3127C0E9-8007-4A0C-A4CC-CE08A9AF9EEE}" destId="{4D56D5D3-D5CA-4880-9B98-80DD6F93A32B}" srcOrd="0" destOrd="0" presId="urn:microsoft.com/office/officeart/2008/layout/VerticalCurvedList"/>
    <dgm:cxn modelId="{C59B81F5-579A-418D-AA98-714F7D50227D}" srcId="{CF386B42-6EF8-4478-98EB-6B9D4BA3F2AA}" destId="{F2636115-675B-4C9A-98AD-241A96EA7748}" srcOrd="1" destOrd="0" parTransId="{C4C8553D-A272-4BEC-ABEC-650901437279}" sibTransId="{1B2C9B17-C31E-4FD6-AF7D-3985ABA294C0}"/>
    <dgm:cxn modelId="{25C925F6-9E08-4DCD-8820-367D176137A6}" type="presOf" srcId="{3B2A6D1B-874A-4283-8BA0-3EAF0056EBCC}" destId="{AB5B84B0-5D76-4F7E-AC2E-043CDFF0BF80}" srcOrd="0" destOrd="0" presId="urn:microsoft.com/office/officeart/2008/layout/VerticalCurvedList"/>
    <dgm:cxn modelId="{8E71A9C8-B5E4-4C49-9015-2B2E6FF59998}" type="presParOf" srcId="{AB4AC91A-2A78-49C3-B17A-73AD1566FE44}" destId="{CA55294A-E2A8-4A02-B95C-B882FBB5BF3A}" srcOrd="0" destOrd="0" presId="urn:microsoft.com/office/officeart/2008/layout/VerticalCurvedList"/>
    <dgm:cxn modelId="{2E46A888-5F0A-4D1A-A796-5F76334EAC3C}" type="presParOf" srcId="{CA55294A-E2A8-4A02-B95C-B882FBB5BF3A}" destId="{38D722D3-41BA-4494-8226-71FFD2BA8A34}" srcOrd="0" destOrd="0" presId="urn:microsoft.com/office/officeart/2008/layout/VerticalCurvedList"/>
    <dgm:cxn modelId="{BBB8DC19-FDC5-4909-8D02-EDDD321DAD98}" type="presParOf" srcId="{38D722D3-41BA-4494-8226-71FFD2BA8A34}" destId="{91F82121-7CD1-4C23-A371-0D216E85C534}" srcOrd="0" destOrd="0" presId="urn:microsoft.com/office/officeart/2008/layout/VerticalCurvedList"/>
    <dgm:cxn modelId="{4845DD0F-5232-4060-83AC-6DA78F88350C}" type="presParOf" srcId="{38D722D3-41BA-4494-8226-71FFD2BA8A34}" destId="{2679B032-5514-4CD7-83C9-72A56634EBF0}" srcOrd="1" destOrd="0" presId="urn:microsoft.com/office/officeart/2008/layout/VerticalCurvedList"/>
    <dgm:cxn modelId="{2B146086-14F3-448B-9147-E145B134F08F}" type="presParOf" srcId="{38D722D3-41BA-4494-8226-71FFD2BA8A34}" destId="{80FEC62C-B155-4C51-BCEB-DF131CC1414B}" srcOrd="2" destOrd="0" presId="urn:microsoft.com/office/officeart/2008/layout/VerticalCurvedList"/>
    <dgm:cxn modelId="{8CE08A69-A255-44F9-A68D-8922AE85C734}" type="presParOf" srcId="{38D722D3-41BA-4494-8226-71FFD2BA8A34}" destId="{D088378C-A5D5-4F53-B016-2193BA7212D8}" srcOrd="3" destOrd="0" presId="urn:microsoft.com/office/officeart/2008/layout/VerticalCurvedList"/>
    <dgm:cxn modelId="{02A71AAD-4E35-46D4-B254-2B5B201F36AC}" type="presParOf" srcId="{CA55294A-E2A8-4A02-B95C-B882FBB5BF3A}" destId="{AB5B84B0-5D76-4F7E-AC2E-043CDFF0BF80}" srcOrd="1" destOrd="0" presId="urn:microsoft.com/office/officeart/2008/layout/VerticalCurvedList"/>
    <dgm:cxn modelId="{8026B9CD-8704-4DC5-9220-EF5E6C05B56A}" type="presParOf" srcId="{CA55294A-E2A8-4A02-B95C-B882FBB5BF3A}" destId="{6D8844EC-A01F-44EF-8147-D591D657A2E0}" srcOrd="2" destOrd="0" presId="urn:microsoft.com/office/officeart/2008/layout/VerticalCurvedList"/>
    <dgm:cxn modelId="{1B8D32B9-1271-4D1C-B1BB-9E296D2F0183}" type="presParOf" srcId="{6D8844EC-A01F-44EF-8147-D591D657A2E0}" destId="{2784355B-D39C-42D5-B42F-754FC94DB380}" srcOrd="0" destOrd="0" presId="urn:microsoft.com/office/officeart/2008/layout/VerticalCurvedList"/>
    <dgm:cxn modelId="{84CB5D19-99E0-4246-B83C-3B93A39D64DC}" type="presParOf" srcId="{CA55294A-E2A8-4A02-B95C-B882FBB5BF3A}" destId="{C7703640-D313-4462-A6C6-31B68FD466DA}" srcOrd="3" destOrd="0" presId="urn:microsoft.com/office/officeart/2008/layout/VerticalCurvedList"/>
    <dgm:cxn modelId="{B6D3EA47-A244-4B68-A359-FC5D2D897FCE}" type="presParOf" srcId="{CA55294A-E2A8-4A02-B95C-B882FBB5BF3A}" destId="{DAC51FB7-2ABB-4AA5-9CBB-69A8D605D4FA}" srcOrd="4" destOrd="0" presId="urn:microsoft.com/office/officeart/2008/layout/VerticalCurvedList"/>
    <dgm:cxn modelId="{C907A3F0-7B05-4E8E-A9B3-7805C99D888F}" type="presParOf" srcId="{DAC51FB7-2ABB-4AA5-9CBB-69A8D605D4FA}" destId="{E0243D8F-5976-4116-AC64-D1B6D2CA9D12}" srcOrd="0" destOrd="0" presId="urn:microsoft.com/office/officeart/2008/layout/VerticalCurvedList"/>
    <dgm:cxn modelId="{0212AB65-3730-4C0D-B4BE-0AD53710F544}" type="presParOf" srcId="{CA55294A-E2A8-4A02-B95C-B882FBB5BF3A}" destId="{4D56D5D3-D5CA-4880-9B98-80DD6F93A32B}" srcOrd="5" destOrd="0" presId="urn:microsoft.com/office/officeart/2008/layout/VerticalCurvedList"/>
    <dgm:cxn modelId="{9286ADA1-CA7D-4A88-90AC-E312DCC61607}" type="presParOf" srcId="{CA55294A-E2A8-4A02-B95C-B882FBB5BF3A}" destId="{E47D6692-9C2C-4D0E-8420-27AAB1414456}" srcOrd="6" destOrd="0" presId="urn:microsoft.com/office/officeart/2008/layout/VerticalCurvedList"/>
    <dgm:cxn modelId="{38BB0E54-83EB-4A7A-A924-4355E07B7087}" type="presParOf" srcId="{E47D6692-9C2C-4D0E-8420-27AAB1414456}" destId="{38F39B09-90ED-4A87-B87B-8171BF6ED9F5}"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ADB64-7892-41D2-900E-0C2A5D01CCAD}"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GB"/>
        </a:p>
      </dgm:t>
    </dgm:pt>
    <dgm:pt modelId="{439ABB50-FA46-4291-8424-ABECF92CCE2F}">
      <dgm:prSet phldrT="[Text]" custT="1"/>
      <dgm:spPr/>
      <dgm:t>
        <a:bodyPr/>
        <a:lstStyle/>
        <a:p>
          <a:r>
            <a:rPr lang="en-GB" sz="1500" dirty="0"/>
            <a:t>Whole School Approach Self-Assessment Tool</a:t>
          </a:r>
        </a:p>
      </dgm:t>
    </dgm:pt>
    <dgm:pt modelId="{471DA693-5007-4555-B029-98F619DA4E34}" type="parTrans" cxnId="{AB75B499-1BD2-4F99-AB15-D61A9C80626E}">
      <dgm:prSet/>
      <dgm:spPr/>
      <dgm:t>
        <a:bodyPr/>
        <a:lstStyle/>
        <a:p>
          <a:endParaRPr lang="en-GB" sz="1500"/>
        </a:p>
      </dgm:t>
    </dgm:pt>
    <dgm:pt modelId="{E2B213C3-755C-4BD7-B918-7FA2A01AFEA3}" type="sibTrans" cxnId="{AB75B499-1BD2-4F99-AB15-D61A9C80626E}">
      <dgm:prSet/>
      <dgm:spPr/>
      <dgm:t>
        <a:bodyPr/>
        <a:lstStyle/>
        <a:p>
          <a:endParaRPr lang="en-GB" sz="1500"/>
        </a:p>
      </dgm:t>
    </dgm:pt>
    <dgm:pt modelId="{6A39B7F2-5BF6-470F-9327-62A4CC013D16}">
      <dgm:prSet phldrT="[Text]" custT="1"/>
      <dgm:spPr/>
      <dgm:t>
        <a:bodyPr/>
        <a:lstStyle/>
        <a:p>
          <a:r>
            <a:rPr lang="en-GB" sz="1500" dirty="0"/>
            <a:t>Resilient Schools Core Component – Progress Tracker.</a:t>
          </a:r>
        </a:p>
      </dgm:t>
    </dgm:pt>
    <dgm:pt modelId="{536C1682-4901-4033-809A-227A55E6CB0C}" type="parTrans" cxnId="{88416AA6-0BB7-4084-9136-44DBC72FC3FF}">
      <dgm:prSet/>
      <dgm:spPr/>
      <dgm:t>
        <a:bodyPr/>
        <a:lstStyle/>
        <a:p>
          <a:endParaRPr lang="en-GB" sz="1500"/>
        </a:p>
      </dgm:t>
    </dgm:pt>
    <dgm:pt modelId="{C18752FE-54FC-4F09-AE4E-5274D7F9C730}" type="sibTrans" cxnId="{88416AA6-0BB7-4084-9136-44DBC72FC3FF}">
      <dgm:prSet/>
      <dgm:spPr/>
      <dgm:t>
        <a:bodyPr/>
        <a:lstStyle/>
        <a:p>
          <a:endParaRPr lang="en-GB" sz="1500"/>
        </a:p>
      </dgm:t>
    </dgm:pt>
    <dgm:pt modelId="{17E215D8-45EB-4232-B9B0-4C45067BD7CF}">
      <dgm:prSet phldrT="[Text]" custT="1"/>
      <dgm:spPr/>
      <dgm:t>
        <a:bodyPr/>
        <a:lstStyle/>
        <a:p>
          <a:r>
            <a:rPr lang="en-GB" sz="1500" dirty="0"/>
            <a:t>Universal Offer</a:t>
          </a:r>
        </a:p>
      </dgm:t>
    </dgm:pt>
    <dgm:pt modelId="{4948D2F8-B3FA-46B1-A077-7CE8F75BBC5C}" type="sibTrans" cxnId="{EDAED4F7-A623-4B6C-BEBF-AB6A5BA2C73D}">
      <dgm:prSet/>
      <dgm:spPr/>
      <dgm:t>
        <a:bodyPr/>
        <a:lstStyle/>
        <a:p>
          <a:endParaRPr lang="en-GB" sz="1500"/>
        </a:p>
      </dgm:t>
    </dgm:pt>
    <dgm:pt modelId="{9248FA12-A4B3-4AEA-8741-F48FB68E0788}" type="parTrans" cxnId="{EDAED4F7-A623-4B6C-BEBF-AB6A5BA2C73D}">
      <dgm:prSet/>
      <dgm:spPr/>
      <dgm:t>
        <a:bodyPr/>
        <a:lstStyle/>
        <a:p>
          <a:endParaRPr lang="en-GB" sz="1500"/>
        </a:p>
      </dgm:t>
    </dgm:pt>
    <dgm:pt modelId="{6BFE9678-F18C-46AC-9CA5-F82890984A35}">
      <dgm:prSet phldrT="[Text]" custT="1"/>
      <dgm:spPr/>
      <dgm:t>
        <a:bodyPr/>
        <a:lstStyle/>
        <a:p>
          <a:r>
            <a:rPr lang="en-GB" sz="1500"/>
            <a:t>Answers </a:t>
          </a:r>
          <a:r>
            <a:rPr lang="en-GB" sz="1500" dirty="0"/>
            <a:t>from the tool generate a jargon-free and accessible report</a:t>
          </a:r>
        </a:p>
      </dgm:t>
    </dgm:pt>
    <dgm:pt modelId="{E0631833-D1DF-4CF0-8FB1-84858DA8D993}" type="parTrans" cxnId="{C0E39A5E-1A38-4270-9C86-AE4F1E6AE4D9}">
      <dgm:prSet/>
      <dgm:spPr/>
      <dgm:t>
        <a:bodyPr/>
        <a:lstStyle/>
        <a:p>
          <a:endParaRPr lang="en-GB"/>
        </a:p>
      </dgm:t>
    </dgm:pt>
    <dgm:pt modelId="{3F271EFA-74BB-464C-B170-09BE3C82FB3B}" type="sibTrans" cxnId="{C0E39A5E-1A38-4270-9C86-AE4F1E6AE4D9}">
      <dgm:prSet/>
      <dgm:spPr/>
      <dgm:t>
        <a:bodyPr/>
        <a:lstStyle/>
        <a:p>
          <a:endParaRPr lang="en-GB"/>
        </a:p>
      </dgm:t>
    </dgm:pt>
    <dgm:pt modelId="{FCDE9919-19F6-4BD0-A9CE-AADB73B7B5A4}">
      <dgm:prSet phldrT="[Text]" custT="1"/>
      <dgm:spPr/>
      <dgm:t>
        <a:bodyPr/>
        <a:lstStyle/>
        <a:p>
          <a:r>
            <a:rPr lang="en-GB" sz="1500" dirty="0"/>
            <a:t>Evidencing schools' whole schools' approach to mental health awareness and gaining the RS Kitemark</a:t>
          </a:r>
        </a:p>
      </dgm:t>
    </dgm:pt>
    <dgm:pt modelId="{64F074BF-CF25-4E44-9B84-7AB16DFFFBEE}" type="parTrans" cxnId="{E475DFE1-4410-4AE2-B4BC-C56F747969AE}">
      <dgm:prSet/>
      <dgm:spPr/>
      <dgm:t>
        <a:bodyPr/>
        <a:lstStyle/>
        <a:p>
          <a:endParaRPr lang="en-GB"/>
        </a:p>
      </dgm:t>
    </dgm:pt>
    <dgm:pt modelId="{B04265BA-F7EE-4BE0-A9F0-10623625DF78}" type="sibTrans" cxnId="{E475DFE1-4410-4AE2-B4BC-C56F747969AE}">
      <dgm:prSet/>
      <dgm:spPr/>
      <dgm:t>
        <a:bodyPr/>
        <a:lstStyle/>
        <a:p>
          <a:endParaRPr lang="en-GB"/>
        </a:p>
      </dgm:t>
    </dgm:pt>
    <dgm:pt modelId="{8DD329BF-8868-43C6-A895-BF2F4C973C1A}">
      <dgm:prSet phldrT="[Text]" custT="1"/>
      <dgm:spPr/>
      <dgm:t>
        <a:bodyPr/>
        <a:lstStyle/>
        <a:p>
          <a:r>
            <a:rPr lang="en-GB" sz="1500" dirty="0"/>
            <a:t>Schools can make use of any of the Resilient Schools offer’</a:t>
          </a:r>
        </a:p>
      </dgm:t>
    </dgm:pt>
    <dgm:pt modelId="{17F1DCC0-46AE-4F21-AF9A-3B9045E98466}" type="sibTrans" cxnId="{A2140F17-27F8-4357-854A-5341A490AA78}">
      <dgm:prSet/>
      <dgm:spPr/>
      <dgm:t>
        <a:bodyPr/>
        <a:lstStyle/>
        <a:p>
          <a:endParaRPr lang="en-GB"/>
        </a:p>
      </dgm:t>
    </dgm:pt>
    <dgm:pt modelId="{9B385898-A931-4BD0-B0C7-C1A691253EAA}" type="parTrans" cxnId="{A2140F17-27F8-4357-854A-5341A490AA78}">
      <dgm:prSet/>
      <dgm:spPr/>
      <dgm:t>
        <a:bodyPr/>
        <a:lstStyle/>
        <a:p>
          <a:endParaRPr lang="en-GB"/>
        </a:p>
      </dgm:t>
    </dgm:pt>
    <dgm:pt modelId="{39F55DC0-A4C4-4E41-84B3-0054F8131531}" type="pres">
      <dgm:prSet presAssocID="{01CADB64-7892-41D2-900E-0C2A5D01CCAD}" presName="Name0" presStyleCnt="0">
        <dgm:presLayoutVars>
          <dgm:dir/>
          <dgm:animLvl val="lvl"/>
          <dgm:resizeHandles val="exact"/>
        </dgm:presLayoutVars>
      </dgm:prSet>
      <dgm:spPr/>
    </dgm:pt>
    <dgm:pt modelId="{5CB6DFD2-912D-41E8-83B6-1BE0D5EA051D}" type="pres">
      <dgm:prSet presAssocID="{6A39B7F2-5BF6-470F-9327-62A4CC013D16}" presName="boxAndChildren" presStyleCnt="0"/>
      <dgm:spPr/>
    </dgm:pt>
    <dgm:pt modelId="{CD578ED0-4047-493B-A8D4-F21C6B52D2A1}" type="pres">
      <dgm:prSet presAssocID="{6A39B7F2-5BF6-470F-9327-62A4CC013D16}" presName="parentTextBox" presStyleLbl="node1" presStyleIdx="0" presStyleCnt="3"/>
      <dgm:spPr/>
    </dgm:pt>
    <dgm:pt modelId="{F23D075D-CC81-4628-83CB-DB27D1D254AC}" type="pres">
      <dgm:prSet presAssocID="{6A39B7F2-5BF6-470F-9327-62A4CC013D16}" presName="entireBox" presStyleLbl="node1" presStyleIdx="0" presStyleCnt="3"/>
      <dgm:spPr/>
    </dgm:pt>
    <dgm:pt modelId="{8FDB3D88-D5B3-4FB9-9C04-23FC0E9BE03F}" type="pres">
      <dgm:prSet presAssocID="{6A39B7F2-5BF6-470F-9327-62A4CC013D16}" presName="descendantBox" presStyleCnt="0"/>
      <dgm:spPr/>
    </dgm:pt>
    <dgm:pt modelId="{719AAA3F-26A5-48FA-A439-98EC0EBB8703}" type="pres">
      <dgm:prSet presAssocID="{FCDE9919-19F6-4BD0-A9CE-AADB73B7B5A4}" presName="childTextBox" presStyleLbl="fgAccFollowNode1" presStyleIdx="0" presStyleCnt="3">
        <dgm:presLayoutVars>
          <dgm:bulletEnabled val="1"/>
        </dgm:presLayoutVars>
      </dgm:prSet>
      <dgm:spPr/>
    </dgm:pt>
    <dgm:pt modelId="{E19CCA56-0A04-40E5-8FBB-221E35A7CDDD}" type="pres">
      <dgm:prSet presAssocID="{E2B213C3-755C-4BD7-B918-7FA2A01AFEA3}" presName="sp" presStyleCnt="0"/>
      <dgm:spPr/>
    </dgm:pt>
    <dgm:pt modelId="{B3CC524E-86D6-47A0-ACFD-42534D56D66B}" type="pres">
      <dgm:prSet presAssocID="{439ABB50-FA46-4291-8424-ABECF92CCE2F}" presName="arrowAndChildren" presStyleCnt="0"/>
      <dgm:spPr/>
    </dgm:pt>
    <dgm:pt modelId="{E1774231-E5B6-41F5-A6A3-DBE837123402}" type="pres">
      <dgm:prSet presAssocID="{439ABB50-FA46-4291-8424-ABECF92CCE2F}" presName="parentTextArrow" presStyleLbl="node1" presStyleIdx="0" presStyleCnt="3"/>
      <dgm:spPr/>
    </dgm:pt>
    <dgm:pt modelId="{D733CE9D-9A7E-4702-B17C-E5A585A87E9F}" type="pres">
      <dgm:prSet presAssocID="{439ABB50-FA46-4291-8424-ABECF92CCE2F}" presName="arrow" presStyleLbl="node1" presStyleIdx="1" presStyleCnt="3"/>
      <dgm:spPr/>
    </dgm:pt>
    <dgm:pt modelId="{62C77DB6-7855-4716-9F6F-939085CE2662}" type="pres">
      <dgm:prSet presAssocID="{439ABB50-FA46-4291-8424-ABECF92CCE2F}" presName="descendantArrow" presStyleCnt="0"/>
      <dgm:spPr/>
    </dgm:pt>
    <dgm:pt modelId="{99805489-89E6-47F2-918B-C31DF575DDB9}" type="pres">
      <dgm:prSet presAssocID="{6BFE9678-F18C-46AC-9CA5-F82890984A35}" presName="childTextArrow" presStyleLbl="fgAccFollowNode1" presStyleIdx="1" presStyleCnt="3">
        <dgm:presLayoutVars>
          <dgm:bulletEnabled val="1"/>
        </dgm:presLayoutVars>
      </dgm:prSet>
      <dgm:spPr/>
    </dgm:pt>
    <dgm:pt modelId="{CAC71F64-10F9-4B78-AE3C-9E346636FC45}" type="pres">
      <dgm:prSet presAssocID="{4948D2F8-B3FA-46B1-A077-7CE8F75BBC5C}" presName="sp" presStyleCnt="0"/>
      <dgm:spPr/>
    </dgm:pt>
    <dgm:pt modelId="{1C00AE77-7DBE-4A73-B24C-E23E3C82E624}" type="pres">
      <dgm:prSet presAssocID="{17E215D8-45EB-4232-B9B0-4C45067BD7CF}" presName="arrowAndChildren" presStyleCnt="0"/>
      <dgm:spPr/>
    </dgm:pt>
    <dgm:pt modelId="{E4A807DE-F278-4170-9481-66780045548F}" type="pres">
      <dgm:prSet presAssocID="{17E215D8-45EB-4232-B9B0-4C45067BD7CF}" presName="parentTextArrow" presStyleLbl="node1" presStyleIdx="1" presStyleCnt="3"/>
      <dgm:spPr/>
    </dgm:pt>
    <dgm:pt modelId="{01CAF7E8-C69C-4C63-B813-71295E614141}" type="pres">
      <dgm:prSet presAssocID="{17E215D8-45EB-4232-B9B0-4C45067BD7CF}" presName="arrow" presStyleLbl="node1" presStyleIdx="2" presStyleCnt="3"/>
      <dgm:spPr/>
    </dgm:pt>
    <dgm:pt modelId="{34211A08-AA37-4A4A-A809-4C30A0442D3D}" type="pres">
      <dgm:prSet presAssocID="{17E215D8-45EB-4232-B9B0-4C45067BD7CF}" presName="descendantArrow" presStyleCnt="0"/>
      <dgm:spPr/>
    </dgm:pt>
    <dgm:pt modelId="{4494D4D4-F55C-48D2-B37D-ADE16AF11DA2}" type="pres">
      <dgm:prSet presAssocID="{8DD329BF-8868-43C6-A895-BF2F4C973C1A}" presName="childTextArrow" presStyleLbl="fgAccFollowNode1" presStyleIdx="2" presStyleCnt="3" custLinFactNeighborX="-135" custLinFactNeighborY="13016">
        <dgm:presLayoutVars>
          <dgm:bulletEnabled val="1"/>
        </dgm:presLayoutVars>
      </dgm:prSet>
      <dgm:spPr/>
    </dgm:pt>
  </dgm:ptLst>
  <dgm:cxnLst>
    <dgm:cxn modelId="{995E960A-2E80-4588-A0F5-3F03E72B1874}" type="presOf" srcId="{FCDE9919-19F6-4BD0-A9CE-AADB73B7B5A4}" destId="{719AAA3F-26A5-48FA-A439-98EC0EBB8703}" srcOrd="0" destOrd="0" presId="urn:microsoft.com/office/officeart/2005/8/layout/process4"/>
    <dgm:cxn modelId="{A2140F17-27F8-4357-854A-5341A490AA78}" srcId="{17E215D8-45EB-4232-B9B0-4C45067BD7CF}" destId="{8DD329BF-8868-43C6-A895-BF2F4C973C1A}" srcOrd="0" destOrd="0" parTransId="{9B385898-A931-4BD0-B0C7-C1A691253EAA}" sibTransId="{17F1DCC0-46AE-4F21-AF9A-3B9045E98466}"/>
    <dgm:cxn modelId="{C0E39A5E-1A38-4270-9C86-AE4F1E6AE4D9}" srcId="{439ABB50-FA46-4291-8424-ABECF92CCE2F}" destId="{6BFE9678-F18C-46AC-9CA5-F82890984A35}" srcOrd="0" destOrd="0" parTransId="{E0631833-D1DF-4CF0-8FB1-84858DA8D993}" sibTransId="{3F271EFA-74BB-464C-B170-09BE3C82FB3B}"/>
    <dgm:cxn modelId="{740FCF60-024B-4719-9684-A532F0D15723}" type="presOf" srcId="{17E215D8-45EB-4232-B9B0-4C45067BD7CF}" destId="{01CAF7E8-C69C-4C63-B813-71295E614141}" srcOrd="1" destOrd="0" presId="urn:microsoft.com/office/officeart/2005/8/layout/process4"/>
    <dgm:cxn modelId="{E28A576C-D697-41C3-AB55-E33E2A15844A}" type="presOf" srcId="{439ABB50-FA46-4291-8424-ABECF92CCE2F}" destId="{D733CE9D-9A7E-4702-B17C-E5A585A87E9F}" srcOrd="1" destOrd="0" presId="urn:microsoft.com/office/officeart/2005/8/layout/process4"/>
    <dgm:cxn modelId="{AC96794E-D021-4338-BD54-74F1D76AD0A0}" type="presOf" srcId="{01CADB64-7892-41D2-900E-0C2A5D01CCAD}" destId="{39F55DC0-A4C4-4E41-84B3-0054F8131531}" srcOrd="0" destOrd="0" presId="urn:microsoft.com/office/officeart/2005/8/layout/process4"/>
    <dgm:cxn modelId="{915B5B59-4013-4311-AED8-E5F6CAABDEEE}" type="presOf" srcId="{6BFE9678-F18C-46AC-9CA5-F82890984A35}" destId="{99805489-89E6-47F2-918B-C31DF575DDB9}" srcOrd="0" destOrd="0" presId="urn:microsoft.com/office/officeart/2005/8/layout/process4"/>
    <dgm:cxn modelId="{405A5379-8520-466A-A9B3-2F7CEF167C07}" type="presOf" srcId="{439ABB50-FA46-4291-8424-ABECF92CCE2F}" destId="{E1774231-E5B6-41F5-A6A3-DBE837123402}" srcOrd="0" destOrd="0" presId="urn:microsoft.com/office/officeart/2005/8/layout/process4"/>
    <dgm:cxn modelId="{7925288C-FDB0-4341-9E1D-240D21A75AF5}" type="presOf" srcId="{6A39B7F2-5BF6-470F-9327-62A4CC013D16}" destId="{CD578ED0-4047-493B-A8D4-F21C6B52D2A1}" srcOrd="0" destOrd="0" presId="urn:microsoft.com/office/officeart/2005/8/layout/process4"/>
    <dgm:cxn modelId="{5FFE1795-B5DA-49E1-BC22-4F96E6FA5A22}" type="presOf" srcId="{8DD329BF-8868-43C6-A895-BF2F4C973C1A}" destId="{4494D4D4-F55C-48D2-B37D-ADE16AF11DA2}" srcOrd="0" destOrd="0" presId="urn:microsoft.com/office/officeart/2005/8/layout/process4"/>
    <dgm:cxn modelId="{AB75B499-1BD2-4F99-AB15-D61A9C80626E}" srcId="{01CADB64-7892-41D2-900E-0C2A5D01CCAD}" destId="{439ABB50-FA46-4291-8424-ABECF92CCE2F}" srcOrd="1" destOrd="0" parTransId="{471DA693-5007-4555-B029-98F619DA4E34}" sibTransId="{E2B213C3-755C-4BD7-B918-7FA2A01AFEA3}"/>
    <dgm:cxn modelId="{88416AA6-0BB7-4084-9136-44DBC72FC3FF}" srcId="{01CADB64-7892-41D2-900E-0C2A5D01CCAD}" destId="{6A39B7F2-5BF6-470F-9327-62A4CC013D16}" srcOrd="2" destOrd="0" parTransId="{536C1682-4901-4033-809A-227A55E6CB0C}" sibTransId="{C18752FE-54FC-4F09-AE4E-5274D7F9C730}"/>
    <dgm:cxn modelId="{873287DE-53EF-4F7A-B930-7C729FAFFE3F}" type="presOf" srcId="{6A39B7F2-5BF6-470F-9327-62A4CC013D16}" destId="{F23D075D-CC81-4628-83CB-DB27D1D254AC}" srcOrd="1" destOrd="0" presId="urn:microsoft.com/office/officeart/2005/8/layout/process4"/>
    <dgm:cxn modelId="{E475DFE1-4410-4AE2-B4BC-C56F747969AE}" srcId="{6A39B7F2-5BF6-470F-9327-62A4CC013D16}" destId="{FCDE9919-19F6-4BD0-A9CE-AADB73B7B5A4}" srcOrd="0" destOrd="0" parTransId="{64F074BF-CF25-4E44-9B84-7AB16DFFFBEE}" sibTransId="{B04265BA-F7EE-4BE0-A9F0-10623625DF78}"/>
    <dgm:cxn modelId="{665431EB-EE4A-46A3-9FA1-68DF66169D88}" type="presOf" srcId="{17E215D8-45EB-4232-B9B0-4C45067BD7CF}" destId="{E4A807DE-F278-4170-9481-66780045548F}" srcOrd="0" destOrd="0" presId="urn:microsoft.com/office/officeart/2005/8/layout/process4"/>
    <dgm:cxn modelId="{EDAED4F7-A623-4B6C-BEBF-AB6A5BA2C73D}" srcId="{01CADB64-7892-41D2-900E-0C2A5D01CCAD}" destId="{17E215D8-45EB-4232-B9B0-4C45067BD7CF}" srcOrd="0" destOrd="0" parTransId="{9248FA12-A4B3-4AEA-8741-F48FB68E0788}" sibTransId="{4948D2F8-B3FA-46B1-A077-7CE8F75BBC5C}"/>
    <dgm:cxn modelId="{BD9067E5-EEF4-4E48-907D-6E7F187A771D}" type="presParOf" srcId="{39F55DC0-A4C4-4E41-84B3-0054F8131531}" destId="{5CB6DFD2-912D-41E8-83B6-1BE0D5EA051D}" srcOrd="0" destOrd="0" presId="urn:microsoft.com/office/officeart/2005/8/layout/process4"/>
    <dgm:cxn modelId="{1F6DFA2D-11CD-4A22-B939-73BAA476CF4A}" type="presParOf" srcId="{5CB6DFD2-912D-41E8-83B6-1BE0D5EA051D}" destId="{CD578ED0-4047-493B-A8D4-F21C6B52D2A1}" srcOrd="0" destOrd="0" presId="urn:microsoft.com/office/officeart/2005/8/layout/process4"/>
    <dgm:cxn modelId="{E1700B6A-D9A5-4981-84B4-3E00727BAF86}" type="presParOf" srcId="{5CB6DFD2-912D-41E8-83B6-1BE0D5EA051D}" destId="{F23D075D-CC81-4628-83CB-DB27D1D254AC}" srcOrd="1" destOrd="0" presId="urn:microsoft.com/office/officeart/2005/8/layout/process4"/>
    <dgm:cxn modelId="{A6B222EB-8438-4A0D-A4B7-B5BD74D8B2BD}" type="presParOf" srcId="{5CB6DFD2-912D-41E8-83B6-1BE0D5EA051D}" destId="{8FDB3D88-D5B3-4FB9-9C04-23FC0E9BE03F}" srcOrd="2" destOrd="0" presId="urn:microsoft.com/office/officeart/2005/8/layout/process4"/>
    <dgm:cxn modelId="{6BD0EBEB-697B-4968-93E1-E778F11CC5F3}" type="presParOf" srcId="{8FDB3D88-D5B3-4FB9-9C04-23FC0E9BE03F}" destId="{719AAA3F-26A5-48FA-A439-98EC0EBB8703}" srcOrd="0" destOrd="0" presId="urn:microsoft.com/office/officeart/2005/8/layout/process4"/>
    <dgm:cxn modelId="{85171737-AA18-48E9-8F67-8FE229835118}" type="presParOf" srcId="{39F55DC0-A4C4-4E41-84B3-0054F8131531}" destId="{E19CCA56-0A04-40E5-8FBB-221E35A7CDDD}" srcOrd="1" destOrd="0" presId="urn:microsoft.com/office/officeart/2005/8/layout/process4"/>
    <dgm:cxn modelId="{12394CE6-8F7F-48E1-A446-B92A49E82210}" type="presParOf" srcId="{39F55DC0-A4C4-4E41-84B3-0054F8131531}" destId="{B3CC524E-86D6-47A0-ACFD-42534D56D66B}" srcOrd="2" destOrd="0" presId="urn:microsoft.com/office/officeart/2005/8/layout/process4"/>
    <dgm:cxn modelId="{35F76842-A7F9-4A9F-849A-F372A32C3BEF}" type="presParOf" srcId="{B3CC524E-86D6-47A0-ACFD-42534D56D66B}" destId="{E1774231-E5B6-41F5-A6A3-DBE837123402}" srcOrd="0" destOrd="0" presId="urn:microsoft.com/office/officeart/2005/8/layout/process4"/>
    <dgm:cxn modelId="{820092A2-FFD9-428C-84CF-0628DE71275A}" type="presParOf" srcId="{B3CC524E-86D6-47A0-ACFD-42534D56D66B}" destId="{D733CE9D-9A7E-4702-B17C-E5A585A87E9F}" srcOrd="1" destOrd="0" presId="urn:microsoft.com/office/officeart/2005/8/layout/process4"/>
    <dgm:cxn modelId="{1EE2E0E2-259D-4AFD-980F-BCAFFC24A060}" type="presParOf" srcId="{B3CC524E-86D6-47A0-ACFD-42534D56D66B}" destId="{62C77DB6-7855-4716-9F6F-939085CE2662}" srcOrd="2" destOrd="0" presId="urn:microsoft.com/office/officeart/2005/8/layout/process4"/>
    <dgm:cxn modelId="{08719A65-FB0D-401D-B6AD-384F588C5C02}" type="presParOf" srcId="{62C77DB6-7855-4716-9F6F-939085CE2662}" destId="{99805489-89E6-47F2-918B-C31DF575DDB9}" srcOrd="0" destOrd="0" presId="urn:microsoft.com/office/officeart/2005/8/layout/process4"/>
    <dgm:cxn modelId="{56D7DE0B-BCD9-414B-819C-B6F6ADECC3F3}" type="presParOf" srcId="{39F55DC0-A4C4-4E41-84B3-0054F8131531}" destId="{CAC71F64-10F9-4B78-AE3C-9E346636FC45}" srcOrd="3" destOrd="0" presId="urn:microsoft.com/office/officeart/2005/8/layout/process4"/>
    <dgm:cxn modelId="{7BE2942E-E956-47ED-8D3A-1A3AAC7EE2E5}" type="presParOf" srcId="{39F55DC0-A4C4-4E41-84B3-0054F8131531}" destId="{1C00AE77-7DBE-4A73-B24C-E23E3C82E624}" srcOrd="4" destOrd="0" presId="urn:microsoft.com/office/officeart/2005/8/layout/process4"/>
    <dgm:cxn modelId="{752140FD-B200-4CFD-8CC0-610CFFF06805}" type="presParOf" srcId="{1C00AE77-7DBE-4A73-B24C-E23E3C82E624}" destId="{E4A807DE-F278-4170-9481-66780045548F}" srcOrd="0" destOrd="0" presId="urn:microsoft.com/office/officeart/2005/8/layout/process4"/>
    <dgm:cxn modelId="{50548879-296C-45B4-8213-0EC7D519F958}" type="presParOf" srcId="{1C00AE77-7DBE-4A73-B24C-E23E3C82E624}" destId="{01CAF7E8-C69C-4C63-B813-71295E614141}" srcOrd="1" destOrd="0" presId="urn:microsoft.com/office/officeart/2005/8/layout/process4"/>
    <dgm:cxn modelId="{858281AA-6C2C-4DF4-82DD-D2A052AEA4E0}" type="presParOf" srcId="{1C00AE77-7DBE-4A73-B24C-E23E3C82E624}" destId="{34211A08-AA37-4A4A-A809-4C30A0442D3D}" srcOrd="2" destOrd="0" presId="urn:microsoft.com/office/officeart/2005/8/layout/process4"/>
    <dgm:cxn modelId="{825808A8-412D-4401-9DB0-8E2C530E3255}" type="presParOf" srcId="{34211A08-AA37-4A4A-A809-4C30A0442D3D}" destId="{4494D4D4-F55C-48D2-B37D-ADE16AF11DA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6D02E7-B7BA-404A-AB79-D32429BDC5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C9645948-0144-43E7-8B35-7D9A31441C34}">
      <dgm:prSet phldrT="[Text]"/>
      <dgm:spPr>
        <a:xfrm>
          <a:off x="435" y="280619"/>
          <a:ext cx="1697285" cy="1018371"/>
        </a:xfrm>
        <a:prstGeom prst="rect">
          <a:avLst/>
        </a:prstGeom>
      </dgm:spPr>
      <dgm:t>
        <a:bodyPr/>
        <a:lstStyle/>
        <a:p>
          <a:pPr>
            <a:buNone/>
          </a:pPr>
          <a:r>
            <a:rPr lang="en-GB">
              <a:latin typeface="Calibri"/>
              <a:ea typeface="+mn-ea"/>
              <a:cs typeface="+mn-cs"/>
            </a:rPr>
            <a:t>Film ‘Generation Verified’</a:t>
          </a:r>
          <a:endParaRPr lang="en-GB" dirty="0">
            <a:latin typeface="Calibri"/>
            <a:ea typeface="+mn-ea"/>
            <a:cs typeface="+mn-cs"/>
          </a:endParaRPr>
        </a:p>
      </dgm:t>
    </dgm:pt>
    <dgm:pt modelId="{F5ECBB87-6A67-4112-A518-D91D922F20A6}" type="parTrans" cxnId="{4AD22C4E-2CFB-40F9-8B41-E9D8DC642313}">
      <dgm:prSet/>
      <dgm:spPr/>
      <dgm:t>
        <a:bodyPr/>
        <a:lstStyle/>
        <a:p>
          <a:endParaRPr lang="en-GB"/>
        </a:p>
      </dgm:t>
    </dgm:pt>
    <dgm:pt modelId="{5B3E8299-FC83-46B9-8198-C07F35BD3177}" type="sibTrans" cxnId="{4AD22C4E-2CFB-40F9-8B41-E9D8DC642313}">
      <dgm:prSet/>
      <dgm:spPr/>
      <dgm:t>
        <a:bodyPr/>
        <a:lstStyle/>
        <a:p>
          <a:endParaRPr lang="en-GB"/>
        </a:p>
      </dgm:t>
    </dgm:pt>
    <dgm:pt modelId="{C624D256-57BC-490A-8259-E699EF6DC7FE}">
      <dgm:prSet phldrT="[Text]"/>
      <dgm:spPr>
        <a:xfrm>
          <a:off x="1867449" y="280619"/>
          <a:ext cx="1697285" cy="1018371"/>
        </a:xfrm>
        <a:prstGeom prst="rect">
          <a:avLst/>
        </a:prstGeom>
      </dgm:spPr>
      <dgm:t>
        <a:bodyPr/>
        <a:lstStyle/>
        <a:p>
          <a:pPr>
            <a:buNone/>
          </a:pPr>
          <a:r>
            <a:rPr lang="en-GB">
              <a:latin typeface="Calibri"/>
              <a:ea typeface="+mn-ea"/>
              <a:cs typeface="+mn-cs"/>
            </a:rPr>
            <a:t>Signposting to lesson plans &amp; resources </a:t>
          </a:r>
          <a:endParaRPr lang="en-GB" dirty="0">
            <a:latin typeface="Calibri"/>
            <a:ea typeface="+mn-ea"/>
            <a:cs typeface="+mn-cs"/>
          </a:endParaRPr>
        </a:p>
      </dgm:t>
    </dgm:pt>
    <dgm:pt modelId="{91424AAD-A06A-4288-BBA1-CEFCE7D7E258}" type="parTrans" cxnId="{4655D408-4739-4A7A-9843-95B597FC63BE}">
      <dgm:prSet/>
      <dgm:spPr/>
      <dgm:t>
        <a:bodyPr/>
        <a:lstStyle/>
        <a:p>
          <a:endParaRPr lang="en-GB"/>
        </a:p>
      </dgm:t>
    </dgm:pt>
    <dgm:pt modelId="{D752D212-48D7-400E-B222-29445A361CB3}" type="sibTrans" cxnId="{4655D408-4739-4A7A-9843-95B597FC63BE}">
      <dgm:prSet/>
      <dgm:spPr/>
      <dgm:t>
        <a:bodyPr/>
        <a:lstStyle/>
        <a:p>
          <a:endParaRPr lang="en-GB"/>
        </a:p>
      </dgm:t>
    </dgm:pt>
    <dgm:pt modelId="{9D8EBD3A-2B14-4699-B9D5-A935EBDCF28E}">
      <dgm:prSet phldrT="[Text]"/>
      <dgm:spPr>
        <a:xfrm>
          <a:off x="933942" y="1468719"/>
          <a:ext cx="1697285" cy="1018371"/>
        </a:xfrm>
        <a:prstGeom prst="rect">
          <a:avLst/>
        </a:prstGeom>
      </dgm:spPr>
      <dgm:t>
        <a:bodyPr/>
        <a:lstStyle/>
        <a:p>
          <a:pPr>
            <a:buNone/>
          </a:pPr>
          <a:r>
            <a:rPr lang="en-GB" dirty="0">
              <a:latin typeface="Calibri"/>
              <a:ea typeface="+mn-ea"/>
              <a:cs typeface="+mn-cs"/>
            </a:rPr>
            <a:t>RS Focus sheet</a:t>
          </a:r>
        </a:p>
      </dgm:t>
    </dgm:pt>
    <dgm:pt modelId="{C78262DA-1AAA-4EB9-872F-788206D4CE4F}" type="parTrans" cxnId="{C8EB4569-D01E-4414-9645-BBC24BAA607D}">
      <dgm:prSet/>
      <dgm:spPr/>
      <dgm:t>
        <a:bodyPr/>
        <a:lstStyle/>
        <a:p>
          <a:endParaRPr lang="en-GB"/>
        </a:p>
      </dgm:t>
    </dgm:pt>
    <dgm:pt modelId="{8FA8885D-8D0E-4FA8-A4B8-3F0BE2D50D8C}" type="sibTrans" cxnId="{C8EB4569-D01E-4414-9645-BBC24BAA607D}">
      <dgm:prSet/>
      <dgm:spPr/>
      <dgm:t>
        <a:bodyPr/>
        <a:lstStyle/>
        <a:p>
          <a:endParaRPr lang="en-GB"/>
        </a:p>
      </dgm:t>
    </dgm:pt>
    <dgm:pt modelId="{3B9F240C-4136-4C16-BBE3-7E04C7BC2E60}" type="pres">
      <dgm:prSet presAssocID="{C26D02E7-B7BA-404A-AB79-D32429BDC518}" presName="diagram" presStyleCnt="0">
        <dgm:presLayoutVars>
          <dgm:dir/>
          <dgm:resizeHandles val="exact"/>
        </dgm:presLayoutVars>
      </dgm:prSet>
      <dgm:spPr/>
    </dgm:pt>
    <dgm:pt modelId="{765A1F82-F0BB-4958-9055-A22EAD4B47A3}" type="pres">
      <dgm:prSet presAssocID="{C9645948-0144-43E7-8B35-7D9A31441C34}" presName="node" presStyleLbl="node1" presStyleIdx="0" presStyleCnt="3">
        <dgm:presLayoutVars>
          <dgm:bulletEnabled val="1"/>
        </dgm:presLayoutVars>
      </dgm:prSet>
      <dgm:spPr/>
    </dgm:pt>
    <dgm:pt modelId="{4A1F5353-47B1-4862-902B-EA24C981C0C7}" type="pres">
      <dgm:prSet presAssocID="{5B3E8299-FC83-46B9-8198-C07F35BD3177}" presName="sibTrans" presStyleCnt="0"/>
      <dgm:spPr/>
    </dgm:pt>
    <dgm:pt modelId="{C9A0740B-EBD9-4A2B-B3F8-76CCC7146493}" type="pres">
      <dgm:prSet presAssocID="{C624D256-57BC-490A-8259-E699EF6DC7FE}" presName="node" presStyleLbl="node1" presStyleIdx="1" presStyleCnt="3">
        <dgm:presLayoutVars>
          <dgm:bulletEnabled val="1"/>
        </dgm:presLayoutVars>
      </dgm:prSet>
      <dgm:spPr/>
    </dgm:pt>
    <dgm:pt modelId="{9895EE8B-853A-44AE-9923-B519CE9CFA56}" type="pres">
      <dgm:prSet presAssocID="{D752D212-48D7-400E-B222-29445A361CB3}" presName="sibTrans" presStyleCnt="0"/>
      <dgm:spPr/>
    </dgm:pt>
    <dgm:pt modelId="{B2B88CAD-7401-4B0D-83DE-B862EB1CB502}" type="pres">
      <dgm:prSet presAssocID="{9D8EBD3A-2B14-4699-B9D5-A935EBDCF28E}" presName="node" presStyleLbl="node1" presStyleIdx="2" presStyleCnt="3">
        <dgm:presLayoutVars>
          <dgm:bulletEnabled val="1"/>
        </dgm:presLayoutVars>
      </dgm:prSet>
      <dgm:spPr/>
    </dgm:pt>
  </dgm:ptLst>
  <dgm:cxnLst>
    <dgm:cxn modelId="{FD911100-F3EB-4F0B-8B8D-33A8548A4853}" type="presOf" srcId="{C624D256-57BC-490A-8259-E699EF6DC7FE}" destId="{C9A0740B-EBD9-4A2B-B3F8-76CCC7146493}" srcOrd="0" destOrd="0" presId="urn:microsoft.com/office/officeart/2005/8/layout/default"/>
    <dgm:cxn modelId="{4655D408-4739-4A7A-9843-95B597FC63BE}" srcId="{C26D02E7-B7BA-404A-AB79-D32429BDC518}" destId="{C624D256-57BC-490A-8259-E699EF6DC7FE}" srcOrd="1" destOrd="0" parTransId="{91424AAD-A06A-4288-BBA1-CEFCE7D7E258}" sibTransId="{D752D212-48D7-400E-B222-29445A361CB3}"/>
    <dgm:cxn modelId="{C8EB4569-D01E-4414-9645-BBC24BAA607D}" srcId="{C26D02E7-B7BA-404A-AB79-D32429BDC518}" destId="{9D8EBD3A-2B14-4699-B9D5-A935EBDCF28E}" srcOrd="2" destOrd="0" parTransId="{C78262DA-1AAA-4EB9-872F-788206D4CE4F}" sibTransId="{8FA8885D-8D0E-4FA8-A4B8-3F0BE2D50D8C}"/>
    <dgm:cxn modelId="{4AD22C4E-2CFB-40F9-8B41-E9D8DC642313}" srcId="{C26D02E7-B7BA-404A-AB79-D32429BDC518}" destId="{C9645948-0144-43E7-8B35-7D9A31441C34}" srcOrd="0" destOrd="0" parTransId="{F5ECBB87-6A67-4112-A518-D91D922F20A6}" sibTransId="{5B3E8299-FC83-46B9-8198-C07F35BD3177}"/>
    <dgm:cxn modelId="{C34778E9-E405-4FEC-B614-39D99D84A823}" type="presOf" srcId="{9D8EBD3A-2B14-4699-B9D5-A935EBDCF28E}" destId="{B2B88CAD-7401-4B0D-83DE-B862EB1CB502}" srcOrd="0" destOrd="0" presId="urn:microsoft.com/office/officeart/2005/8/layout/default"/>
    <dgm:cxn modelId="{CF558EF2-C3B9-4F84-86B6-C2B36859C138}" type="presOf" srcId="{C26D02E7-B7BA-404A-AB79-D32429BDC518}" destId="{3B9F240C-4136-4C16-BBE3-7E04C7BC2E60}" srcOrd="0" destOrd="0" presId="urn:microsoft.com/office/officeart/2005/8/layout/default"/>
    <dgm:cxn modelId="{CCB057F4-590C-4C54-94E5-FE017A79188C}" type="presOf" srcId="{C9645948-0144-43E7-8B35-7D9A31441C34}" destId="{765A1F82-F0BB-4958-9055-A22EAD4B47A3}" srcOrd="0" destOrd="0" presId="urn:microsoft.com/office/officeart/2005/8/layout/default"/>
    <dgm:cxn modelId="{82C431E6-A81E-4E11-8D89-4E6BEBA0FBED}" type="presParOf" srcId="{3B9F240C-4136-4C16-BBE3-7E04C7BC2E60}" destId="{765A1F82-F0BB-4958-9055-A22EAD4B47A3}" srcOrd="0" destOrd="0" presId="urn:microsoft.com/office/officeart/2005/8/layout/default"/>
    <dgm:cxn modelId="{72AC3589-7E3E-4840-B6AB-F012520D5928}" type="presParOf" srcId="{3B9F240C-4136-4C16-BBE3-7E04C7BC2E60}" destId="{4A1F5353-47B1-4862-902B-EA24C981C0C7}" srcOrd="1" destOrd="0" presId="urn:microsoft.com/office/officeart/2005/8/layout/default"/>
    <dgm:cxn modelId="{06301586-9263-4CBE-8F94-62A7EB66BD43}" type="presParOf" srcId="{3B9F240C-4136-4C16-BBE3-7E04C7BC2E60}" destId="{C9A0740B-EBD9-4A2B-B3F8-76CCC7146493}" srcOrd="2" destOrd="0" presId="urn:microsoft.com/office/officeart/2005/8/layout/default"/>
    <dgm:cxn modelId="{F600A16E-6D99-47DA-90A8-DF996FBEE953}" type="presParOf" srcId="{3B9F240C-4136-4C16-BBE3-7E04C7BC2E60}" destId="{9895EE8B-853A-44AE-9923-B519CE9CFA56}" srcOrd="3" destOrd="0" presId="urn:microsoft.com/office/officeart/2005/8/layout/default"/>
    <dgm:cxn modelId="{57211F9F-F868-4818-A2ED-A13056F39C01}" type="presParOf" srcId="{3B9F240C-4136-4C16-BBE3-7E04C7BC2E60}" destId="{B2B88CAD-7401-4B0D-83DE-B862EB1CB50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D2CCA5-FDC8-4675-A219-C4045389FF4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GB"/>
        </a:p>
      </dgm:t>
    </dgm:pt>
    <dgm:pt modelId="{B65E30E8-EC6E-485B-A70D-B70FEA54D30A}">
      <dgm:prSet phldrT="[Text]" custT="1"/>
      <dgm:spPr/>
      <dgm:t>
        <a:bodyPr/>
        <a:lstStyle/>
        <a:p>
          <a:pPr algn="l"/>
          <a:r>
            <a:rPr lang="en-GB" sz="1400" b="1" dirty="0">
              <a:latin typeface="+mj-lt"/>
              <a:ea typeface="Calibri" panose="020F0502020204030204" pitchFamily="34" charset="0"/>
              <a:cs typeface="Times New Roman" panose="02020603050405020304" pitchFamily="18" charset="0"/>
            </a:rPr>
            <a:t>Youth Realities and Pink Productions film ‘Generation Verified’.</a:t>
          </a:r>
          <a:endParaRPr lang="en-GB" sz="1400" dirty="0">
            <a:latin typeface="+mj-lt"/>
          </a:endParaRPr>
        </a:p>
      </dgm:t>
    </dgm:pt>
    <dgm:pt modelId="{9B85BB94-9996-49F7-A6CA-C223DA3BE77A}" type="parTrans" cxnId="{316B66B9-572A-4D19-9EC2-99F3B6680C59}">
      <dgm:prSet/>
      <dgm:spPr/>
      <dgm:t>
        <a:bodyPr/>
        <a:lstStyle/>
        <a:p>
          <a:endParaRPr lang="en-GB" sz="1600">
            <a:latin typeface="+mj-lt"/>
          </a:endParaRPr>
        </a:p>
      </dgm:t>
    </dgm:pt>
    <dgm:pt modelId="{06D38514-4230-41F2-B49C-FDBC63F63194}" type="sibTrans" cxnId="{316B66B9-572A-4D19-9EC2-99F3B6680C59}">
      <dgm:prSet custT="1"/>
      <dgm:spPr/>
      <dgm:t>
        <a:bodyPr/>
        <a:lstStyle/>
        <a:p>
          <a:endParaRPr lang="en-GB" sz="3200" dirty="0">
            <a:latin typeface="+mj-lt"/>
          </a:endParaRPr>
        </a:p>
      </dgm:t>
    </dgm:pt>
    <dgm:pt modelId="{B8B2BA3B-C277-47BD-B0AF-A9BA74712BBE}">
      <dgm:prSet phldrT="[Text]" custT="1"/>
      <dgm:spPr/>
      <dgm:t>
        <a:bodyPr/>
        <a:lstStyle/>
        <a:p>
          <a:pPr algn="ctr"/>
          <a:r>
            <a:rPr lang="en-GB" sz="1400" b="1" dirty="0">
              <a:latin typeface="+mj-lt"/>
              <a:ea typeface="Calibri" panose="020F0502020204030204" pitchFamily="34" charset="0"/>
              <a:cs typeface="Times New Roman" panose="02020603050405020304" pitchFamily="18" charset="0"/>
            </a:rPr>
            <a:t>From identity to pressure for perfection, popularity, and the desire for likes, Generation Verified is a short film that explores young people’s experiences of the online world and how they cope with the unique generational challenges that they must navigate in their day-to-day lives. </a:t>
          </a:r>
          <a:endParaRPr lang="en-GB" sz="1400" dirty="0">
            <a:latin typeface="+mj-lt"/>
          </a:endParaRPr>
        </a:p>
      </dgm:t>
    </dgm:pt>
    <dgm:pt modelId="{A795B3FB-25AB-4A41-8E32-C4870BCDD8FF}" type="parTrans" cxnId="{E511FE46-1CE0-43D0-8EE2-C40D27910DEA}">
      <dgm:prSet/>
      <dgm:spPr/>
      <dgm:t>
        <a:bodyPr/>
        <a:lstStyle/>
        <a:p>
          <a:endParaRPr lang="en-GB" sz="1600">
            <a:latin typeface="+mj-lt"/>
          </a:endParaRPr>
        </a:p>
      </dgm:t>
    </dgm:pt>
    <dgm:pt modelId="{440DB0EC-E072-4539-AF23-ABD60590A53F}" type="sibTrans" cxnId="{E511FE46-1CE0-43D0-8EE2-C40D27910DEA}">
      <dgm:prSet custT="1"/>
      <dgm:spPr/>
      <dgm:t>
        <a:bodyPr/>
        <a:lstStyle/>
        <a:p>
          <a:endParaRPr lang="en-GB" sz="3200" dirty="0">
            <a:latin typeface="+mj-lt"/>
          </a:endParaRPr>
        </a:p>
      </dgm:t>
    </dgm:pt>
    <dgm:pt modelId="{E96DCF10-A920-446F-9094-A876BE30D6C4}">
      <dgm:prSet custT="1"/>
      <dgm:spPr/>
      <dgm:t>
        <a:bodyPr/>
        <a:lstStyle/>
        <a:p>
          <a:pPr algn="ctr"/>
          <a:r>
            <a:rPr lang="en-GB" sz="1400" b="1" dirty="0">
              <a:latin typeface="+mj-lt"/>
              <a:ea typeface="Calibri" panose="020F0502020204030204" pitchFamily="34" charset="0"/>
              <a:cs typeface="Times New Roman" panose="02020603050405020304" pitchFamily="18" charset="0"/>
            </a:rPr>
            <a:t>This short film has co production at its heart ensuring that a group of young creatives experience all aspects of scriptwriting, acting and  film making to explore the online world and the effects it has on young people’s wellbeing</a:t>
          </a:r>
          <a:r>
            <a:rPr lang="en-GB" sz="1400" dirty="0">
              <a:latin typeface="+mj-lt"/>
              <a:ea typeface="Calibri" panose="020F0502020204030204" pitchFamily="34" charset="0"/>
              <a:cs typeface="Times New Roman" panose="02020603050405020304" pitchFamily="18" charset="0"/>
            </a:rPr>
            <a:t>. </a:t>
          </a:r>
        </a:p>
      </dgm:t>
    </dgm:pt>
    <dgm:pt modelId="{3549603D-BA81-4478-8DBB-E6C5D554EA94}" type="parTrans" cxnId="{DCA1EA43-3087-4BBD-B411-D0F4F2C1EC20}">
      <dgm:prSet/>
      <dgm:spPr/>
      <dgm:t>
        <a:bodyPr/>
        <a:lstStyle/>
        <a:p>
          <a:endParaRPr lang="en-GB" sz="1600">
            <a:latin typeface="+mj-lt"/>
          </a:endParaRPr>
        </a:p>
      </dgm:t>
    </dgm:pt>
    <dgm:pt modelId="{F034FA7D-957E-4241-8BA0-B485662D40C4}" type="sibTrans" cxnId="{DCA1EA43-3087-4BBD-B411-D0F4F2C1EC20}">
      <dgm:prSet custT="1"/>
      <dgm:spPr/>
      <dgm:t>
        <a:bodyPr/>
        <a:lstStyle/>
        <a:p>
          <a:endParaRPr lang="en-GB" sz="1600" dirty="0">
            <a:latin typeface="+mj-lt"/>
          </a:endParaRPr>
        </a:p>
      </dgm:t>
    </dgm:pt>
    <dgm:pt modelId="{A45231A4-D5DD-4F35-8066-464E7166037F}">
      <dgm:prSet custT="1"/>
      <dgm:spPr/>
      <dgm:t>
        <a:bodyPr/>
        <a:lstStyle/>
        <a:p>
          <a:pPr algn="ctr"/>
          <a:r>
            <a:rPr lang="en-GB" sz="1400" b="1" dirty="0">
              <a:latin typeface="+mj-lt"/>
              <a:ea typeface="Calibri" panose="020F0502020204030204" pitchFamily="34" charset="0"/>
              <a:cs typeface="Times New Roman" panose="02020603050405020304" pitchFamily="18" charset="0"/>
            </a:rPr>
            <a:t>Resource packs for schools, parent, carers and families were developed to stimulate discussion around the themes of the film. </a:t>
          </a:r>
        </a:p>
      </dgm:t>
    </dgm:pt>
    <dgm:pt modelId="{1DD291DF-6F6C-47D1-B04B-25345D14686E}" type="parTrans" cxnId="{E372F2B5-830D-4FF6-95E4-1E891DB31E7A}">
      <dgm:prSet/>
      <dgm:spPr/>
      <dgm:t>
        <a:bodyPr/>
        <a:lstStyle/>
        <a:p>
          <a:endParaRPr lang="en-GB" sz="1800">
            <a:latin typeface="+mj-lt"/>
          </a:endParaRPr>
        </a:p>
      </dgm:t>
    </dgm:pt>
    <dgm:pt modelId="{12880B76-69A1-4910-A62F-870E06585354}" type="sibTrans" cxnId="{E372F2B5-830D-4FF6-95E4-1E891DB31E7A}">
      <dgm:prSet/>
      <dgm:spPr/>
      <dgm:t>
        <a:bodyPr/>
        <a:lstStyle/>
        <a:p>
          <a:endParaRPr lang="en-GB" sz="1800">
            <a:latin typeface="+mj-lt"/>
          </a:endParaRPr>
        </a:p>
      </dgm:t>
    </dgm:pt>
    <dgm:pt modelId="{ED10161A-2AFD-4E34-9CF5-C92C1ABE6C3F}" type="pres">
      <dgm:prSet presAssocID="{F7D2CCA5-FDC8-4675-A219-C4045389FF40}" presName="outerComposite" presStyleCnt="0">
        <dgm:presLayoutVars>
          <dgm:chMax val="5"/>
          <dgm:dir/>
          <dgm:resizeHandles val="exact"/>
        </dgm:presLayoutVars>
      </dgm:prSet>
      <dgm:spPr/>
    </dgm:pt>
    <dgm:pt modelId="{6A68358F-6195-4019-8039-41C978CE4F37}" type="pres">
      <dgm:prSet presAssocID="{F7D2CCA5-FDC8-4675-A219-C4045389FF40}" presName="dummyMaxCanvas" presStyleCnt="0">
        <dgm:presLayoutVars/>
      </dgm:prSet>
      <dgm:spPr/>
    </dgm:pt>
    <dgm:pt modelId="{B1BC22D8-5DBF-41B8-954A-DCA3B3BA4688}" type="pres">
      <dgm:prSet presAssocID="{F7D2CCA5-FDC8-4675-A219-C4045389FF40}" presName="FourNodes_1" presStyleLbl="node1" presStyleIdx="0" presStyleCnt="4" custLinFactNeighborX="656">
        <dgm:presLayoutVars>
          <dgm:bulletEnabled val="1"/>
        </dgm:presLayoutVars>
      </dgm:prSet>
      <dgm:spPr/>
    </dgm:pt>
    <dgm:pt modelId="{674C5A54-7EE9-444B-8611-4165E1AE7C77}" type="pres">
      <dgm:prSet presAssocID="{F7D2CCA5-FDC8-4675-A219-C4045389FF40}" presName="FourNodes_2" presStyleLbl="node1" presStyleIdx="1" presStyleCnt="4" custScaleY="132277">
        <dgm:presLayoutVars>
          <dgm:bulletEnabled val="1"/>
        </dgm:presLayoutVars>
      </dgm:prSet>
      <dgm:spPr/>
    </dgm:pt>
    <dgm:pt modelId="{AB57225F-3A65-46D0-A749-F8E5CF8C41E3}" type="pres">
      <dgm:prSet presAssocID="{F7D2CCA5-FDC8-4675-A219-C4045389FF40}" presName="FourNodes_3" presStyleLbl="node1" presStyleIdx="2" presStyleCnt="4" custScaleY="116139" custLinFactNeighborX="198" custLinFactNeighborY="12908">
        <dgm:presLayoutVars>
          <dgm:bulletEnabled val="1"/>
        </dgm:presLayoutVars>
      </dgm:prSet>
      <dgm:spPr/>
    </dgm:pt>
    <dgm:pt modelId="{B32237AE-4AFC-4440-88FE-EB47D6945ECC}" type="pres">
      <dgm:prSet presAssocID="{F7D2CCA5-FDC8-4675-A219-C4045389FF40}" presName="FourNodes_4" presStyleLbl="node1" presStyleIdx="3" presStyleCnt="4" custScaleY="96607" custLinFactNeighborX="-611" custLinFactNeighborY="68298">
        <dgm:presLayoutVars>
          <dgm:bulletEnabled val="1"/>
        </dgm:presLayoutVars>
      </dgm:prSet>
      <dgm:spPr/>
    </dgm:pt>
    <dgm:pt modelId="{0BA9C2CE-7E90-4B99-B6B0-3983C993A3FF}" type="pres">
      <dgm:prSet presAssocID="{F7D2CCA5-FDC8-4675-A219-C4045389FF40}" presName="FourConn_1-2" presStyleLbl="fgAccFollowNode1" presStyleIdx="0" presStyleCnt="3">
        <dgm:presLayoutVars>
          <dgm:bulletEnabled val="1"/>
        </dgm:presLayoutVars>
      </dgm:prSet>
      <dgm:spPr/>
    </dgm:pt>
    <dgm:pt modelId="{C93AC551-F2E3-4931-B9DA-0562F7561D21}" type="pres">
      <dgm:prSet presAssocID="{F7D2CCA5-FDC8-4675-A219-C4045389FF40}" presName="FourConn_2-3" presStyleLbl="fgAccFollowNode1" presStyleIdx="1" presStyleCnt="3">
        <dgm:presLayoutVars>
          <dgm:bulletEnabled val="1"/>
        </dgm:presLayoutVars>
      </dgm:prSet>
      <dgm:spPr/>
    </dgm:pt>
    <dgm:pt modelId="{057934B7-2B3D-4636-9A9D-CDD976DE446B}" type="pres">
      <dgm:prSet presAssocID="{F7D2CCA5-FDC8-4675-A219-C4045389FF40}" presName="FourConn_3-4" presStyleLbl="fgAccFollowNode1" presStyleIdx="2" presStyleCnt="3">
        <dgm:presLayoutVars>
          <dgm:bulletEnabled val="1"/>
        </dgm:presLayoutVars>
      </dgm:prSet>
      <dgm:spPr/>
    </dgm:pt>
    <dgm:pt modelId="{493D52E3-6263-4F66-A2D7-3AFDF8BFAB33}" type="pres">
      <dgm:prSet presAssocID="{F7D2CCA5-FDC8-4675-A219-C4045389FF40}" presName="FourNodes_1_text" presStyleLbl="node1" presStyleIdx="3" presStyleCnt="4">
        <dgm:presLayoutVars>
          <dgm:bulletEnabled val="1"/>
        </dgm:presLayoutVars>
      </dgm:prSet>
      <dgm:spPr/>
    </dgm:pt>
    <dgm:pt modelId="{F2E771F5-ABCF-4002-B94E-AEFDF2D28FC9}" type="pres">
      <dgm:prSet presAssocID="{F7D2CCA5-FDC8-4675-A219-C4045389FF40}" presName="FourNodes_2_text" presStyleLbl="node1" presStyleIdx="3" presStyleCnt="4">
        <dgm:presLayoutVars>
          <dgm:bulletEnabled val="1"/>
        </dgm:presLayoutVars>
      </dgm:prSet>
      <dgm:spPr/>
    </dgm:pt>
    <dgm:pt modelId="{C8713816-86A1-42F9-8F74-085179E358ED}" type="pres">
      <dgm:prSet presAssocID="{F7D2CCA5-FDC8-4675-A219-C4045389FF40}" presName="FourNodes_3_text" presStyleLbl="node1" presStyleIdx="3" presStyleCnt="4">
        <dgm:presLayoutVars>
          <dgm:bulletEnabled val="1"/>
        </dgm:presLayoutVars>
      </dgm:prSet>
      <dgm:spPr/>
    </dgm:pt>
    <dgm:pt modelId="{46FD3234-95C3-41E7-9547-29320CC148D7}" type="pres">
      <dgm:prSet presAssocID="{F7D2CCA5-FDC8-4675-A219-C4045389FF40}" presName="FourNodes_4_text" presStyleLbl="node1" presStyleIdx="3" presStyleCnt="4">
        <dgm:presLayoutVars>
          <dgm:bulletEnabled val="1"/>
        </dgm:presLayoutVars>
      </dgm:prSet>
      <dgm:spPr/>
    </dgm:pt>
  </dgm:ptLst>
  <dgm:cxnLst>
    <dgm:cxn modelId="{FB069508-69F2-4729-B08E-DCFC0FFB389B}" type="presOf" srcId="{A45231A4-D5DD-4F35-8066-464E7166037F}" destId="{B32237AE-4AFC-4440-88FE-EB47D6945ECC}" srcOrd="0" destOrd="0" presId="urn:microsoft.com/office/officeart/2005/8/layout/vProcess5"/>
    <dgm:cxn modelId="{ED12251B-55EB-4CAB-AFD8-834CD10D7C20}" type="presOf" srcId="{A45231A4-D5DD-4F35-8066-464E7166037F}" destId="{46FD3234-95C3-41E7-9547-29320CC148D7}" srcOrd="1" destOrd="0" presId="urn:microsoft.com/office/officeart/2005/8/layout/vProcess5"/>
    <dgm:cxn modelId="{DCA1EA43-3087-4BBD-B411-D0F4F2C1EC20}" srcId="{F7D2CCA5-FDC8-4675-A219-C4045389FF40}" destId="{E96DCF10-A920-446F-9094-A876BE30D6C4}" srcOrd="2" destOrd="0" parTransId="{3549603D-BA81-4478-8DBB-E6C5D554EA94}" sibTransId="{F034FA7D-957E-4241-8BA0-B485662D40C4}"/>
    <dgm:cxn modelId="{E511FE46-1CE0-43D0-8EE2-C40D27910DEA}" srcId="{F7D2CCA5-FDC8-4675-A219-C4045389FF40}" destId="{B8B2BA3B-C277-47BD-B0AF-A9BA74712BBE}" srcOrd="1" destOrd="0" parTransId="{A795B3FB-25AB-4A41-8E32-C4870BCDD8FF}" sibTransId="{440DB0EC-E072-4539-AF23-ABD60590A53F}"/>
    <dgm:cxn modelId="{894E696A-DD04-4FC3-94A7-75CB999706FD}" type="presOf" srcId="{06D38514-4230-41F2-B49C-FDBC63F63194}" destId="{0BA9C2CE-7E90-4B99-B6B0-3983C993A3FF}" srcOrd="0" destOrd="0" presId="urn:microsoft.com/office/officeart/2005/8/layout/vProcess5"/>
    <dgm:cxn modelId="{1409A17A-C280-4EF7-BA16-7375BB35993F}" type="presOf" srcId="{E96DCF10-A920-446F-9094-A876BE30D6C4}" destId="{AB57225F-3A65-46D0-A749-F8E5CF8C41E3}" srcOrd="0" destOrd="0" presId="urn:microsoft.com/office/officeart/2005/8/layout/vProcess5"/>
    <dgm:cxn modelId="{57DFAD91-C45C-41F4-B415-DE194D547A49}" type="presOf" srcId="{B65E30E8-EC6E-485B-A70D-B70FEA54D30A}" destId="{493D52E3-6263-4F66-A2D7-3AFDF8BFAB33}" srcOrd="1" destOrd="0" presId="urn:microsoft.com/office/officeart/2005/8/layout/vProcess5"/>
    <dgm:cxn modelId="{04CF399C-48D3-403C-9CC7-60FDAD289922}" type="presOf" srcId="{E96DCF10-A920-446F-9094-A876BE30D6C4}" destId="{C8713816-86A1-42F9-8F74-085179E358ED}" srcOrd="1" destOrd="0" presId="urn:microsoft.com/office/officeart/2005/8/layout/vProcess5"/>
    <dgm:cxn modelId="{E372F2B5-830D-4FF6-95E4-1E891DB31E7A}" srcId="{F7D2CCA5-FDC8-4675-A219-C4045389FF40}" destId="{A45231A4-D5DD-4F35-8066-464E7166037F}" srcOrd="3" destOrd="0" parTransId="{1DD291DF-6F6C-47D1-B04B-25345D14686E}" sibTransId="{12880B76-69A1-4910-A62F-870E06585354}"/>
    <dgm:cxn modelId="{316B66B9-572A-4D19-9EC2-99F3B6680C59}" srcId="{F7D2CCA5-FDC8-4675-A219-C4045389FF40}" destId="{B65E30E8-EC6E-485B-A70D-B70FEA54D30A}" srcOrd="0" destOrd="0" parTransId="{9B85BB94-9996-49F7-A6CA-C223DA3BE77A}" sibTransId="{06D38514-4230-41F2-B49C-FDBC63F63194}"/>
    <dgm:cxn modelId="{3E0394D0-B1E6-46A8-8D2D-9D098D5C5ED0}" type="presOf" srcId="{B8B2BA3B-C277-47BD-B0AF-A9BA74712BBE}" destId="{674C5A54-7EE9-444B-8611-4165E1AE7C77}" srcOrd="0" destOrd="0" presId="urn:microsoft.com/office/officeart/2005/8/layout/vProcess5"/>
    <dgm:cxn modelId="{593C4BD6-FDC1-4B7A-BD6C-635A4E286D47}" type="presOf" srcId="{B65E30E8-EC6E-485B-A70D-B70FEA54D30A}" destId="{B1BC22D8-5DBF-41B8-954A-DCA3B3BA4688}" srcOrd="0" destOrd="0" presId="urn:microsoft.com/office/officeart/2005/8/layout/vProcess5"/>
    <dgm:cxn modelId="{42B304DA-B991-48B0-98BA-7322278B4172}" type="presOf" srcId="{B8B2BA3B-C277-47BD-B0AF-A9BA74712BBE}" destId="{F2E771F5-ABCF-4002-B94E-AEFDF2D28FC9}" srcOrd="1" destOrd="0" presId="urn:microsoft.com/office/officeart/2005/8/layout/vProcess5"/>
    <dgm:cxn modelId="{B264E3F0-FE0D-40F8-A78D-7FAC534673B7}" type="presOf" srcId="{F7D2CCA5-FDC8-4675-A219-C4045389FF40}" destId="{ED10161A-2AFD-4E34-9CF5-C92C1ABE6C3F}" srcOrd="0" destOrd="0" presId="urn:microsoft.com/office/officeart/2005/8/layout/vProcess5"/>
    <dgm:cxn modelId="{EDAEA1FA-8562-47FA-933A-3EC3F14A8997}" type="presOf" srcId="{440DB0EC-E072-4539-AF23-ABD60590A53F}" destId="{C93AC551-F2E3-4931-B9DA-0562F7561D21}" srcOrd="0" destOrd="0" presId="urn:microsoft.com/office/officeart/2005/8/layout/vProcess5"/>
    <dgm:cxn modelId="{C3B0F1FF-C8C3-4221-9EA9-C4D81DCB1DF3}" type="presOf" srcId="{F034FA7D-957E-4241-8BA0-B485662D40C4}" destId="{057934B7-2B3D-4636-9A9D-CDD976DE446B}" srcOrd="0" destOrd="0" presId="urn:microsoft.com/office/officeart/2005/8/layout/vProcess5"/>
    <dgm:cxn modelId="{D2F197A6-2FF2-44DA-871C-12A55DAEBF81}" type="presParOf" srcId="{ED10161A-2AFD-4E34-9CF5-C92C1ABE6C3F}" destId="{6A68358F-6195-4019-8039-41C978CE4F37}" srcOrd="0" destOrd="0" presId="urn:microsoft.com/office/officeart/2005/8/layout/vProcess5"/>
    <dgm:cxn modelId="{F763A722-F70E-4C71-A60A-3EAFFBC6F82F}" type="presParOf" srcId="{ED10161A-2AFD-4E34-9CF5-C92C1ABE6C3F}" destId="{B1BC22D8-5DBF-41B8-954A-DCA3B3BA4688}" srcOrd="1" destOrd="0" presId="urn:microsoft.com/office/officeart/2005/8/layout/vProcess5"/>
    <dgm:cxn modelId="{E9D27C3E-6129-487B-80E4-75814F3BDEB6}" type="presParOf" srcId="{ED10161A-2AFD-4E34-9CF5-C92C1ABE6C3F}" destId="{674C5A54-7EE9-444B-8611-4165E1AE7C77}" srcOrd="2" destOrd="0" presId="urn:microsoft.com/office/officeart/2005/8/layout/vProcess5"/>
    <dgm:cxn modelId="{94EBB925-8700-4F22-A17A-4D2531F4FA89}" type="presParOf" srcId="{ED10161A-2AFD-4E34-9CF5-C92C1ABE6C3F}" destId="{AB57225F-3A65-46D0-A749-F8E5CF8C41E3}" srcOrd="3" destOrd="0" presId="urn:microsoft.com/office/officeart/2005/8/layout/vProcess5"/>
    <dgm:cxn modelId="{F00359B3-11C8-4DF3-9A49-F3E8C341464E}" type="presParOf" srcId="{ED10161A-2AFD-4E34-9CF5-C92C1ABE6C3F}" destId="{B32237AE-4AFC-4440-88FE-EB47D6945ECC}" srcOrd="4" destOrd="0" presId="urn:microsoft.com/office/officeart/2005/8/layout/vProcess5"/>
    <dgm:cxn modelId="{24C7F9B3-4247-4030-BC7E-A072B9E44D30}" type="presParOf" srcId="{ED10161A-2AFD-4E34-9CF5-C92C1ABE6C3F}" destId="{0BA9C2CE-7E90-4B99-B6B0-3983C993A3FF}" srcOrd="5" destOrd="0" presId="urn:microsoft.com/office/officeart/2005/8/layout/vProcess5"/>
    <dgm:cxn modelId="{3A62DF9C-B678-45E7-B563-82FF7BE7D2DF}" type="presParOf" srcId="{ED10161A-2AFD-4E34-9CF5-C92C1ABE6C3F}" destId="{C93AC551-F2E3-4931-B9DA-0562F7561D21}" srcOrd="6" destOrd="0" presId="urn:microsoft.com/office/officeart/2005/8/layout/vProcess5"/>
    <dgm:cxn modelId="{1B524B94-D412-4885-8FD1-34A56E533929}" type="presParOf" srcId="{ED10161A-2AFD-4E34-9CF5-C92C1ABE6C3F}" destId="{057934B7-2B3D-4636-9A9D-CDD976DE446B}" srcOrd="7" destOrd="0" presId="urn:microsoft.com/office/officeart/2005/8/layout/vProcess5"/>
    <dgm:cxn modelId="{0E2D5E50-BA65-4C37-8252-CCF656B02987}" type="presParOf" srcId="{ED10161A-2AFD-4E34-9CF5-C92C1ABE6C3F}" destId="{493D52E3-6263-4F66-A2D7-3AFDF8BFAB33}" srcOrd="8" destOrd="0" presId="urn:microsoft.com/office/officeart/2005/8/layout/vProcess5"/>
    <dgm:cxn modelId="{BEA005CD-392C-4842-83DE-F391EECC782D}" type="presParOf" srcId="{ED10161A-2AFD-4E34-9CF5-C92C1ABE6C3F}" destId="{F2E771F5-ABCF-4002-B94E-AEFDF2D28FC9}" srcOrd="9" destOrd="0" presId="urn:microsoft.com/office/officeart/2005/8/layout/vProcess5"/>
    <dgm:cxn modelId="{232280EC-DE60-4F37-A642-841AA7918524}" type="presParOf" srcId="{ED10161A-2AFD-4E34-9CF5-C92C1ABE6C3F}" destId="{C8713816-86A1-42F9-8F74-085179E358ED}" srcOrd="10" destOrd="0" presId="urn:microsoft.com/office/officeart/2005/8/layout/vProcess5"/>
    <dgm:cxn modelId="{FE967331-57F8-456F-AB1B-00F403AC0F7F}" type="presParOf" srcId="{ED10161A-2AFD-4E34-9CF5-C92C1ABE6C3F}" destId="{46FD3234-95C3-41E7-9547-29320CC148D7}" srcOrd="11" destOrd="0" presId="urn:microsoft.com/office/officeart/2005/8/layout/vProcess5"/>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C04F4A-8A78-4B2C-B898-32D5E6777523}"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GB"/>
        </a:p>
      </dgm:t>
    </dgm:pt>
    <dgm:pt modelId="{9976B891-4B2B-4564-8B05-D5350DD22788}">
      <dgm:prSet phldrT="[Text]" custT="1"/>
      <dgm:spPr/>
      <dgm:t>
        <a:bodyPr/>
        <a:lstStyle/>
        <a:p>
          <a:r>
            <a:rPr lang="en-GB" sz="1600" dirty="0"/>
            <a:t>Themes explored on Generation Verified </a:t>
          </a:r>
        </a:p>
      </dgm:t>
    </dgm:pt>
    <dgm:pt modelId="{6475B2EA-86C9-4568-9993-2A1D94DCEFF0}" type="parTrans" cxnId="{EB76005A-A1B3-41DC-A829-6FBFEE701654}">
      <dgm:prSet/>
      <dgm:spPr/>
      <dgm:t>
        <a:bodyPr/>
        <a:lstStyle/>
        <a:p>
          <a:endParaRPr lang="en-GB" sz="2000"/>
        </a:p>
      </dgm:t>
    </dgm:pt>
    <dgm:pt modelId="{53404B3A-9E8C-4F55-B4CD-1314BFA54D56}" type="sibTrans" cxnId="{EB76005A-A1B3-41DC-A829-6FBFEE701654}">
      <dgm:prSet/>
      <dgm:spPr/>
      <dgm:t>
        <a:bodyPr/>
        <a:lstStyle/>
        <a:p>
          <a:endParaRPr lang="en-GB" sz="2000"/>
        </a:p>
      </dgm:t>
    </dgm:pt>
    <dgm:pt modelId="{1BDC0391-5F5D-4060-ABF5-6A9FC6F706D3}">
      <dgm:prSet phldrT="[Text]" custT="1"/>
      <dgm:spPr/>
      <dgm:t>
        <a:bodyPr/>
        <a:lstStyle/>
        <a:p>
          <a:r>
            <a:rPr lang="en-GB" sz="1400" dirty="0"/>
            <a:t>Identity</a:t>
          </a:r>
        </a:p>
      </dgm:t>
    </dgm:pt>
    <dgm:pt modelId="{0412FE38-8970-4ECC-AC8B-6200A0E12DA2}" type="parTrans" cxnId="{409C40E3-EBBF-4C04-B888-AE517A03C961}">
      <dgm:prSet/>
      <dgm:spPr/>
      <dgm:t>
        <a:bodyPr/>
        <a:lstStyle/>
        <a:p>
          <a:endParaRPr lang="en-GB" sz="2000"/>
        </a:p>
      </dgm:t>
    </dgm:pt>
    <dgm:pt modelId="{71F35B8C-7992-44B2-AF3D-3B3E9865BDBB}" type="sibTrans" cxnId="{409C40E3-EBBF-4C04-B888-AE517A03C961}">
      <dgm:prSet/>
      <dgm:spPr/>
      <dgm:t>
        <a:bodyPr/>
        <a:lstStyle/>
        <a:p>
          <a:endParaRPr lang="en-GB" sz="2000"/>
        </a:p>
      </dgm:t>
    </dgm:pt>
    <dgm:pt modelId="{2518E818-5CF1-484F-AC57-302168291F4E}">
      <dgm:prSet phldrT="[Text]" custT="1"/>
      <dgm:spPr/>
      <dgm:t>
        <a:bodyPr/>
        <a:lstStyle/>
        <a:p>
          <a:r>
            <a:rPr lang="en-GB" sz="1400" dirty="0"/>
            <a:t>Pressure for perfection</a:t>
          </a:r>
        </a:p>
      </dgm:t>
    </dgm:pt>
    <dgm:pt modelId="{8677DE17-E170-4913-A9C2-136A60374427}" type="parTrans" cxnId="{047AABEA-6AF0-4A1D-846F-58CC3141D894}">
      <dgm:prSet/>
      <dgm:spPr/>
      <dgm:t>
        <a:bodyPr/>
        <a:lstStyle/>
        <a:p>
          <a:endParaRPr lang="en-GB" sz="2000"/>
        </a:p>
      </dgm:t>
    </dgm:pt>
    <dgm:pt modelId="{1D86558D-A374-4CC4-A935-FAD2CDCE25AD}" type="sibTrans" cxnId="{047AABEA-6AF0-4A1D-846F-58CC3141D894}">
      <dgm:prSet/>
      <dgm:spPr/>
      <dgm:t>
        <a:bodyPr/>
        <a:lstStyle/>
        <a:p>
          <a:endParaRPr lang="en-GB" sz="2000"/>
        </a:p>
      </dgm:t>
    </dgm:pt>
    <dgm:pt modelId="{2B9157E8-6951-4BD7-B482-716D0458A614}">
      <dgm:prSet phldrT="[Text]" custT="1"/>
      <dgm:spPr/>
      <dgm:t>
        <a:bodyPr/>
        <a:lstStyle/>
        <a:p>
          <a:r>
            <a:rPr lang="en-GB" sz="1400" dirty="0"/>
            <a:t>Popularity</a:t>
          </a:r>
        </a:p>
      </dgm:t>
    </dgm:pt>
    <dgm:pt modelId="{BFE1954A-2334-4CA0-AAE9-461F55456DBC}" type="parTrans" cxnId="{39757D5A-B78C-4B4A-8A69-E99447AEA9A8}">
      <dgm:prSet/>
      <dgm:spPr/>
      <dgm:t>
        <a:bodyPr/>
        <a:lstStyle/>
        <a:p>
          <a:endParaRPr lang="en-GB" sz="2000"/>
        </a:p>
      </dgm:t>
    </dgm:pt>
    <dgm:pt modelId="{0948B7E3-01ED-4D1F-9807-C2EB8E3243EC}" type="sibTrans" cxnId="{39757D5A-B78C-4B4A-8A69-E99447AEA9A8}">
      <dgm:prSet/>
      <dgm:spPr/>
      <dgm:t>
        <a:bodyPr/>
        <a:lstStyle/>
        <a:p>
          <a:endParaRPr lang="en-GB" sz="2000"/>
        </a:p>
      </dgm:t>
    </dgm:pt>
    <dgm:pt modelId="{6C1C9DBD-9863-4ACD-9400-17D597137DBE}">
      <dgm:prSet phldrT="[Text]" custT="1"/>
      <dgm:spPr/>
      <dgm:t>
        <a:bodyPr/>
        <a:lstStyle/>
        <a:p>
          <a:r>
            <a:rPr lang="en-GB" sz="1400" dirty="0"/>
            <a:t>Desire for likes and external validation</a:t>
          </a:r>
        </a:p>
      </dgm:t>
    </dgm:pt>
    <dgm:pt modelId="{0DF5ECC0-4C11-41B9-A54D-53BC1950E703}" type="parTrans" cxnId="{57A51113-FC3F-4541-9BFC-0038F0625A18}">
      <dgm:prSet/>
      <dgm:spPr/>
      <dgm:t>
        <a:bodyPr/>
        <a:lstStyle/>
        <a:p>
          <a:endParaRPr lang="en-GB" sz="2000"/>
        </a:p>
      </dgm:t>
    </dgm:pt>
    <dgm:pt modelId="{20506B2F-F938-4F3B-9B4D-666C4846F3DA}" type="sibTrans" cxnId="{57A51113-FC3F-4541-9BFC-0038F0625A18}">
      <dgm:prSet/>
      <dgm:spPr/>
      <dgm:t>
        <a:bodyPr/>
        <a:lstStyle/>
        <a:p>
          <a:endParaRPr lang="en-GB" sz="2000"/>
        </a:p>
      </dgm:t>
    </dgm:pt>
    <dgm:pt modelId="{52892504-0627-4FB2-9E99-F85E6DF9DE81}" type="pres">
      <dgm:prSet presAssocID="{94C04F4A-8A78-4B2C-B898-32D5E6777523}" presName="Name0" presStyleCnt="0">
        <dgm:presLayoutVars>
          <dgm:chMax val="1"/>
          <dgm:dir/>
          <dgm:animLvl val="ctr"/>
          <dgm:resizeHandles val="exact"/>
        </dgm:presLayoutVars>
      </dgm:prSet>
      <dgm:spPr/>
    </dgm:pt>
    <dgm:pt modelId="{3F5D2162-FB31-469B-B3B6-3440E03A09FD}" type="pres">
      <dgm:prSet presAssocID="{9976B891-4B2B-4564-8B05-D5350DD22788}" presName="centerShape" presStyleLbl="node0" presStyleIdx="0" presStyleCnt="1" custScaleX="133100" custScaleY="133100"/>
      <dgm:spPr/>
    </dgm:pt>
    <dgm:pt modelId="{7F11D08D-6BC3-42B0-9867-081B1A4C0122}" type="pres">
      <dgm:prSet presAssocID="{1BDC0391-5F5D-4060-ABF5-6A9FC6F706D3}" presName="node" presStyleLbl="node1" presStyleIdx="0" presStyleCnt="4" custScaleX="121000" custScaleY="121000">
        <dgm:presLayoutVars>
          <dgm:bulletEnabled val="1"/>
        </dgm:presLayoutVars>
      </dgm:prSet>
      <dgm:spPr/>
    </dgm:pt>
    <dgm:pt modelId="{539D7A84-4862-4F02-9487-C68E4CE185BA}" type="pres">
      <dgm:prSet presAssocID="{1BDC0391-5F5D-4060-ABF5-6A9FC6F706D3}" presName="dummy" presStyleCnt="0"/>
      <dgm:spPr/>
    </dgm:pt>
    <dgm:pt modelId="{FBD30D09-3E39-4F2F-87F6-D4E893112ED0}" type="pres">
      <dgm:prSet presAssocID="{71F35B8C-7992-44B2-AF3D-3B3E9865BDBB}" presName="sibTrans" presStyleLbl="sibTrans2D1" presStyleIdx="0" presStyleCnt="4" custScaleX="90909" custScaleY="90909"/>
      <dgm:spPr/>
    </dgm:pt>
    <dgm:pt modelId="{7047856C-183B-4C90-A602-8477C06B4B5B}" type="pres">
      <dgm:prSet presAssocID="{2518E818-5CF1-484F-AC57-302168291F4E}" presName="node" presStyleLbl="node1" presStyleIdx="1" presStyleCnt="4" custScaleX="146410" custScaleY="146410" custRadScaleRad="101561" custRadScaleInc="-220">
        <dgm:presLayoutVars>
          <dgm:bulletEnabled val="1"/>
        </dgm:presLayoutVars>
      </dgm:prSet>
      <dgm:spPr/>
    </dgm:pt>
    <dgm:pt modelId="{36B2AC5F-65B0-4334-87D5-0088C0F734F7}" type="pres">
      <dgm:prSet presAssocID="{2518E818-5CF1-484F-AC57-302168291F4E}" presName="dummy" presStyleCnt="0"/>
      <dgm:spPr/>
    </dgm:pt>
    <dgm:pt modelId="{C1D24E7A-04A3-485A-9428-5F5F96C506A0}" type="pres">
      <dgm:prSet presAssocID="{1D86558D-A374-4CC4-A935-FAD2CDCE25AD}" presName="sibTrans" presStyleLbl="sibTrans2D1" presStyleIdx="1" presStyleCnt="4"/>
      <dgm:spPr/>
    </dgm:pt>
    <dgm:pt modelId="{EB3276FA-0C0B-4991-AFC3-C77F194A6B49}" type="pres">
      <dgm:prSet presAssocID="{2B9157E8-6951-4BD7-B482-716D0458A614}" presName="node" presStyleLbl="node1" presStyleIdx="2" presStyleCnt="4" custScaleX="146410" custScaleY="146410">
        <dgm:presLayoutVars>
          <dgm:bulletEnabled val="1"/>
        </dgm:presLayoutVars>
      </dgm:prSet>
      <dgm:spPr/>
    </dgm:pt>
    <dgm:pt modelId="{3E80C483-C059-4E3A-AAB0-87842CC61CC3}" type="pres">
      <dgm:prSet presAssocID="{2B9157E8-6951-4BD7-B482-716D0458A614}" presName="dummy" presStyleCnt="0"/>
      <dgm:spPr/>
    </dgm:pt>
    <dgm:pt modelId="{FF505CE1-947C-42FD-B978-ACAE5E451E6C}" type="pres">
      <dgm:prSet presAssocID="{0948B7E3-01ED-4D1F-9807-C2EB8E3243EC}" presName="sibTrans" presStyleLbl="sibTrans2D1" presStyleIdx="2" presStyleCnt="4"/>
      <dgm:spPr/>
    </dgm:pt>
    <dgm:pt modelId="{F5064D2A-AFA0-47BA-A190-7E1F24A84456}" type="pres">
      <dgm:prSet presAssocID="{6C1C9DBD-9863-4ACD-9400-17D597137DBE}" presName="node" presStyleLbl="node1" presStyleIdx="3" presStyleCnt="4" custScaleX="146410" custScaleY="146410">
        <dgm:presLayoutVars>
          <dgm:bulletEnabled val="1"/>
        </dgm:presLayoutVars>
      </dgm:prSet>
      <dgm:spPr/>
    </dgm:pt>
    <dgm:pt modelId="{C83B59E8-6A1D-4B21-B6F9-B5AD3056A276}" type="pres">
      <dgm:prSet presAssocID="{6C1C9DBD-9863-4ACD-9400-17D597137DBE}" presName="dummy" presStyleCnt="0"/>
      <dgm:spPr/>
    </dgm:pt>
    <dgm:pt modelId="{949891C1-3A74-49E6-8F51-BD88943D0AAE}" type="pres">
      <dgm:prSet presAssocID="{20506B2F-F938-4F3B-9B4D-666C4846F3DA}" presName="sibTrans" presStyleLbl="sibTrans2D1" presStyleIdx="3" presStyleCnt="4"/>
      <dgm:spPr/>
    </dgm:pt>
  </dgm:ptLst>
  <dgm:cxnLst>
    <dgm:cxn modelId="{57A51113-FC3F-4541-9BFC-0038F0625A18}" srcId="{9976B891-4B2B-4564-8B05-D5350DD22788}" destId="{6C1C9DBD-9863-4ACD-9400-17D597137DBE}" srcOrd="3" destOrd="0" parTransId="{0DF5ECC0-4C11-41B9-A54D-53BC1950E703}" sibTransId="{20506B2F-F938-4F3B-9B4D-666C4846F3DA}"/>
    <dgm:cxn modelId="{C21F441B-6E64-4801-AD77-BF034B2C4108}" type="presOf" srcId="{2B9157E8-6951-4BD7-B482-716D0458A614}" destId="{EB3276FA-0C0B-4991-AFC3-C77F194A6B49}" srcOrd="0" destOrd="0" presId="urn:microsoft.com/office/officeart/2005/8/layout/radial6"/>
    <dgm:cxn modelId="{70DEFB1B-7CD7-4721-A706-535E1C64EC86}" type="presOf" srcId="{94C04F4A-8A78-4B2C-B898-32D5E6777523}" destId="{52892504-0627-4FB2-9E99-F85E6DF9DE81}" srcOrd="0" destOrd="0" presId="urn:microsoft.com/office/officeart/2005/8/layout/radial6"/>
    <dgm:cxn modelId="{692EC746-7CBD-440C-8652-8CD75FC9150A}" type="presOf" srcId="{20506B2F-F938-4F3B-9B4D-666C4846F3DA}" destId="{949891C1-3A74-49E6-8F51-BD88943D0AAE}" srcOrd="0" destOrd="0" presId="urn:microsoft.com/office/officeart/2005/8/layout/radial6"/>
    <dgm:cxn modelId="{7C19FD57-7E7D-4424-B5FE-8514012BF6B3}" type="presOf" srcId="{9976B891-4B2B-4564-8B05-D5350DD22788}" destId="{3F5D2162-FB31-469B-B3B6-3440E03A09FD}" srcOrd="0" destOrd="0" presId="urn:microsoft.com/office/officeart/2005/8/layout/radial6"/>
    <dgm:cxn modelId="{9E221D79-2DB6-42A6-91FB-C0EDFB16756C}" type="presOf" srcId="{2518E818-5CF1-484F-AC57-302168291F4E}" destId="{7047856C-183B-4C90-A602-8477C06B4B5B}" srcOrd="0" destOrd="0" presId="urn:microsoft.com/office/officeart/2005/8/layout/radial6"/>
    <dgm:cxn modelId="{EB76005A-A1B3-41DC-A829-6FBFEE701654}" srcId="{94C04F4A-8A78-4B2C-B898-32D5E6777523}" destId="{9976B891-4B2B-4564-8B05-D5350DD22788}" srcOrd="0" destOrd="0" parTransId="{6475B2EA-86C9-4568-9993-2A1D94DCEFF0}" sibTransId="{53404B3A-9E8C-4F55-B4CD-1314BFA54D56}"/>
    <dgm:cxn modelId="{39757D5A-B78C-4B4A-8A69-E99447AEA9A8}" srcId="{9976B891-4B2B-4564-8B05-D5350DD22788}" destId="{2B9157E8-6951-4BD7-B482-716D0458A614}" srcOrd="2" destOrd="0" parTransId="{BFE1954A-2334-4CA0-AAE9-461F55456DBC}" sibTransId="{0948B7E3-01ED-4D1F-9807-C2EB8E3243EC}"/>
    <dgm:cxn modelId="{906F958E-52FB-483E-915C-85E55BE63DCA}" type="presOf" srcId="{71F35B8C-7992-44B2-AF3D-3B3E9865BDBB}" destId="{FBD30D09-3E39-4F2F-87F6-D4E893112ED0}" srcOrd="0" destOrd="0" presId="urn:microsoft.com/office/officeart/2005/8/layout/radial6"/>
    <dgm:cxn modelId="{1292159F-C4C6-41AF-9529-879180007DC5}" type="presOf" srcId="{1D86558D-A374-4CC4-A935-FAD2CDCE25AD}" destId="{C1D24E7A-04A3-485A-9428-5F5F96C506A0}" srcOrd="0" destOrd="0" presId="urn:microsoft.com/office/officeart/2005/8/layout/radial6"/>
    <dgm:cxn modelId="{409C40E3-EBBF-4C04-B888-AE517A03C961}" srcId="{9976B891-4B2B-4564-8B05-D5350DD22788}" destId="{1BDC0391-5F5D-4060-ABF5-6A9FC6F706D3}" srcOrd="0" destOrd="0" parTransId="{0412FE38-8970-4ECC-AC8B-6200A0E12DA2}" sibTransId="{71F35B8C-7992-44B2-AF3D-3B3E9865BDBB}"/>
    <dgm:cxn modelId="{6BB734E8-D8CE-4141-9232-18AE054E2797}" type="presOf" srcId="{1BDC0391-5F5D-4060-ABF5-6A9FC6F706D3}" destId="{7F11D08D-6BC3-42B0-9867-081B1A4C0122}" srcOrd="0" destOrd="0" presId="urn:microsoft.com/office/officeart/2005/8/layout/radial6"/>
    <dgm:cxn modelId="{B1BA47E8-BB2A-4B67-8232-85F0FA827EBF}" type="presOf" srcId="{0948B7E3-01ED-4D1F-9807-C2EB8E3243EC}" destId="{FF505CE1-947C-42FD-B978-ACAE5E451E6C}" srcOrd="0" destOrd="0" presId="urn:microsoft.com/office/officeart/2005/8/layout/radial6"/>
    <dgm:cxn modelId="{047AABEA-6AF0-4A1D-846F-58CC3141D894}" srcId="{9976B891-4B2B-4564-8B05-D5350DD22788}" destId="{2518E818-5CF1-484F-AC57-302168291F4E}" srcOrd="1" destOrd="0" parTransId="{8677DE17-E170-4913-A9C2-136A60374427}" sibTransId="{1D86558D-A374-4CC4-A935-FAD2CDCE25AD}"/>
    <dgm:cxn modelId="{6029E8FC-4FD6-426C-B9AC-3E6D153ED19F}" type="presOf" srcId="{6C1C9DBD-9863-4ACD-9400-17D597137DBE}" destId="{F5064D2A-AFA0-47BA-A190-7E1F24A84456}" srcOrd="0" destOrd="0" presId="urn:microsoft.com/office/officeart/2005/8/layout/radial6"/>
    <dgm:cxn modelId="{6A9A4A43-6FFD-462B-91D2-37CEDE882A72}" type="presParOf" srcId="{52892504-0627-4FB2-9E99-F85E6DF9DE81}" destId="{3F5D2162-FB31-469B-B3B6-3440E03A09FD}" srcOrd="0" destOrd="0" presId="urn:microsoft.com/office/officeart/2005/8/layout/radial6"/>
    <dgm:cxn modelId="{2C675C5D-6217-4DD5-9DBC-736DE313F83A}" type="presParOf" srcId="{52892504-0627-4FB2-9E99-F85E6DF9DE81}" destId="{7F11D08D-6BC3-42B0-9867-081B1A4C0122}" srcOrd="1" destOrd="0" presId="urn:microsoft.com/office/officeart/2005/8/layout/radial6"/>
    <dgm:cxn modelId="{59BCE458-5D9B-45EA-B2E3-556B24C015FC}" type="presParOf" srcId="{52892504-0627-4FB2-9E99-F85E6DF9DE81}" destId="{539D7A84-4862-4F02-9487-C68E4CE185BA}" srcOrd="2" destOrd="0" presId="urn:microsoft.com/office/officeart/2005/8/layout/radial6"/>
    <dgm:cxn modelId="{A9B9D82B-8FFD-4C3A-BF4D-A9E65720BCBA}" type="presParOf" srcId="{52892504-0627-4FB2-9E99-F85E6DF9DE81}" destId="{FBD30D09-3E39-4F2F-87F6-D4E893112ED0}" srcOrd="3" destOrd="0" presId="urn:microsoft.com/office/officeart/2005/8/layout/radial6"/>
    <dgm:cxn modelId="{FBD1C0C7-ADF1-4421-AEC6-509128050FAA}" type="presParOf" srcId="{52892504-0627-4FB2-9E99-F85E6DF9DE81}" destId="{7047856C-183B-4C90-A602-8477C06B4B5B}" srcOrd="4" destOrd="0" presId="urn:microsoft.com/office/officeart/2005/8/layout/radial6"/>
    <dgm:cxn modelId="{38E2462F-1CB3-46AA-B30D-94F07EC2DB97}" type="presParOf" srcId="{52892504-0627-4FB2-9E99-F85E6DF9DE81}" destId="{36B2AC5F-65B0-4334-87D5-0088C0F734F7}" srcOrd="5" destOrd="0" presId="urn:microsoft.com/office/officeart/2005/8/layout/radial6"/>
    <dgm:cxn modelId="{26F89923-1B27-4B5F-8B53-B7785D369E3A}" type="presParOf" srcId="{52892504-0627-4FB2-9E99-F85E6DF9DE81}" destId="{C1D24E7A-04A3-485A-9428-5F5F96C506A0}" srcOrd="6" destOrd="0" presId="urn:microsoft.com/office/officeart/2005/8/layout/radial6"/>
    <dgm:cxn modelId="{46188FBC-75DF-4929-BCCC-1ACE5799ECE9}" type="presParOf" srcId="{52892504-0627-4FB2-9E99-F85E6DF9DE81}" destId="{EB3276FA-0C0B-4991-AFC3-C77F194A6B49}" srcOrd="7" destOrd="0" presId="urn:microsoft.com/office/officeart/2005/8/layout/radial6"/>
    <dgm:cxn modelId="{8D45BAFC-4FA2-44D3-AB86-BF96D3B15DA5}" type="presParOf" srcId="{52892504-0627-4FB2-9E99-F85E6DF9DE81}" destId="{3E80C483-C059-4E3A-AAB0-87842CC61CC3}" srcOrd="8" destOrd="0" presId="urn:microsoft.com/office/officeart/2005/8/layout/radial6"/>
    <dgm:cxn modelId="{5A301C03-1142-4C72-B6B8-EC420C60BDAC}" type="presParOf" srcId="{52892504-0627-4FB2-9E99-F85E6DF9DE81}" destId="{FF505CE1-947C-42FD-B978-ACAE5E451E6C}" srcOrd="9" destOrd="0" presId="urn:microsoft.com/office/officeart/2005/8/layout/radial6"/>
    <dgm:cxn modelId="{1F7A8D6F-3CDF-491F-B464-BA496A8F6722}" type="presParOf" srcId="{52892504-0627-4FB2-9E99-F85E6DF9DE81}" destId="{F5064D2A-AFA0-47BA-A190-7E1F24A84456}" srcOrd="10" destOrd="0" presId="urn:microsoft.com/office/officeart/2005/8/layout/radial6"/>
    <dgm:cxn modelId="{2425E7FA-EE8F-4D8A-A626-8E422BAFF7EB}" type="presParOf" srcId="{52892504-0627-4FB2-9E99-F85E6DF9DE81}" destId="{C83B59E8-6A1D-4B21-B6F9-B5AD3056A276}" srcOrd="11" destOrd="0" presId="urn:microsoft.com/office/officeart/2005/8/layout/radial6"/>
    <dgm:cxn modelId="{E4C072B7-D924-4894-AB1B-DB0A5979BC76}" type="presParOf" srcId="{52892504-0627-4FB2-9E99-F85E6DF9DE81}" destId="{949891C1-3A74-49E6-8F51-BD88943D0AAE}"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9B032-5514-4CD7-83C9-72A56634EBF0}">
      <dsp:nvSpPr>
        <dsp:cNvPr id="0" name=""/>
        <dsp:cNvSpPr/>
      </dsp:nvSpPr>
      <dsp:spPr>
        <a:xfrm>
          <a:off x="-4563340" y="-699695"/>
          <a:ext cx="5435995" cy="5435995"/>
        </a:xfrm>
        <a:prstGeom prst="blockArc">
          <a:avLst>
            <a:gd name="adj1" fmla="val 18900000"/>
            <a:gd name="adj2" fmla="val 2700000"/>
            <a:gd name="adj3" fmla="val 397"/>
          </a:avLst>
        </a:prstGeom>
        <a:noFill/>
        <a:ln w="19050" cap="flat" cmpd="sng" algn="ctr">
          <a:solidFill>
            <a:srgbClr val="815A00"/>
          </a:solidFill>
          <a:prstDash val="solid"/>
          <a:miter lim="800000"/>
        </a:ln>
        <a:effectLst/>
      </dsp:spPr>
      <dsp:style>
        <a:lnRef idx="2">
          <a:scrgbClr r="0" g="0" b="0"/>
        </a:lnRef>
        <a:fillRef idx="0">
          <a:scrgbClr r="0" g="0" b="0"/>
        </a:fillRef>
        <a:effectRef idx="0">
          <a:scrgbClr r="0" g="0" b="0"/>
        </a:effectRef>
        <a:fontRef idx="minor"/>
      </dsp:style>
    </dsp:sp>
    <dsp:sp modelId="{AB5B84B0-5D76-4F7E-AC2E-043CDFF0BF80}">
      <dsp:nvSpPr>
        <dsp:cNvPr id="0" name=""/>
        <dsp:cNvSpPr/>
      </dsp:nvSpPr>
      <dsp:spPr>
        <a:xfrm>
          <a:off x="561231" y="403660"/>
          <a:ext cx="4922934" cy="807320"/>
        </a:xfrm>
        <a:prstGeom prst="rect">
          <a:avLst/>
        </a:prstGeom>
        <a:solidFill>
          <a:srgbClr val="66248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811"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Raise awareness and de-stigmatise mental health</a:t>
          </a:r>
        </a:p>
      </dsp:txBody>
      <dsp:txXfrm>
        <a:off x="561231" y="403660"/>
        <a:ext cx="4922934" cy="807320"/>
      </dsp:txXfrm>
    </dsp:sp>
    <dsp:sp modelId="{2784355B-D39C-42D5-B42F-754FC94DB380}">
      <dsp:nvSpPr>
        <dsp:cNvPr id="0" name=""/>
        <dsp:cNvSpPr/>
      </dsp:nvSpPr>
      <dsp:spPr>
        <a:xfrm>
          <a:off x="0" y="336390"/>
          <a:ext cx="1009151" cy="1009151"/>
        </a:xfrm>
        <a:prstGeom prst="ellipse">
          <a:avLst/>
        </a:prstGeom>
        <a:solidFill>
          <a:schemeClr val="lt1"/>
        </a:solidFill>
        <a:ln w="19050" cap="flat" cmpd="sng" algn="ctr">
          <a:solidFill>
            <a:schemeClr val="accent2"/>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C7703640-D313-4462-A6C6-31B68FD466DA}">
      <dsp:nvSpPr>
        <dsp:cNvPr id="0" name=""/>
        <dsp:cNvSpPr/>
      </dsp:nvSpPr>
      <dsp:spPr>
        <a:xfrm>
          <a:off x="854693" y="1614641"/>
          <a:ext cx="4629473" cy="80732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811"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Help school communities, pupils, staff, parent and carers to  recognise their own and others mental health needs and be confident to seek support for themselves and others. </a:t>
          </a:r>
        </a:p>
      </dsp:txBody>
      <dsp:txXfrm>
        <a:off x="854693" y="1614641"/>
        <a:ext cx="4629473" cy="807320"/>
      </dsp:txXfrm>
    </dsp:sp>
    <dsp:sp modelId="{E0243D8F-5976-4116-AC64-D1B6D2CA9D12}">
      <dsp:nvSpPr>
        <dsp:cNvPr id="0" name=""/>
        <dsp:cNvSpPr/>
      </dsp:nvSpPr>
      <dsp:spPr>
        <a:xfrm>
          <a:off x="350117" y="1513726"/>
          <a:ext cx="1009151" cy="1009151"/>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56D5D3-D5CA-4880-9B98-80DD6F93A32B}">
      <dsp:nvSpPr>
        <dsp:cNvPr id="0" name=""/>
        <dsp:cNvSpPr/>
      </dsp:nvSpPr>
      <dsp:spPr>
        <a:xfrm>
          <a:off x="561231" y="2825622"/>
          <a:ext cx="4922934" cy="807320"/>
        </a:xfrm>
        <a:prstGeom prst="rect">
          <a:avLst/>
        </a:prstGeom>
        <a:solidFill>
          <a:srgbClr val="F392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811"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Through awareness be able to intervene early to prevent the escalation of poor mental health</a:t>
          </a:r>
        </a:p>
      </dsp:txBody>
      <dsp:txXfrm>
        <a:off x="561231" y="2825622"/>
        <a:ext cx="4922934" cy="807320"/>
      </dsp:txXfrm>
    </dsp:sp>
    <dsp:sp modelId="{38F39B09-90ED-4A87-B87B-8171BF6ED9F5}">
      <dsp:nvSpPr>
        <dsp:cNvPr id="0" name=""/>
        <dsp:cNvSpPr/>
      </dsp:nvSpPr>
      <dsp:spPr>
        <a:xfrm>
          <a:off x="100746" y="2714828"/>
          <a:ext cx="1009151" cy="1009151"/>
        </a:xfrm>
        <a:prstGeom prst="ellipse">
          <a:avLst/>
        </a:prstGeom>
        <a:solidFill>
          <a:schemeClr val="lt1">
            <a:hueOff val="0"/>
            <a:satOff val="0"/>
            <a:lumOff val="0"/>
            <a:alphaOff val="0"/>
          </a:schemeClr>
        </a:solidFill>
        <a:ln w="19050" cap="flat" cmpd="sng" algn="ctr">
          <a:solidFill>
            <a:srgbClr val="F392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D075D-CC81-4628-83CB-DB27D1D254AC}">
      <dsp:nvSpPr>
        <dsp:cNvPr id="0" name=""/>
        <dsp:cNvSpPr/>
      </dsp:nvSpPr>
      <dsp:spPr>
        <a:xfrm>
          <a:off x="0" y="2815222"/>
          <a:ext cx="4677803" cy="9240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Resilient Schools Core Component – Progress Tracker.</a:t>
          </a:r>
        </a:p>
      </dsp:txBody>
      <dsp:txXfrm>
        <a:off x="0" y="2815222"/>
        <a:ext cx="4677803" cy="498970"/>
      </dsp:txXfrm>
    </dsp:sp>
    <dsp:sp modelId="{719AAA3F-26A5-48FA-A439-98EC0EBB8703}">
      <dsp:nvSpPr>
        <dsp:cNvPr id="0" name=""/>
        <dsp:cNvSpPr/>
      </dsp:nvSpPr>
      <dsp:spPr>
        <a:xfrm>
          <a:off x="0" y="3295711"/>
          <a:ext cx="4677803" cy="425048"/>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dirty="0"/>
            <a:t>Evidencing schools' whole schools' approach to mental health awareness and gaining the RS Kitemark</a:t>
          </a:r>
        </a:p>
      </dsp:txBody>
      <dsp:txXfrm>
        <a:off x="0" y="3295711"/>
        <a:ext cx="4677803" cy="425048"/>
      </dsp:txXfrm>
    </dsp:sp>
    <dsp:sp modelId="{D733CE9D-9A7E-4702-B17C-E5A585A87E9F}">
      <dsp:nvSpPr>
        <dsp:cNvPr id="0" name=""/>
        <dsp:cNvSpPr/>
      </dsp:nvSpPr>
      <dsp:spPr>
        <a:xfrm rot="10800000">
          <a:off x="0" y="1407941"/>
          <a:ext cx="4677803" cy="1421140"/>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Whole School Approach Self-Assessment Tool</a:t>
          </a:r>
        </a:p>
      </dsp:txBody>
      <dsp:txXfrm rot="-10800000">
        <a:off x="0" y="1407941"/>
        <a:ext cx="4677803" cy="498820"/>
      </dsp:txXfrm>
    </dsp:sp>
    <dsp:sp modelId="{99805489-89E6-47F2-918B-C31DF575DDB9}">
      <dsp:nvSpPr>
        <dsp:cNvPr id="0" name=""/>
        <dsp:cNvSpPr/>
      </dsp:nvSpPr>
      <dsp:spPr>
        <a:xfrm>
          <a:off x="0" y="1906762"/>
          <a:ext cx="4677803" cy="424921"/>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Answers </a:t>
          </a:r>
          <a:r>
            <a:rPr lang="en-GB" sz="1500" kern="1200" dirty="0"/>
            <a:t>from the tool generate a jargon-free and accessible report</a:t>
          </a:r>
        </a:p>
      </dsp:txBody>
      <dsp:txXfrm>
        <a:off x="0" y="1906762"/>
        <a:ext cx="4677803" cy="424921"/>
      </dsp:txXfrm>
    </dsp:sp>
    <dsp:sp modelId="{01CAF7E8-C69C-4C63-B813-71295E614141}">
      <dsp:nvSpPr>
        <dsp:cNvPr id="0" name=""/>
        <dsp:cNvSpPr/>
      </dsp:nvSpPr>
      <dsp:spPr>
        <a:xfrm rot="10800000">
          <a:off x="0" y="661"/>
          <a:ext cx="4677803" cy="1421140"/>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Universal Offer</a:t>
          </a:r>
        </a:p>
      </dsp:txBody>
      <dsp:txXfrm rot="-10800000">
        <a:off x="0" y="661"/>
        <a:ext cx="4677803" cy="498820"/>
      </dsp:txXfrm>
    </dsp:sp>
    <dsp:sp modelId="{4494D4D4-F55C-48D2-B37D-ADE16AF11DA2}">
      <dsp:nvSpPr>
        <dsp:cNvPr id="0" name=""/>
        <dsp:cNvSpPr/>
      </dsp:nvSpPr>
      <dsp:spPr>
        <a:xfrm>
          <a:off x="0" y="554789"/>
          <a:ext cx="4677803" cy="424921"/>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Schools can make use of any of the Resilient Schools offer’</a:t>
          </a:r>
        </a:p>
      </dsp:txBody>
      <dsp:txXfrm>
        <a:off x="0" y="554789"/>
        <a:ext cx="4677803" cy="424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A1F82-F0BB-4958-9055-A22EAD4B47A3}">
      <dsp:nvSpPr>
        <dsp:cNvPr id="0" name=""/>
        <dsp:cNvSpPr/>
      </dsp:nvSpPr>
      <dsp:spPr>
        <a:xfrm>
          <a:off x="435" y="280619"/>
          <a:ext cx="1697285" cy="101837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Calibri"/>
              <a:ea typeface="+mn-ea"/>
              <a:cs typeface="+mn-cs"/>
            </a:rPr>
            <a:t>Film ‘Generation Verified’</a:t>
          </a:r>
          <a:endParaRPr lang="en-GB" sz="2000" kern="1200" dirty="0">
            <a:latin typeface="Calibri"/>
            <a:ea typeface="+mn-ea"/>
            <a:cs typeface="+mn-cs"/>
          </a:endParaRPr>
        </a:p>
      </dsp:txBody>
      <dsp:txXfrm>
        <a:off x="435" y="280619"/>
        <a:ext cx="1697285" cy="1018371"/>
      </dsp:txXfrm>
    </dsp:sp>
    <dsp:sp modelId="{C9A0740B-EBD9-4A2B-B3F8-76CCC7146493}">
      <dsp:nvSpPr>
        <dsp:cNvPr id="0" name=""/>
        <dsp:cNvSpPr/>
      </dsp:nvSpPr>
      <dsp:spPr>
        <a:xfrm>
          <a:off x="1867449" y="280619"/>
          <a:ext cx="1697285" cy="101837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latin typeface="Calibri"/>
              <a:ea typeface="+mn-ea"/>
              <a:cs typeface="+mn-cs"/>
            </a:rPr>
            <a:t>Signposting to lesson plans &amp; resources </a:t>
          </a:r>
          <a:endParaRPr lang="en-GB" sz="2000" kern="1200" dirty="0">
            <a:latin typeface="Calibri"/>
            <a:ea typeface="+mn-ea"/>
            <a:cs typeface="+mn-cs"/>
          </a:endParaRPr>
        </a:p>
      </dsp:txBody>
      <dsp:txXfrm>
        <a:off x="1867449" y="280619"/>
        <a:ext cx="1697285" cy="1018371"/>
      </dsp:txXfrm>
    </dsp:sp>
    <dsp:sp modelId="{B2B88CAD-7401-4B0D-83DE-B862EB1CB502}">
      <dsp:nvSpPr>
        <dsp:cNvPr id="0" name=""/>
        <dsp:cNvSpPr/>
      </dsp:nvSpPr>
      <dsp:spPr>
        <a:xfrm>
          <a:off x="933942" y="1468719"/>
          <a:ext cx="1697285" cy="101837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a:ea typeface="+mn-ea"/>
              <a:cs typeface="+mn-cs"/>
            </a:rPr>
            <a:t>RS Focus sheet</a:t>
          </a:r>
        </a:p>
      </dsp:txBody>
      <dsp:txXfrm>
        <a:off x="933942" y="1468719"/>
        <a:ext cx="1697285" cy="1018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C22D8-5DBF-41B8-954A-DCA3B3BA4688}">
      <dsp:nvSpPr>
        <dsp:cNvPr id="0" name=""/>
        <dsp:cNvSpPr/>
      </dsp:nvSpPr>
      <dsp:spPr>
        <a:xfrm>
          <a:off x="30161" y="0"/>
          <a:ext cx="4597832" cy="104631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latin typeface="+mj-lt"/>
              <a:ea typeface="Calibri" panose="020F0502020204030204" pitchFamily="34" charset="0"/>
              <a:cs typeface="Times New Roman" panose="02020603050405020304" pitchFamily="18" charset="0"/>
            </a:rPr>
            <a:t>Youth Realities and Pink Productions film ‘Generation Verified’.</a:t>
          </a:r>
          <a:endParaRPr lang="en-GB" sz="1400" kern="1200" dirty="0">
            <a:latin typeface="+mj-lt"/>
          </a:endParaRPr>
        </a:p>
      </dsp:txBody>
      <dsp:txXfrm>
        <a:off x="60807" y="30646"/>
        <a:ext cx="3380357" cy="985026"/>
      </dsp:txXfrm>
    </dsp:sp>
    <dsp:sp modelId="{674C5A54-7EE9-444B-8611-4165E1AE7C77}">
      <dsp:nvSpPr>
        <dsp:cNvPr id="0" name=""/>
        <dsp:cNvSpPr/>
      </dsp:nvSpPr>
      <dsp:spPr>
        <a:xfrm>
          <a:off x="385068" y="1067698"/>
          <a:ext cx="4597832" cy="138403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ea typeface="Calibri" panose="020F0502020204030204" pitchFamily="34" charset="0"/>
              <a:cs typeface="Times New Roman" panose="02020603050405020304" pitchFamily="18" charset="0"/>
            </a:rPr>
            <a:t>From identity to pressure for perfection, popularity, and the desire for likes, Generation Verified is a short film that explores young people’s experiences of the online world and how they cope with the unique generational challenges that they must navigate in their day-to-day lives. </a:t>
          </a:r>
          <a:endParaRPr lang="en-GB" sz="1400" kern="1200" dirty="0">
            <a:latin typeface="+mj-lt"/>
          </a:endParaRPr>
        </a:p>
      </dsp:txBody>
      <dsp:txXfrm>
        <a:off x="425605" y="1108235"/>
        <a:ext cx="3451582" cy="1302964"/>
      </dsp:txXfrm>
    </dsp:sp>
    <dsp:sp modelId="{AB57225F-3A65-46D0-A749-F8E5CF8C41E3}">
      <dsp:nvSpPr>
        <dsp:cNvPr id="0" name=""/>
        <dsp:cNvSpPr/>
      </dsp:nvSpPr>
      <dsp:spPr>
        <a:xfrm>
          <a:off x="773493" y="2523743"/>
          <a:ext cx="4597832" cy="121518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ea typeface="Calibri" panose="020F0502020204030204" pitchFamily="34" charset="0"/>
              <a:cs typeface="Times New Roman" panose="02020603050405020304" pitchFamily="18" charset="0"/>
            </a:rPr>
            <a:t>This short film has co production at its heart ensuring that a group of young creatives experience all aspects of scriptwriting, acting and  film making to explore the online world and the effects it has on young people’s wellbeing</a:t>
          </a:r>
          <a:r>
            <a:rPr lang="en-GB" sz="1400" kern="1200" dirty="0">
              <a:latin typeface="+mj-lt"/>
              <a:ea typeface="Calibri" panose="020F0502020204030204" pitchFamily="34" charset="0"/>
              <a:cs typeface="Times New Roman" panose="02020603050405020304" pitchFamily="18" charset="0"/>
            </a:rPr>
            <a:t>. </a:t>
          </a:r>
        </a:p>
      </dsp:txBody>
      <dsp:txXfrm>
        <a:off x="809085" y="2559335"/>
        <a:ext cx="3467219" cy="1144000"/>
      </dsp:txXfrm>
    </dsp:sp>
    <dsp:sp modelId="{B32237AE-4AFC-4440-88FE-EB47D6945ECC}">
      <dsp:nvSpPr>
        <dsp:cNvPr id="0" name=""/>
        <dsp:cNvSpPr/>
      </dsp:nvSpPr>
      <dsp:spPr>
        <a:xfrm>
          <a:off x="1121365" y="3745176"/>
          <a:ext cx="4597832" cy="101081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ea typeface="Calibri" panose="020F0502020204030204" pitchFamily="34" charset="0"/>
              <a:cs typeface="Times New Roman" panose="02020603050405020304" pitchFamily="18" charset="0"/>
            </a:rPr>
            <a:t>Resource packs for schools, parent, carers and families were developed to stimulate discussion around the themes of the film. </a:t>
          </a:r>
        </a:p>
      </dsp:txBody>
      <dsp:txXfrm>
        <a:off x="1150971" y="3774782"/>
        <a:ext cx="3473444" cy="951605"/>
      </dsp:txXfrm>
    </dsp:sp>
    <dsp:sp modelId="{0BA9C2CE-7E90-4B99-B6B0-3983C993A3FF}">
      <dsp:nvSpPr>
        <dsp:cNvPr id="0" name=""/>
        <dsp:cNvSpPr/>
      </dsp:nvSpPr>
      <dsp:spPr>
        <a:xfrm>
          <a:off x="3917724" y="801384"/>
          <a:ext cx="680107" cy="680107"/>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latin typeface="+mj-lt"/>
          </a:endParaRPr>
        </a:p>
      </dsp:txBody>
      <dsp:txXfrm>
        <a:off x="4070748" y="801384"/>
        <a:ext cx="374059" cy="511781"/>
      </dsp:txXfrm>
    </dsp:sp>
    <dsp:sp modelId="{C93AC551-F2E3-4931-B9DA-0562F7561D21}">
      <dsp:nvSpPr>
        <dsp:cNvPr id="0" name=""/>
        <dsp:cNvSpPr/>
      </dsp:nvSpPr>
      <dsp:spPr>
        <a:xfrm>
          <a:off x="4302793" y="2037943"/>
          <a:ext cx="680107" cy="680107"/>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latin typeface="+mj-lt"/>
          </a:endParaRPr>
        </a:p>
      </dsp:txBody>
      <dsp:txXfrm>
        <a:off x="4455817" y="2037943"/>
        <a:ext cx="374059" cy="511781"/>
      </dsp:txXfrm>
    </dsp:sp>
    <dsp:sp modelId="{057934B7-2B3D-4636-9A9D-CDD976DE446B}">
      <dsp:nvSpPr>
        <dsp:cNvPr id="0" name=""/>
        <dsp:cNvSpPr/>
      </dsp:nvSpPr>
      <dsp:spPr>
        <a:xfrm>
          <a:off x="4682114" y="3274501"/>
          <a:ext cx="680107" cy="680107"/>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GB" sz="1600" kern="1200" dirty="0">
            <a:latin typeface="+mj-lt"/>
          </a:endParaRPr>
        </a:p>
      </dsp:txBody>
      <dsp:txXfrm>
        <a:off x="4835138" y="3274501"/>
        <a:ext cx="374059" cy="511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891C1-3A74-49E6-8F51-BD88943D0AAE}">
      <dsp:nvSpPr>
        <dsp:cNvPr id="0" name=""/>
        <dsp:cNvSpPr/>
      </dsp:nvSpPr>
      <dsp:spPr>
        <a:xfrm>
          <a:off x="562224" y="324155"/>
          <a:ext cx="2505505" cy="2505505"/>
        </a:xfrm>
        <a:prstGeom prst="blockArc">
          <a:avLst>
            <a:gd name="adj1" fmla="val 10800000"/>
            <a:gd name="adj2" fmla="val 16200000"/>
            <a:gd name="adj3" fmla="val 4642"/>
          </a:avLst>
        </a:prstGeom>
        <a:solidFill>
          <a:schemeClr val="accent2">
            <a:hueOff val="2898918"/>
            <a:satOff val="43111"/>
            <a:lumOff val="72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505CE1-947C-42FD-B978-ACAE5E451E6C}">
      <dsp:nvSpPr>
        <dsp:cNvPr id="0" name=""/>
        <dsp:cNvSpPr/>
      </dsp:nvSpPr>
      <dsp:spPr>
        <a:xfrm>
          <a:off x="562224" y="324155"/>
          <a:ext cx="2505505" cy="2505505"/>
        </a:xfrm>
        <a:prstGeom prst="blockArc">
          <a:avLst>
            <a:gd name="adj1" fmla="val 5400000"/>
            <a:gd name="adj2" fmla="val 10800000"/>
            <a:gd name="adj3" fmla="val 4642"/>
          </a:avLst>
        </a:prstGeom>
        <a:solidFill>
          <a:schemeClr val="accent2">
            <a:hueOff val="1932612"/>
            <a:satOff val="28741"/>
            <a:lumOff val="48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D24E7A-04A3-485A-9428-5F5F96C506A0}">
      <dsp:nvSpPr>
        <dsp:cNvPr id="0" name=""/>
        <dsp:cNvSpPr/>
      </dsp:nvSpPr>
      <dsp:spPr>
        <a:xfrm>
          <a:off x="562250" y="324155"/>
          <a:ext cx="2505505" cy="2505505"/>
        </a:xfrm>
        <a:prstGeom prst="blockArc">
          <a:avLst>
            <a:gd name="adj1" fmla="val 21595978"/>
            <a:gd name="adj2" fmla="val 5400073"/>
            <a:gd name="adj3" fmla="val 4642"/>
          </a:avLst>
        </a:prstGeom>
        <a:solidFill>
          <a:schemeClr val="accent2">
            <a:hueOff val="966306"/>
            <a:satOff val="14370"/>
            <a:lumOff val="24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D30D09-3E39-4F2F-87F6-D4E893112ED0}">
      <dsp:nvSpPr>
        <dsp:cNvPr id="0" name=""/>
        <dsp:cNvSpPr/>
      </dsp:nvSpPr>
      <dsp:spPr>
        <a:xfrm>
          <a:off x="676138" y="438042"/>
          <a:ext cx="2277729" cy="2277729"/>
        </a:xfrm>
        <a:prstGeom prst="blockArc">
          <a:avLst>
            <a:gd name="adj1" fmla="val 16199927"/>
            <a:gd name="adj2" fmla="val 21595978"/>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5D2162-FB31-469B-B3B6-3440E03A09FD}">
      <dsp:nvSpPr>
        <dsp:cNvPr id="0" name=""/>
        <dsp:cNvSpPr/>
      </dsp:nvSpPr>
      <dsp:spPr>
        <a:xfrm>
          <a:off x="1047085" y="809015"/>
          <a:ext cx="1535784" cy="153578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Themes explored on Generation Verified </a:t>
          </a:r>
        </a:p>
      </dsp:txBody>
      <dsp:txXfrm>
        <a:off x="1271995" y="1033925"/>
        <a:ext cx="1085964" cy="1085964"/>
      </dsp:txXfrm>
    </dsp:sp>
    <dsp:sp modelId="{7F11D08D-6BC3-42B0-9867-081B1A4C0122}">
      <dsp:nvSpPr>
        <dsp:cNvPr id="0" name=""/>
        <dsp:cNvSpPr/>
      </dsp:nvSpPr>
      <dsp:spPr>
        <a:xfrm>
          <a:off x="1326318" y="-135426"/>
          <a:ext cx="977317" cy="97731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Identity</a:t>
          </a:r>
        </a:p>
      </dsp:txBody>
      <dsp:txXfrm>
        <a:off x="1469443" y="7699"/>
        <a:ext cx="691067" cy="691067"/>
      </dsp:txXfrm>
    </dsp:sp>
    <dsp:sp modelId="{7047856C-183B-4C90-A602-8477C06B4B5B}">
      <dsp:nvSpPr>
        <dsp:cNvPr id="0" name=""/>
        <dsp:cNvSpPr/>
      </dsp:nvSpPr>
      <dsp:spPr>
        <a:xfrm>
          <a:off x="2447400" y="984199"/>
          <a:ext cx="1182554" cy="1182554"/>
        </a:xfrm>
        <a:prstGeom prst="ellipse">
          <a:avLst/>
        </a:prstGeom>
        <a:solidFill>
          <a:schemeClr val="accent2">
            <a:hueOff val="966306"/>
            <a:satOff val="14370"/>
            <a:lumOff val="24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Pressure for perfection</a:t>
          </a:r>
        </a:p>
      </dsp:txBody>
      <dsp:txXfrm>
        <a:off x="2620581" y="1157380"/>
        <a:ext cx="836192" cy="836192"/>
      </dsp:txXfrm>
    </dsp:sp>
    <dsp:sp modelId="{EB3276FA-0C0B-4991-AFC3-C77F194A6B49}">
      <dsp:nvSpPr>
        <dsp:cNvPr id="0" name=""/>
        <dsp:cNvSpPr/>
      </dsp:nvSpPr>
      <dsp:spPr>
        <a:xfrm>
          <a:off x="1223700" y="2209306"/>
          <a:ext cx="1182554" cy="1182554"/>
        </a:xfrm>
        <a:prstGeom prst="ellipse">
          <a:avLst/>
        </a:prstGeom>
        <a:solidFill>
          <a:schemeClr val="accent2">
            <a:hueOff val="1932612"/>
            <a:satOff val="28741"/>
            <a:lumOff val="483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Popularity</a:t>
          </a:r>
        </a:p>
      </dsp:txBody>
      <dsp:txXfrm>
        <a:off x="1396881" y="2382487"/>
        <a:ext cx="836192" cy="836192"/>
      </dsp:txXfrm>
    </dsp:sp>
    <dsp:sp modelId="{F5064D2A-AFA0-47BA-A190-7E1F24A84456}">
      <dsp:nvSpPr>
        <dsp:cNvPr id="0" name=""/>
        <dsp:cNvSpPr/>
      </dsp:nvSpPr>
      <dsp:spPr>
        <a:xfrm>
          <a:off x="25" y="985630"/>
          <a:ext cx="1182554" cy="1182554"/>
        </a:xfrm>
        <a:prstGeom prst="ellipse">
          <a:avLst/>
        </a:prstGeom>
        <a:solidFill>
          <a:schemeClr val="accent2">
            <a:hueOff val="2898918"/>
            <a:satOff val="43111"/>
            <a:lumOff val="72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Desire for likes and external validation</a:t>
          </a:r>
        </a:p>
      </dsp:txBody>
      <dsp:txXfrm>
        <a:off x="173206" y="1158811"/>
        <a:ext cx="836192" cy="83619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20" tIns="45712" rIns="91420" bIns="45712"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20" tIns="45712" rIns="91420" bIns="45712" rtlCol="0"/>
          <a:lstStyle>
            <a:lvl1pPr algn="r">
              <a:defRPr sz="1200"/>
            </a:lvl1pPr>
          </a:lstStyle>
          <a:p>
            <a:fld id="{62AA3EC9-7E6D-432C-85CE-9D37F2F084F2}" type="datetimeFigureOut">
              <a:rPr lang="en-GB" smtClean="0"/>
              <a:t>29/01/2025</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0" tIns="45712" rIns="91420" bIns="45712" rtlCol="0" anchor="ctr"/>
          <a:lstStyle/>
          <a:p>
            <a:endParaRPr lang="en-GB" dirty="0"/>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20" tIns="45712" rIns="91420"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3"/>
            <a:ext cx="2945659" cy="496332"/>
          </a:xfrm>
          <a:prstGeom prst="rect">
            <a:avLst/>
          </a:prstGeom>
        </p:spPr>
        <p:txBody>
          <a:bodyPr vert="horz" lIns="91420" tIns="45712" rIns="91420" bIns="4571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20" tIns="45712" rIns="91420" bIns="45712" rtlCol="0" anchor="b"/>
          <a:lstStyle>
            <a:lvl1pPr algn="r">
              <a:defRPr sz="1200"/>
            </a:lvl1pPr>
          </a:lstStyle>
          <a:p>
            <a:fld id="{CE09D184-4D6B-4DE8-A0BB-9BA9F58F6250}" type="slidenum">
              <a:rPr lang="en-GB" smtClean="0"/>
              <a:t>‹#›</a:t>
            </a:fld>
            <a:endParaRPr lang="en-GB" dirty="0"/>
          </a:p>
        </p:txBody>
      </p:sp>
    </p:spTree>
    <p:extLst>
      <p:ext uri="{BB962C8B-B14F-4D97-AF65-F5344CB8AC3E}">
        <p14:creationId xmlns:p14="http://schemas.microsoft.com/office/powerpoint/2010/main" val="542258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bMLsj6A_9uo&amp;t=3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05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researchers asked young people what social networking sites they normally used. WhatsApp was the most common followed by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Tiktok</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Almost all teenagers have their own mobile phone and the majority of young people reported they could not live without their mobile phone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7 in 10 teens have their own games console, and play games for around 2.5 hours  a day on average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33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researchers asked young people what social networking sites they normally used.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Youtube</a:t>
            </a:r>
            <a:r>
              <a:rPr kumimoji="0" lang="en-GB" sz="1200" b="0" i="0" u="none" strike="noStrike" kern="1200" cap="none" spc="0" normalizeH="0" baseline="0" noProof="0" dirty="0">
                <a:ln>
                  <a:noFill/>
                </a:ln>
                <a:solidFill>
                  <a:prstClr val="black"/>
                </a:solidFill>
                <a:effectLst/>
                <a:uLnTx/>
                <a:uFillTx/>
                <a:latin typeface="Calibri"/>
                <a:ea typeface="+mn-ea"/>
                <a:cs typeface="+mn-cs"/>
              </a:rPr>
              <a:t>, Netflix and WhatsApp was the most common app and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Tiktok</a:t>
            </a:r>
            <a:r>
              <a:rPr kumimoji="0" lang="en-GB" sz="1200" b="0" i="0" u="none" strike="noStrike" kern="1200" cap="none" spc="0" normalizeH="0" baseline="0" noProof="0" dirty="0">
                <a:ln>
                  <a:noFill/>
                </a:ln>
                <a:solidFill>
                  <a:prstClr val="black"/>
                </a:solidFill>
                <a:effectLst/>
                <a:uLnTx/>
                <a:uFillTx/>
                <a:latin typeface="Calibri"/>
                <a:ea typeface="+mn-ea"/>
                <a:cs typeface="+mn-cs"/>
              </a:rPr>
              <a:t> is the rated favourite app among CYP.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Almost all teenagers have their own mobile phone and the majority of young people reported they could not live without their mobile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Almost 3 in 5 teens have their own games console, and play games for around 2.3 hours a day on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E09D184-4D6B-4DE8-A0BB-9BA9F58F6250}" type="slidenum">
              <a:rPr lang="en-GB" smtClean="0"/>
              <a:t>12</a:t>
            </a:fld>
            <a:endParaRPr lang="en-GB" dirty="0"/>
          </a:p>
        </p:txBody>
      </p:sp>
    </p:spTree>
    <p:extLst>
      <p:ext uri="{BB962C8B-B14F-4D97-AF65-F5344CB8AC3E}">
        <p14:creationId xmlns:p14="http://schemas.microsoft.com/office/powerpoint/2010/main" val="166883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289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290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a:t>
            </a:r>
          </a:p>
          <a:p>
            <a:r>
              <a:rPr lang="en-GB"/>
              <a:t>The digital resilience campaign aims to support schools to build resilience in children and young people. A short film was co-produced by young people to raise awareness for the impact the digital world can have on young people’s mental health. The themes were directed by the </a:t>
            </a:r>
            <a:r>
              <a:rPr lang="en-GB" err="1"/>
              <a:t>Childwise</a:t>
            </a:r>
            <a:r>
              <a:rPr lang="en-GB"/>
              <a:t> report highlighting gaming, x x/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9D184-4D6B-4DE8-A0BB-9BA9F58F62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1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493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wanted to create some resource packs which would support conversations with parents, young people and teachers after viewing the film. In these links contains lesson plans, advice and guidance for topics that feature in the film. </a:t>
            </a:r>
          </a:p>
          <a:p>
            <a:endParaRPr lang="en-GB" dirty="0"/>
          </a:p>
          <a:p>
            <a:r>
              <a:rPr lang="en-GB" dirty="0"/>
              <a:t>Youth realities ran focus groups with a group of parents, teachers and young people individually for their opinions and improvements to the resource packs we created. The top image is what they looked like before, and the bottom image shows the changes after the focus group feedback. These are still currently being worked on but should be ready over the next few weeks.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4999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 </a:t>
            </a:r>
            <a:r>
              <a:rPr lang="en-GB" dirty="0"/>
              <a:t>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‘Generation Verified’. Explores From identity to pressure for perfection, popularity, and the desire for likes, this is a short film explores young people’s experiences of the online world and how they cope with the unique generational challenges that they 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Co produced group of young Barnet creatives, who experienced all aspects of scriptwriting, acting, film making and directing</a:t>
            </a:r>
            <a:endParaRPr lang="en-GB" dirty="0"/>
          </a:p>
        </p:txBody>
      </p:sp>
      <p:sp>
        <p:nvSpPr>
          <p:cNvPr id="4" name="Slide Number Placeholder 3"/>
          <p:cNvSpPr>
            <a:spLocks noGrp="1"/>
          </p:cNvSpPr>
          <p:nvPr>
            <p:ph type="sldNum" sz="quarter" idx="5"/>
          </p:nvPr>
        </p:nvSpPr>
        <p:spPr/>
        <p:txBody>
          <a:bodyPr/>
          <a:lstStyle/>
          <a:p>
            <a:fld id="{CE09D184-4D6B-4DE8-A0BB-9BA9F58F6250}" type="slidenum">
              <a:rPr lang="en-GB" smtClean="0"/>
              <a:t>18</a:t>
            </a:fld>
            <a:endParaRPr lang="en-GB"/>
          </a:p>
        </p:txBody>
      </p:sp>
    </p:spTree>
    <p:extLst>
      <p:ext uri="{BB962C8B-B14F-4D97-AF65-F5344CB8AC3E}">
        <p14:creationId xmlns:p14="http://schemas.microsoft.com/office/powerpoint/2010/main" val="174680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494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206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09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5500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096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5680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066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 </a:t>
            </a:r>
          </a:p>
          <a:p>
            <a:r>
              <a:rPr lang="en-GB" dirty="0">
                <a:hlinkClick r:id="rId3"/>
              </a:rPr>
              <a:t>(9) Generation Verified: A film Led By Barnet Young Voices - YouTube</a:t>
            </a:r>
            <a:endParaRPr lang="en-GB" dirty="0"/>
          </a:p>
        </p:txBody>
      </p:sp>
      <p:sp>
        <p:nvSpPr>
          <p:cNvPr id="4" name="Slide Number Placeholder 3"/>
          <p:cNvSpPr>
            <a:spLocks noGrp="1"/>
          </p:cNvSpPr>
          <p:nvPr>
            <p:ph type="sldNum" sz="quarter" idx="5"/>
          </p:nvPr>
        </p:nvSpPr>
        <p:spPr/>
        <p:txBody>
          <a:bodyPr/>
          <a:lstStyle/>
          <a:p>
            <a:fld id="{CE09D184-4D6B-4DE8-A0BB-9BA9F58F6250}" type="slidenum">
              <a:rPr lang="en-GB" smtClean="0"/>
              <a:t>26</a:t>
            </a:fld>
            <a:endParaRPr lang="en-GB"/>
          </a:p>
        </p:txBody>
      </p:sp>
    </p:spTree>
    <p:extLst>
      <p:ext uri="{BB962C8B-B14F-4D97-AF65-F5344CB8AC3E}">
        <p14:creationId xmlns:p14="http://schemas.microsoft.com/office/powerpoint/2010/main" val="961742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8191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057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For Q3 (Oct-Dec)- now 83 schools so far. Need to update graphs.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9D184-4D6B-4DE8-A0BB-9BA9F58F62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571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323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839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We want digital resilience to be considered as part of a whole school approach to mental health &amp; wellbeing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9D184-4D6B-4DE8-A0BB-9BA9F58F62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36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35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Open Sans" panose="020B0606030504020204" pitchFamily="34" charset="0"/>
              </a:rPr>
              <a:t>The Childwise monitoring report is a comprehensive annual report focused on children and young people's </a:t>
            </a:r>
            <a:r>
              <a:rPr lang="en-GB" b="1" i="0" dirty="0">
                <a:solidFill>
                  <a:srgbClr val="000000"/>
                </a:solidFill>
                <a:effectLst/>
                <a:latin typeface="Open Sans" panose="020B0606030504020204" pitchFamily="34" charset="0"/>
              </a:rPr>
              <a:t>media consumption</a:t>
            </a:r>
            <a:r>
              <a:rPr lang="en-GB" b="0" i="0" dirty="0">
                <a:solidFill>
                  <a:srgbClr val="000000"/>
                </a:solidFill>
                <a:effectLst/>
                <a:latin typeface="Open Sans" panose="020B0606030504020204" pitchFamily="34" charset="0"/>
              </a:rPr>
              <a:t>, </a:t>
            </a:r>
            <a:r>
              <a:rPr lang="en-GB" b="1" i="0" dirty="0">
                <a:solidFill>
                  <a:srgbClr val="000000"/>
                </a:solidFill>
                <a:effectLst/>
                <a:latin typeface="Open Sans" panose="020B0606030504020204" pitchFamily="34" charset="0"/>
              </a:rPr>
              <a:t>purchasing habits</a:t>
            </a:r>
            <a:r>
              <a:rPr lang="en-GB" b="0" i="0" dirty="0">
                <a:solidFill>
                  <a:srgbClr val="000000"/>
                </a:solidFill>
                <a:effectLst/>
                <a:latin typeface="Open Sans" panose="020B0606030504020204" pitchFamily="34" charset="0"/>
              </a:rPr>
              <a:t>, </a:t>
            </a:r>
            <a:r>
              <a:rPr lang="en-GB" b="1" i="0" dirty="0">
                <a:solidFill>
                  <a:srgbClr val="000000"/>
                </a:solidFill>
                <a:effectLst/>
                <a:latin typeface="Open Sans" panose="020B0606030504020204" pitchFamily="34" charset="0"/>
              </a:rPr>
              <a:t>attitudes and activities</a:t>
            </a:r>
            <a:r>
              <a:rPr lang="en-GB" b="0" i="0" dirty="0">
                <a:solidFill>
                  <a:srgbClr val="000000"/>
                </a:solidFill>
                <a:effectLst/>
                <a:latin typeface="Open Sans" panose="020B0606030504020204" pitchFamily="34" charset="0"/>
              </a:rPr>
              <a:t>.</a:t>
            </a:r>
            <a:br>
              <a:rPr lang="en-GB" dirty="0"/>
            </a:br>
            <a:r>
              <a:rPr lang="en-GB" b="0" i="0" dirty="0">
                <a:solidFill>
                  <a:srgbClr val="000000"/>
                </a:solidFill>
                <a:effectLst/>
                <a:latin typeface="Open Sans" panose="020B0606030504020204" pitchFamily="34" charset="0"/>
              </a:rPr>
              <a:t>More than </a:t>
            </a:r>
            <a:r>
              <a:rPr lang="en-GB" b="1" i="0" dirty="0">
                <a:solidFill>
                  <a:srgbClr val="000000"/>
                </a:solidFill>
                <a:effectLst/>
                <a:latin typeface="Open Sans" panose="020B0606030504020204" pitchFamily="34" charset="0"/>
              </a:rPr>
              <a:t>2000 children aged 5-16 in schools across the UK</a:t>
            </a:r>
            <a:r>
              <a:rPr lang="en-GB" b="0" i="0" dirty="0">
                <a:solidFill>
                  <a:srgbClr val="000000"/>
                </a:solidFill>
                <a:effectLst/>
                <a:latin typeface="Open Sans" panose="020B0606030504020204" pitchFamily="34" charset="0"/>
              </a:rPr>
              <a:t> complete the survey.</a:t>
            </a:r>
            <a:endParaRPr lang="en-GB" b="1" dirty="0"/>
          </a:p>
        </p:txBody>
      </p:sp>
      <p:sp>
        <p:nvSpPr>
          <p:cNvPr id="4" name="Slide Number Placeholder 3"/>
          <p:cNvSpPr>
            <a:spLocks noGrp="1"/>
          </p:cNvSpPr>
          <p:nvPr>
            <p:ph type="sldNum" sz="quarter" idx="5"/>
          </p:nvPr>
        </p:nvSpPr>
        <p:spPr/>
        <p:txBody>
          <a:bodyPr/>
          <a:lstStyle/>
          <a:p>
            <a:fld id="{CE09D184-4D6B-4DE8-A0BB-9BA9F58F6250}" type="slidenum">
              <a:rPr lang="en-GB" smtClean="0"/>
              <a:t>9</a:t>
            </a:fld>
            <a:endParaRPr lang="en-GB"/>
          </a:p>
        </p:txBody>
      </p:sp>
    </p:spTree>
    <p:extLst>
      <p:ext uri="{BB962C8B-B14F-4D97-AF65-F5344CB8AC3E}">
        <p14:creationId xmlns:p14="http://schemas.microsoft.com/office/powerpoint/2010/main" val="276029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Open Sans" panose="020B0606030504020204" pitchFamily="34" charset="0"/>
              </a:rPr>
              <a:t>The </a:t>
            </a:r>
            <a:r>
              <a:rPr lang="en-GB" b="0" i="0" dirty="0" err="1">
                <a:solidFill>
                  <a:srgbClr val="000000"/>
                </a:solidFill>
                <a:effectLst/>
                <a:latin typeface="Open Sans" panose="020B0606030504020204" pitchFamily="34" charset="0"/>
              </a:rPr>
              <a:t>Childwise</a:t>
            </a:r>
            <a:r>
              <a:rPr lang="en-GB" b="0" i="0" dirty="0">
                <a:solidFill>
                  <a:srgbClr val="000000"/>
                </a:solidFill>
                <a:effectLst/>
                <a:latin typeface="Open Sans" panose="020B0606030504020204" pitchFamily="34" charset="0"/>
              </a:rPr>
              <a:t> monitoring report is a comprehensive annual report focused on children and young people's </a:t>
            </a:r>
            <a:r>
              <a:rPr lang="en-GB" b="1" i="0" dirty="0">
                <a:solidFill>
                  <a:srgbClr val="000000"/>
                </a:solidFill>
                <a:effectLst/>
                <a:latin typeface="Open Sans" panose="020B0606030504020204" pitchFamily="34" charset="0"/>
              </a:rPr>
              <a:t>media consumption</a:t>
            </a:r>
            <a:r>
              <a:rPr lang="en-GB" b="0" i="0" dirty="0">
                <a:solidFill>
                  <a:srgbClr val="000000"/>
                </a:solidFill>
                <a:effectLst/>
                <a:latin typeface="Open Sans" panose="020B0606030504020204" pitchFamily="34" charset="0"/>
              </a:rPr>
              <a:t>, </a:t>
            </a:r>
            <a:r>
              <a:rPr lang="en-GB" b="1" i="0" dirty="0">
                <a:solidFill>
                  <a:srgbClr val="000000"/>
                </a:solidFill>
                <a:effectLst/>
                <a:latin typeface="Open Sans" panose="020B0606030504020204" pitchFamily="34" charset="0"/>
              </a:rPr>
              <a:t>purchasing habits</a:t>
            </a:r>
            <a:r>
              <a:rPr lang="en-GB" b="0" i="0" dirty="0">
                <a:solidFill>
                  <a:srgbClr val="000000"/>
                </a:solidFill>
                <a:effectLst/>
                <a:latin typeface="Open Sans" panose="020B0606030504020204" pitchFamily="34" charset="0"/>
              </a:rPr>
              <a:t>, </a:t>
            </a:r>
            <a:r>
              <a:rPr lang="en-GB" b="1" i="0" dirty="0">
                <a:solidFill>
                  <a:srgbClr val="000000"/>
                </a:solidFill>
                <a:effectLst/>
                <a:latin typeface="Open Sans" panose="020B0606030504020204" pitchFamily="34" charset="0"/>
              </a:rPr>
              <a:t>attitudes and activities</a:t>
            </a:r>
            <a:r>
              <a:rPr lang="en-GB" b="0" i="0" dirty="0">
                <a:solidFill>
                  <a:srgbClr val="000000"/>
                </a:solidFill>
                <a:effectLst/>
                <a:latin typeface="Open Sans" panose="020B0606030504020204" pitchFamily="34" charset="0"/>
              </a:rPr>
              <a:t>.</a:t>
            </a:r>
            <a:br>
              <a:rPr lang="en-GB" dirty="0"/>
            </a:br>
            <a:r>
              <a:rPr lang="en-GB" b="0" i="0" dirty="0">
                <a:solidFill>
                  <a:srgbClr val="000000"/>
                </a:solidFill>
                <a:effectLst/>
                <a:latin typeface="Open Sans" panose="020B0606030504020204" pitchFamily="34" charset="0"/>
              </a:rPr>
              <a:t>More than </a:t>
            </a:r>
            <a:r>
              <a:rPr lang="en-GB" b="1" i="0" dirty="0">
                <a:solidFill>
                  <a:srgbClr val="000000"/>
                </a:solidFill>
                <a:effectLst/>
                <a:latin typeface="Open Sans" panose="020B0606030504020204" pitchFamily="34" charset="0"/>
              </a:rPr>
              <a:t>2000 children aged 5-16 in schools across the UK</a:t>
            </a:r>
            <a:r>
              <a:rPr lang="en-GB" b="0" i="0" dirty="0">
                <a:solidFill>
                  <a:srgbClr val="000000"/>
                </a:solidFill>
                <a:effectLst/>
                <a:latin typeface="Open Sans" panose="020B0606030504020204" pitchFamily="34" charset="0"/>
              </a:rPr>
              <a:t> complete the survey.</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90991-A404-49EA-BB5C-EC20B4143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9658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54E24D3A-01A7-8CF2-606E-A05B8C40BCFB}"/>
              </a:ext>
            </a:extLst>
          </p:cNvPr>
          <p:cNvGrpSpPr/>
          <p:nvPr/>
        </p:nvGrpSpPr>
        <p:grpSpPr>
          <a:xfrm>
            <a:off x="0" y="6140450"/>
            <a:ext cx="9144000" cy="717550"/>
            <a:chOff x="0" y="6140450"/>
            <a:chExt cx="12192000" cy="717550"/>
          </a:xfrm>
        </p:grpSpPr>
        <p:sp>
          <p:nvSpPr>
            <p:cNvPr id="8" name="Rectangle: Single Corner Rounded 6">
              <a:extLst>
                <a:ext uri="{FF2B5EF4-FFF2-40B4-BE49-F238E27FC236}">
                  <a16:creationId xmlns:a16="http://schemas.microsoft.com/office/drawing/2014/main" id="{7810CBD2-21C4-264D-EBBD-F9966AD81EA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a:extLst>
                <a:ext uri="{FF2B5EF4-FFF2-40B4-BE49-F238E27FC236}">
                  <a16:creationId xmlns:a16="http://schemas.microsoft.com/office/drawing/2014/main" id="{6FFF53FA-BAD1-A8CB-C567-0B02B8A29F21}"/>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53C46A1F-1261-5EB2-8CDA-3851185C446A}"/>
              </a:ext>
            </a:extLst>
          </p:cNvPr>
          <p:cNvGrpSpPr/>
          <p:nvPr userDrawn="1"/>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58D74500-FE2B-8A3F-E50F-2354803F5F62}"/>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a:extLst>
                <a:ext uri="{FF2B5EF4-FFF2-40B4-BE49-F238E27FC236}">
                  <a16:creationId xmlns:a16="http://schemas.microsoft.com/office/drawing/2014/main" id="{E5575E99-E23B-63D8-551C-F0A5FA76A517}"/>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2240393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0B3D3198-6D4F-3280-F573-873EE62B7692}"/>
              </a:ext>
            </a:extLst>
          </p:cNvPr>
          <p:cNvGrpSpPr/>
          <p:nvPr/>
        </p:nvGrpSpPr>
        <p:grpSpPr>
          <a:xfrm>
            <a:off x="0" y="6140450"/>
            <a:ext cx="9144000" cy="717550"/>
            <a:chOff x="0" y="6140450"/>
            <a:chExt cx="12192000" cy="717550"/>
          </a:xfrm>
        </p:grpSpPr>
        <p:sp>
          <p:nvSpPr>
            <p:cNvPr id="8" name="Rectangle: Single Corner Rounded 6">
              <a:extLst>
                <a:ext uri="{FF2B5EF4-FFF2-40B4-BE49-F238E27FC236}">
                  <a16:creationId xmlns:a16="http://schemas.microsoft.com/office/drawing/2014/main" id="{4DC551F5-C564-CEE7-8CF9-FB31C679BEBE}"/>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a:extLst>
                <a:ext uri="{FF2B5EF4-FFF2-40B4-BE49-F238E27FC236}">
                  <a16:creationId xmlns:a16="http://schemas.microsoft.com/office/drawing/2014/main" id="{7267E65B-14FB-9B38-A12E-8384B302D6DF}"/>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CF32C8CE-D91C-3538-25AE-AE17F3D67C8A}"/>
              </a:ext>
            </a:extLst>
          </p:cNvPr>
          <p:cNvGrpSpPr/>
          <p:nvPr userDrawn="1"/>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AE70A60A-A161-7E62-D788-81775DA8F59A}"/>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a:extLst>
                <a:ext uri="{FF2B5EF4-FFF2-40B4-BE49-F238E27FC236}">
                  <a16:creationId xmlns:a16="http://schemas.microsoft.com/office/drawing/2014/main" id="{EBBCA9FE-2BFC-D1B6-5F60-2526AF19EF50}"/>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81823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F3252EFB-98B8-A6CD-8396-D55BB467BF4D}"/>
              </a:ext>
            </a:extLst>
          </p:cNvPr>
          <p:cNvGrpSpPr/>
          <p:nvPr/>
        </p:nvGrpSpPr>
        <p:grpSpPr>
          <a:xfrm>
            <a:off x="0" y="6140450"/>
            <a:ext cx="9144000" cy="717550"/>
            <a:chOff x="0" y="6140450"/>
            <a:chExt cx="12192000" cy="717550"/>
          </a:xfrm>
        </p:grpSpPr>
        <p:sp>
          <p:nvSpPr>
            <p:cNvPr id="8" name="Rectangle: Single Corner Rounded 6">
              <a:extLst>
                <a:ext uri="{FF2B5EF4-FFF2-40B4-BE49-F238E27FC236}">
                  <a16:creationId xmlns:a16="http://schemas.microsoft.com/office/drawing/2014/main" id="{7932C1BE-28FB-F447-5513-3870B457656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a:extLst>
                <a:ext uri="{FF2B5EF4-FFF2-40B4-BE49-F238E27FC236}">
                  <a16:creationId xmlns:a16="http://schemas.microsoft.com/office/drawing/2014/main" id="{6AC391CE-D448-CAE2-29C5-67EEDC491B93}"/>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664D2EF5-8815-01AB-1D06-E3483AFEA751}"/>
              </a:ext>
            </a:extLst>
          </p:cNvPr>
          <p:cNvGrpSpPr/>
          <p:nvPr userDrawn="1"/>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88D5DD75-E650-4281-6234-5972D4847195}"/>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a:extLst>
                <a:ext uri="{FF2B5EF4-FFF2-40B4-BE49-F238E27FC236}">
                  <a16:creationId xmlns:a16="http://schemas.microsoft.com/office/drawing/2014/main" id="{8931DEA8-9CE3-0EE2-DC84-8B571F74BF80}"/>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10485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A2FF596D-970C-9723-C5D7-4D39E276179F}"/>
              </a:ext>
            </a:extLst>
          </p:cNvPr>
          <p:cNvGrpSpPr/>
          <p:nvPr/>
        </p:nvGrpSpPr>
        <p:grpSpPr>
          <a:xfrm>
            <a:off x="0" y="6140450"/>
            <a:ext cx="9144000" cy="717550"/>
            <a:chOff x="0" y="6140450"/>
            <a:chExt cx="12192000" cy="717550"/>
          </a:xfrm>
        </p:grpSpPr>
        <p:sp>
          <p:nvSpPr>
            <p:cNvPr id="8" name="Rectangle: Single Corner Rounded 6">
              <a:extLst>
                <a:ext uri="{FF2B5EF4-FFF2-40B4-BE49-F238E27FC236}">
                  <a16:creationId xmlns:a16="http://schemas.microsoft.com/office/drawing/2014/main" id="{98A5DF04-5278-2D28-B7B2-9561018F0729}"/>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a:extLst>
                <a:ext uri="{FF2B5EF4-FFF2-40B4-BE49-F238E27FC236}">
                  <a16:creationId xmlns:a16="http://schemas.microsoft.com/office/drawing/2014/main" id="{D2438286-AF89-8BDD-BDEC-D9536C9EF5A4}"/>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817538A6-EBF7-6E01-0196-DACB31901813}"/>
              </a:ext>
            </a:extLst>
          </p:cNvPr>
          <p:cNvGrpSpPr/>
          <p:nvPr userDrawn="1"/>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8E114027-EA04-6516-EF04-D14D4EF606F2}"/>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a:extLst>
                <a:ext uri="{FF2B5EF4-FFF2-40B4-BE49-F238E27FC236}">
                  <a16:creationId xmlns:a16="http://schemas.microsoft.com/office/drawing/2014/main" id="{CB039BA6-926E-BF1E-65AD-C2624A76D29B}"/>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418604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846AC-5B17-4F1A-8C4C-86E30E99E315}" type="datetimeFigureOut">
              <a:rPr lang="en-GB" smtClean="0"/>
              <a:t>29/01/2025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4BBF5E-34C3-4474-9D80-DACDE0656639}" type="slidenum">
              <a:rPr lang="en-GB" smtClean="0"/>
              <a:t>‹#›</a:t>
            </a:fld>
            <a:endParaRPr lang="en-GB"/>
          </a:p>
        </p:txBody>
      </p:sp>
      <p:grpSp>
        <p:nvGrpSpPr>
          <p:cNvPr id="7" name="Group 6">
            <a:extLst>
              <a:ext uri="{FF2B5EF4-FFF2-40B4-BE49-F238E27FC236}">
                <a16:creationId xmlns:a16="http://schemas.microsoft.com/office/drawing/2014/main" id="{37A7F49F-969A-BC53-7F6E-E9F560227374}"/>
              </a:ext>
            </a:extLst>
          </p:cNvPr>
          <p:cNvGrpSpPr/>
          <p:nvPr/>
        </p:nvGrpSpPr>
        <p:grpSpPr>
          <a:xfrm>
            <a:off x="0" y="6140450"/>
            <a:ext cx="9144000" cy="717550"/>
            <a:chOff x="0" y="6140450"/>
            <a:chExt cx="12192000" cy="717550"/>
          </a:xfrm>
        </p:grpSpPr>
        <p:sp>
          <p:nvSpPr>
            <p:cNvPr id="8" name="Rectangle: Single Corner Rounded 6">
              <a:extLst>
                <a:ext uri="{FF2B5EF4-FFF2-40B4-BE49-F238E27FC236}">
                  <a16:creationId xmlns:a16="http://schemas.microsoft.com/office/drawing/2014/main" id="{E889067C-65DE-EA1E-760E-0804DD6DD827}"/>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a:extLst>
                <a:ext uri="{FF2B5EF4-FFF2-40B4-BE49-F238E27FC236}">
                  <a16:creationId xmlns:a16="http://schemas.microsoft.com/office/drawing/2014/main" id="{0A270B65-61FF-5C5F-9DCE-DB890DD840D8}"/>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D1E54A25-9A0C-5335-0337-41AEEFD30325}"/>
              </a:ext>
            </a:extLst>
          </p:cNvPr>
          <p:cNvGrpSpPr/>
          <p:nvPr userDrawn="1"/>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B3711057-80C2-AAC2-A016-36E33ACA31A1}"/>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a:extLst>
                <a:ext uri="{FF2B5EF4-FFF2-40B4-BE49-F238E27FC236}">
                  <a16:creationId xmlns:a16="http://schemas.microsoft.com/office/drawing/2014/main" id="{7BB66E9A-3010-3430-F2CA-E247C67575FF}"/>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861858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7846AC-5B17-4F1A-8C4C-86E30E99E315}" type="datetimeFigureOut">
              <a:rPr lang="en-GB" smtClean="0"/>
              <a:t>29/01/2025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4BBF5E-34C3-4474-9D80-DACDE0656639}" type="slidenum">
              <a:rPr lang="en-GB" smtClean="0"/>
              <a:t>‹#›</a:t>
            </a:fld>
            <a:endParaRPr lang="en-GB"/>
          </a:p>
        </p:txBody>
      </p:sp>
      <p:grpSp>
        <p:nvGrpSpPr>
          <p:cNvPr id="8" name="Group 7">
            <a:extLst>
              <a:ext uri="{FF2B5EF4-FFF2-40B4-BE49-F238E27FC236}">
                <a16:creationId xmlns:a16="http://schemas.microsoft.com/office/drawing/2014/main" id="{0C27E9A0-40DF-8DA9-616C-94FB5448798D}"/>
              </a:ext>
            </a:extLst>
          </p:cNvPr>
          <p:cNvGrpSpPr/>
          <p:nvPr/>
        </p:nvGrpSpPr>
        <p:grpSpPr>
          <a:xfrm>
            <a:off x="0" y="6140450"/>
            <a:ext cx="9144000" cy="717550"/>
            <a:chOff x="0" y="6140450"/>
            <a:chExt cx="12192000" cy="717550"/>
          </a:xfrm>
        </p:grpSpPr>
        <p:sp>
          <p:nvSpPr>
            <p:cNvPr id="9" name="Rectangle: Single Corner Rounded 6">
              <a:extLst>
                <a:ext uri="{FF2B5EF4-FFF2-40B4-BE49-F238E27FC236}">
                  <a16:creationId xmlns:a16="http://schemas.microsoft.com/office/drawing/2014/main" id="{08C4FFE9-F9B2-3ACB-F8AE-FFFDCDAD145E}"/>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a:extLst>
                <a:ext uri="{FF2B5EF4-FFF2-40B4-BE49-F238E27FC236}">
                  <a16:creationId xmlns:a16="http://schemas.microsoft.com/office/drawing/2014/main" id="{99DDEC69-FAEE-AB7F-EB65-F0F77F7448C3}"/>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1" name="Group 10">
            <a:extLst>
              <a:ext uri="{FF2B5EF4-FFF2-40B4-BE49-F238E27FC236}">
                <a16:creationId xmlns:a16="http://schemas.microsoft.com/office/drawing/2014/main" id="{55C3C271-32EA-7A97-84C0-A46A3CF63F2D}"/>
              </a:ext>
            </a:extLst>
          </p:cNvPr>
          <p:cNvGrpSpPr/>
          <p:nvPr userDrawn="1"/>
        </p:nvGrpSpPr>
        <p:grpSpPr>
          <a:xfrm>
            <a:off x="0" y="6140450"/>
            <a:ext cx="9144000" cy="717550"/>
            <a:chOff x="0" y="6140450"/>
            <a:chExt cx="12192000" cy="717550"/>
          </a:xfrm>
        </p:grpSpPr>
        <p:sp>
          <p:nvSpPr>
            <p:cNvPr id="12" name="Rectangle: Single Corner Rounded 6">
              <a:extLst>
                <a:ext uri="{FF2B5EF4-FFF2-40B4-BE49-F238E27FC236}">
                  <a16:creationId xmlns:a16="http://schemas.microsoft.com/office/drawing/2014/main" id="{5DE61E1A-E3DB-9195-CE80-91CE4E52711C}"/>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3" name="Picture 12">
              <a:extLst>
                <a:ext uri="{FF2B5EF4-FFF2-40B4-BE49-F238E27FC236}">
                  <a16:creationId xmlns:a16="http://schemas.microsoft.com/office/drawing/2014/main" id="{CF2795E1-B534-4294-ABC8-CB98E04EA8F5}"/>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292888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7846AC-5B17-4F1A-8C4C-86E30E99E315}" type="datetimeFigureOut">
              <a:rPr lang="en-GB" smtClean="0"/>
              <a:t>29/01/2025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4BBF5E-34C3-4474-9D80-DACDE0656639}" type="slidenum">
              <a:rPr lang="en-GB" smtClean="0"/>
              <a:t>‹#›</a:t>
            </a:fld>
            <a:endParaRPr lang="en-GB"/>
          </a:p>
        </p:txBody>
      </p:sp>
      <p:grpSp>
        <p:nvGrpSpPr>
          <p:cNvPr id="10" name="Group 9">
            <a:extLst>
              <a:ext uri="{FF2B5EF4-FFF2-40B4-BE49-F238E27FC236}">
                <a16:creationId xmlns:a16="http://schemas.microsoft.com/office/drawing/2014/main" id="{23534C76-432F-85F1-105E-7CCA3291122C}"/>
              </a:ext>
            </a:extLst>
          </p:cNvPr>
          <p:cNvGrpSpPr/>
          <p:nvPr/>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145CFC29-C3B0-79F2-32AE-8F2E78AF8E7D}"/>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2" name="Picture 11">
              <a:extLst>
                <a:ext uri="{FF2B5EF4-FFF2-40B4-BE49-F238E27FC236}">
                  <a16:creationId xmlns:a16="http://schemas.microsoft.com/office/drawing/2014/main" id="{A9786DDD-9BDE-5AE2-502D-C12D8B25BA0E}"/>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3" name="Group 12">
            <a:extLst>
              <a:ext uri="{FF2B5EF4-FFF2-40B4-BE49-F238E27FC236}">
                <a16:creationId xmlns:a16="http://schemas.microsoft.com/office/drawing/2014/main" id="{89D00F61-E4B9-93DA-B832-E2C58F490F2F}"/>
              </a:ext>
            </a:extLst>
          </p:cNvPr>
          <p:cNvGrpSpPr/>
          <p:nvPr userDrawn="1"/>
        </p:nvGrpSpPr>
        <p:grpSpPr>
          <a:xfrm>
            <a:off x="0" y="6140450"/>
            <a:ext cx="9144000" cy="717550"/>
            <a:chOff x="0" y="6140450"/>
            <a:chExt cx="12192000" cy="717550"/>
          </a:xfrm>
        </p:grpSpPr>
        <p:sp>
          <p:nvSpPr>
            <p:cNvPr id="14" name="Rectangle: Single Corner Rounded 6">
              <a:extLst>
                <a:ext uri="{FF2B5EF4-FFF2-40B4-BE49-F238E27FC236}">
                  <a16:creationId xmlns:a16="http://schemas.microsoft.com/office/drawing/2014/main" id="{D6736526-EA7F-0718-2969-64BE36781A8C}"/>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5" name="Picture 14">
              <a:extLst>
                <a:ext uri="{FF2B5EF4-FFF2-40B4-BE49-F238E27FC236}">
                  <a16:creationId xmlns:a16="http://schemas.microsoft.com/office/drawing/2014/main" id="{983D572A-4EFD-19FE-7C13-81ED3B602526}"/>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271084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7846AC-5B17-4F1A-8C4C-86E30E99E315}" type="datetimeFigureOut">
              <a:rPr lang="en-GB" smtClean="0"/>
              <a:t>29/01/2025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4BBF5E-34C3-4474-9D80-DACDE0656639}" type="slidenum">
              <a:rPr lang="en-GB" smtClean="0"/>
              <a:t>‹#›</a:t>
            </a:fld>
            <a:endParaRPr lang="en-GB"/>
          </a:p>
        </p:txBody>
      </p:sp>
      <p:grpSp>
        <p:nvGrpSpPr>
          <p:cNvPr id="6" name="Group 5">
            <a:extLst>
              <a:ext uri="{FF2B5EF4-FFF2-40B4-BE49-F238E27FC236}">
                <a16:creationId xmlns:a16="http://schemas.microsoft.com/office/drawing/2014/main" id="{73571924-D39D-5E29-4FD7-6B8F530F55C1}"/>
              </a:ext>
            </a:extLst>
          </p:cNvPr>
          <p:cNvGrpSpPr/>
          <p:nvPr/>
        </p:nvGrpSpPr>
        <p:grpSpPr>
          <a:xfrm>
            <a:off x="0" y="6140450"/>
            <a:ext cx="9144000" cy="717550"/>
            <a:chOff x="0" y="6140450"/>
            <a:chExt cx="12192000" cy="717550"/>
          </a:xfrm>
        </p:grpSpPr>
        <p:sp>
          <p:nvSpPr>
            <p:cNvPr id="7" name="Rectangle: Single Corner Rounded 6">
              <a:extLst>
                <a:ext uri="{FF2B5EF4-FFF2-40B4-BE49-F238E27FC236}">
                  <a16:creationId xmlns:a16="http://schemas.microsoft.com/office/drawing/2014/main" id="{57E67BE2-E645-8292-8763-47A663516CF4}"/>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a:extLst>
                <a:ext uri="{FF2B5EF4-FFF2-40B4-BE49-F238E27FC236}">
                  <a16:creationId xmlns:a16="http://schemas.microsoft.com/office/drawing/2014/main" id="{998803F7-FEC9-6DC4-20D5-1972EB390211}"/>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9" name="Group 8">
            <a:extLst>
              <a:ext uri="{FF2B5EF4-FFF2-40B4-BE49-F238E27FC236}">
                <a16:creationId xmlns:a16="http://schemas.microsoft.com/office/drawing/2014/main" id="{79F0F5CB-155D-098A-0816-59C6D416DF8C}"/>
              </a:ext>
            </a:extLst>
          </p:cNvPr>
          <p:cNvGrpSpPr/>
          <p:nvPr userDrawn="1"/>
        </p:nvGrpSpPr>
        <p:grpSpPr>
          <a:xfrm>
            <a:off x="0" y="6140450"/>
            <a:ext cx="9144000" cy="717550"/>
            <a:chOff x="0" y="6140450"/>
            <a:chExt cx="12192000" cy="717550"/>
          </a:xfrm>
        </p:grpSpPr>
        <p:sp>
          <p:nvSpPr>
            <p:cNvPr id="10" name="Rectangle: Single Corner Rounded 6">
              <a:extLst>
                <a:ext uri="{FF2B5EF4-FFF2-40B4-BE49-F238E27FC236}">
                  <a16:creationId xmlns:a16="http://schemas.microsoft.com/office/drawing/2014/main" id="{3FB8C05A-03D3-52A1-E3C4-CC080EC92F3A}"/>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1" name="Picture 10">
              <a:extLst>
                <a:ext uri="{FF2B5EF4-FFF2-40B4-BE49-F238E27FC236}">
                  <a16:creationId xmlns:a16="http://schemas.microsoft.com/office/drawing/2014/main" id="{D9110202-80FA-91B2-0FBC-31B7A1D5F246}"/>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3424881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846AC-5B17-4F1A-8C4C-86E30E99E315}" type="datetimeFigureOut">
              <a:rPr lang="en-GB" smtClean="0"/>
              <a:t>29/01/2025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4BBF5E-34C3-4474-9D80-DACDE0656639}" type="slidenum">
              <a:rPr lang="en-GB" smtClean="0"/>
              <a:t>‹#›</a:t>
            </a:fld>
            <a:endParaRPr lang="en-GB"/>
          </a:p>
        </p:txBody>
      </p:sp>
      <p:grpSp>
        <p:nvGrpSpPr>
          <p:cNvPr id="5" name="Group 4">
            <a:extLst>
              <a:ext uri="{FF2B5EF4-FFF2-40B4-BE49-F238E27FC236}">
                <a16:creationId xmlns:a16="http://schemas.microsoft.com/office/drawing/2014/main" id="{9DACBE96-18AF-648F-C2C4-5B67C8F7D889}"/>
              </a:ext>
            </a:extLst>
          </p:cNvPr>
          <p:cNvGrpSpPr/>
          <p:nvPr/>
        </p:nvGrpSpPr>
        <p:grpSpPr>
          <a:xfrm>
            <a:off x="0" y="6140450"/>
            <a:ext cx="9144000" cy="717550"/>
            <a:chOff x="0" y="6140450"/>
            <a:chExt cx="12192000" cy="717550"/>
          </a:xfrm>
        </p:grpSpPr>
        <p:sp>
          <p:nvSpPr>
            <p:cNvPr id="6" name="Rectangle: Single Corner Rounded 6">
              <a:extLst>
                <a:ext uri="{FF2B5EF4-FFF2-40B4-BE49-F238E27FC236}">
                  <a16:creationId xmlns:a16="http://schemas.microsoft.com/office/drawing/2014/main" id="{4396A4FB-7AF2-2BEB-0645-263E4C2925EF}"/>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7" name="Picture 6">
              <a:extLst>
                <a:ext uri="{FF2B5EF4-FFF2-40B4-BE49-F238E27FC236}">
                  <a16:creationId xmlns:a16="http://schemas.microsoft.com/office/drawing/2014/main" id="{EC48D51B-B784-235E-4538-6E5139BC5360}"/>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8" name="Group 7">
            <a:extLst>
              <a:ext uri="{FF2B5EF4-FFF2-40B4-BE49-F238E27FC236}">
                <a16:creationId xmlns:a16="http://schemas.microsoft.com/office/drawing/2014/main" id="{62CEF775-446A-0FA5-9A1F-D53FF7089A68}"/>
              </a:ext>
            </a:extLst>
          </p:cNvPr>
          <p:cNvGrpSpPr/>
          <p:nvPr userDrawn="1"/>
        </p:nvGrpSpPr>
        <p:grpSpPr>
          <a:xfrm>
            <a:off x="0" y="6140450"/>
            <a:ext cx="9144000" cy="717550"/>
            <a:chOff x="0" y="6140450"/>
            <a:chExt cx="12192000" cy="717550"/>
          </a:xfrm>
        </p:grpSpPr>
        <p:sp>
          <p:nvSpPr>
            <p:cNvPr id="9" name="Rectangle: Single Corner Rounded 6">
              <a:extLst>
                <a:ext uri="{FF2B5EF4-FFF2-40B4-BE49-F238E27FC236}">
                  <a16:creationId xmlns:a16="http://schemas.microsoft.com/office/drawing/2014/main" id="{81D1547F-538D-B66C-08D9-AD4B44363C98}"/>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 name="Picture 9">
              <a:extLst>
                <a:ext uri="{FF2B5EF4-FFF2-40B4-BE49-F238E27FC236}">
                  <a16:creationId xmlns:a16="http://schemas.microsoft.com/office/drawing/2014/main" id="{7A557796-660C-5496-1BF4-7FF84806A561}"/>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334521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7846AC-5B17-4F1A-8C4C-86E30E99E315}" type="datetimeFigureOut">
              <a:rPr lang="en-GB" smtClean="0"/>
              <a:t>29/01/2025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4BBF5E-34C3-4474-9D80-DACDE0656639}" type="slidenum">
              <a:rPr lang="en-GB" smtClean="0"/>
              <a:t>‹#›</a:t>
            </a:fld>
            <a:endParaRPr lang="en-GB"/>
          </a:p>
        </p:txBody>
      </p:sp>
      <p:grpSp>
        <p:nvGrpSpPr>
          <p:cNvPr id="8" name="Group 7">
            <a:extLst>
              <a:ext uri="{FF2B5EF4-FFF2-40B4-BE49-F238E27FC236}">
                <a16:creationId xmlns:a16="http://schemas.microsoft.com/office/drawing/2014/main" id="{DADAD16E-C74E-A6B3-3D72-C8F6EDB02BD7}"/>
              </a:ext>
            </a:extLst>
          </p:cNvPr>
          <p:cNvGrpSpPr/>
          <p:nvPr/>
        </p:nvGrpSpPr>
        <p:grpSpPr>
          <a:xfrm>
            <a:off x="0" y="6140450"/>
            <a:ext cx="9144000" cy="717550"/>
            <a:chOff x="0" y="6140450"/>
            <a:chExt cx="12192000" cy="717550"/>
          </a:xfrm>
        </p:grpSpPr>
        <p:sp>
          <p:nvSpPr>
            <p:cNvPr id="9" name="Rectangle: Single Corner Rounded 6">
              <a:extLst>
                <a:ext uri="{FF2B5EF4-FFF2-40B4-BE49-F238E27FC236}">
                  <a16:creationId xmlns:a16="http://schemas.microsoft.com/office/drawing/2014/main" id="{92113DB1-9D34-3EF6-CD7B-C005CFE2500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a:extLst>
                <a:ext uri="{FF2B5EF4-FFF2-40B4-BE49-F238E27FC236}">
                  <a16:creationId xmlns:a16="http://schemas.microsoft.com/office/drawing/2014/main" id="{E077B0E8-263E-7351-17AC-11F2781DDAA2}"/>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1" name="Group 10">
            <a:extLst>
              <a:ext uri="{FF2B5EF4-FFF2-40B4-BE49-F238E27FC236}">
                <a16:creationId xmlns:a16="http://schemas.microsoft.com/office/drawing/2014/main" id="{FD0C32C4-E906-CF8C-021A-2B34C0CA2206}"/>
              </a:ext>
            </a:extLst>
          </p:cNvPr>
          <p:cNvGrpSpPr/>
          <p:nvPr userDrawn="1"/>
        </p:nvGrpSpPr>
        <p:grpSpPr>
          <a:xfrm>
            <a:off x="0" y="6140450"/>
            <a:ext cx="9144000" cy="717550"/>
            <a:chOff x="0" y="6140450"/>
            <a:chExt cx="12192000" cy="717550"/>
          </a:xfrm>
        </p:grpSpPr>
        <p:sp>
          <p:nvSpPr>
            <p:cNvPr id="12" name="Rectangle: Single Corner Rounded 6">
              <a:extLst>
                <a:ext uri="{FF2B5EF4-FFF2-40B4-BE49-F238E27FC236}">
                  <a16:creationId xmlns:a16="http://schemas.microsoft.com/office/drawing/2014/main" id="{D0018B99-3C0D-5A3A-F40B-BCB7B507FC86}"/>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3" name="Picture 12">
              <a:extLst>
                <a:ext uri="{FF2B5EF4-FFF2-40B4-BE49-F238E27FC236}">
                  <a16:creationId xmlns:a16="http://schemas.microsoft.com/office/drawing/2014/main" id="{98882297-6C52-3F2E-339D-E89424F39DC2}"/>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139181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F7846AC-5B17-4F1A-8C4C-86E30E99E315}" type="datetimeFigureOut">
              <a:rPr lang="en-GB" smtClean="0"/>
              <a:t>29/01/2025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4BBF5E-34C3-4474-9D80-DACDE0656639}" type="slidenum">
              <a:rPr lang="en-GB" smtClean="0"/>
              <a:t>‹#›</a:t>
            </a:fld>
            <a:endParaRPr lang="en-GB"/>
          </a:p>
        </p:txBody>
      </p:sp>
      <p:grpSp>
        <p:nvGrpSpPr>
          <p:cNvPr id="8" name="Group 7">
            <a:extLst>
              <a:ext uri="{FF2B5EF4-FFF2-40B4-BE49-F238E27FC236}">
                <a16:creationId xmlns:a16="http://schemas.microsoft.com/office/drawing/2014/main" id="{94EAAABF-4FD4-D0B1-C9EF-7146851000B5}"/>
              </a:ext>
            </a:extLst>
          </p:cNvPr>
          <p:cNvGrpSpPr/>
          <p:nvPr/>
        </p:nvGrpSpPr>
        <p:grpSpPr>
          <a:xfrm>
            <a:off x="0" y="6140450"/>
            <a:ext cx="9144000" cy="717550"/>
            <a:chOff x="0" y="6140450"/>
            <a:chExt cx="12192000" cy="717550"/>
          </a:xfrm>
        </p:grpSpPr>
        <p:sp>
          <p:nvSpPr>
            <p:cNvPr id="9" name="Rectangle: Single Corner Rounded 6">
              <a:extLst>
                <a:ext uri="{FF2B5EF4-FFF2-40B4-BE49-F238E27FC236}">
                  <a16:creationId xmlns:a16="http://schemas.microsoft.com/office/drawing/2014/main" id="{02C94D69-2886-D6E8-B6FC-91EC8D5D28B3}"/>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a:extLst>
                <a:ext uri="{FF2B5EF4-FFF2-40B4-BE49-F238E27FC236}">
                  <a16:creationId xmlns:a16="http://schemas.microsoft.com/office/drawing/2014/main" id="{B8C6BC08-1D44-58BD-ADDF-906AA6B07C6E}"/>
                </a:ext>
              </a:extLst>
            </p:cNvPr>
            <p:cNvPicPr>
              <a:picLocks noChangeAspect="1"/>
            </p:cNvPicPr>
            <p:nvPr/>
          </p:nvPicPr>
          <p:blipFill>
            <a:blip r:embed="rId2"/>
            <a:stretch>
              <a:fillRect/>
            </a:stretch>
          </p:blipFill>
          <p:spPr>
            <a:xfrm>
              <a:off x="10739437" y="6186487"/>
              <a:ext cx="1323975" cy="542925"/>
            </a:xfrm>
            <a:prstGeom prst="rect">
              <a:avLst/>
            </a:prstGeom>
          </p:spPr>
        </p:pic>
      </p:grpSp>
      <p:grpSp>
        <p:nvGrpSpPr>
          <p:cNvPr id="11" name="Group 10">
            <a:extLst>
              <a:ext uri="{FF2B5EF4-FFF2-40B4-BE49-F238E27FC236}">
                <a16:creationId xmlns:a16="http://schemas.microsoft.com/office/drawing/2014/main" id="{DC362401-F7BD-7FDF-3405-776DF4DC2C68}"/>
              </a:ext>
            </a:extLst>
          </p:cNvPr>
          <p:cNvGrpSpPr/>
          <p:nvPr userDrawn="1"/>
        </p:nvGrpSpPr>
        <p:grpSpPr>
          <a:xfrm>
            <a:off x="0" y="6140450"/>
            <a:ext cx="9144000" cy="717550"/>
            <a:chOff x="0" y="6140450"/>
            <a:chExt cx="12192000" cy="717550"/>
          </a:xfrm>
        </p:grpSpPr>
        <p:sp>
          <p:nvSpPr>
            <p:cNvPr id="12" name="Rectangle: Single Corner Rounded 6">
              <a:extLst>
                <a:ext uri="{FF2B5EF4-FFF2-40B4-BE49-F238E27FC236}">
                  <a16:creationId xmlns:a16="http://schemas.microsoft.com/office/drawing/2014/main" id="{040CE7CA-9733-4958-5975-8CFCB0C19305}"/>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3" name="Picture 12">
              <a:extLst>
                <a:ext uri="{FF2B5EF4-FFF2-40B4-BE49-F238E27FC236}">
                  <a16:creationId xmlns:a16="http://schemas.microsoft.com/office/drawing/2014/main" id="{8292DA44-314D-ECD3-1E05-B8F312E0FEEA}"/>
                </a:ext>
              </a:extLst>
            </p:cNvPr>
            <p:cNvPicPr>
              <a:picLocks noChangeAspect="1"/>
            </p:cNvPicPr>
            <p:nvPr/>
          </p:nvPicPr>
          <p:blipFill>
            <a:blip r:embed="rId2"/>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89656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E2865AC0-4FBB-45F3-AE72-91097372A749}" type="datetimeFigureOut">
              <a:rPr lang="en-GB" smtClean="0"/>
              <a:t>29/01/2025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1A30268B-7821-4936-B0E7-CDABDF0CEE1A}" type="slidenum">
              <a:rPr lang="en-GB" smtClean="0"/>
              <a:t>‹#›</a:t>
            </a:fld>
            <a:endParaRPr lang="en-GB" dirty="0"/>
          </a:p>
        </p:txBody>
      </p:sp>
      <p:grpSp>
        <p:nvGrpSpPr>
          <p:cNvPr id="7" name="Group 6">
            <a:extLst>
              <a:ext uri="{FF2B5EF4-FFF2-40B4-BE49-F238E27FC236}">
                <a16:creationId xmlns:a16="http://schemas.microsoft.com/office/drawing/2014/main" id="{E78A6962-5D43-8F10-D13A-EF2F0104E4C0}"/>
              </a:ext>
            </a:extLst>
          </p:cNvPr>
          <p:cNvGrpSpPr/>
          <p:nvPr/>
        </p:nvGrpSpPr>
        <p:grpSpPr>
          <a:xfrm>
            <a:off x="0" y="6140450"/>
            <a:ext cx="9144000" cy="717550"/>
            <a:chOff x="0" y="6140450"/>
            <a:chExt cx="12192000" cy="717550"/>
          </a:xfrm>
        </p:grpSpPr>
        <p:sp>
          <p:nvSpPr>
            <p:cNvPr id="8" name="Rectangle: Single Corner Rounded 6">
              <a:extLst>
                <a:ext uri="{FF2B5EF4-FFF2-40B4-BE49-F238E27FC236}">
                  <a16:creationId xmlns:a16="http://schemas.microsoft.com/office/drawing/2014/main" id="{FAF4EDB7-1947-1AFE-E064-DBA26F65E7B4}"/>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a:extLst>
                <a:ext uri="{FF2B5EF4-FFF2-40B4-BE49-F238E27FC236}">
                  <a16:creationId xmlns:a16="http://schemas.microsoft.com/office/drawing/2014/main" id="{B1616639-6CA0-6B84-2876-965DE1FBBA9C}"/>
                </a:ext>
              </a:extLst>
            </p:cNvPr>
            <p:cNvPicPr>
              <a:picLocks noChangeAspect="1"/>
            </p:cNvPicPr>
            <p:nvPr/>
          </p:nvPicPr>
          <p:blipFill>
            <a:blip r:embed="rId13"/>
            <a:stretch>
              <a:fillRect/>
            </a:stretch>
          </p:blipFill>
          <p:spPr>
            <a:xfrm>
              <a:off x="10739437" y="6186487"/>
              <a:ext cx="1323975" cy="542925"/>
            </a:xfrm>
            <a:prstGeom prst="rect">
              <a:avLst/>
            </a:prstGeom>
          </p:spPr>
        </p:pic>
      </p:grpSp>
      <p:grpSp>
        <p:nvGrpSpPr>
          <p:cNvPr id="10" name="Group 9">
            <a:extLst>
              <a:ext uri="{FF2B5EF4-FFF2-40B4-BE49-F238E27FC236}">
                <a16:creationId xmlns:a16="http://schemas.microsoft.com/office/drawing/2014/main" id="{CF5D22B0-C84F-96E0-8F9A-AB7EB5D72971}"/>
              </a:ext>
            </a:extLst>
          </p:cNvPr>
          <p:cNvGrpSpPr/>
          <p:nvPr userDrawn="1"/>
        </p:nvGrpSpPr>
        <p:grpSpPr>
          <a:xfrm>
            <a:off x="0" y="6140450"/>
            <a:ext cx="9144000" cy="717550"/>
            <a:chOff x="0" y="6140450"/>
            <a:chExt cx="12192000" cy="717550"/>
          </a:xfrm>
        </p:grpSpPr>
        <p:sp>
          <p:nvSpPr>
            <p:cNvPr id="11" name="Rectangle: Single Corner Rounded 6">
              <a:extLst>
                <a:ext uri="{FF2B5EF4-FFF2-40B4-BE49-F238E27FC236}">
                  <a16:creationId xmlns:a16="http://schemas.microsoft.com/office/drawing/2014/main" id="{A6F11F75-F94A-9BE4-7F12-88101601533B}"/>
                </a:ext>
              </a:extLst>
            </p:cNvPr>
            <p:cNvSpPr/>
            <p:nvPr/>
          </p:nvSpPr>
          <p:spPr>
            <a:xfrm rot="10800000" flipV="1">
              <a:off x="0" y="6140450"/>
              <a:ext cx="12192000" cy="717550"/>
            </a:xfrm>
            <a:custGeom>
              <a:avLst/>
              <a:gdLst>
                <a:gd name="connsiteX0" fmla="*/ 0 w 12192000"/>
                <a:gd name="connsiteY0" fmla="*/ 0 h 717550"/>
                <a:gd name="connsiteX1" fmla="*/ 11833225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2192000 w 12192000"/>
                <a:gd name="connsiteY2" fmla="*/ 35877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9445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818776 w 12192000"/>
                <a:gd name="connsiteY2" fmla="*/ 321453 h 717550"/>
                <a:gd name="connsiteX3" fmla="*/ 12192000 w 12192000"/>
                <a:gd name="connsiteY3" fmla="*/ 717550 h 717550"/>
                <a:gd name="connsiteX4" fmla="*/ 0 w 12192000"/>
                <a:gd name="connsiteY4" fmla="*/ 717550 h 717550"/>
                <a:gd name="connsiteX5" fmla="*/ 0 w 12192000"/>
                <a:gd name="connsiteY5" fmla="*/ 0 h 717550"/>
                <a:gd name="connsiteX0" fmla="*/ 0 w 12192000"/>
                <a:gd name="connsiteY0" fmla="*/ 0 h 717550"/>
                <a:gd name="connsiteX1" fmla="*/ 11002800 w 12192000"/>
                <a:gd name="connsiteY1" fmla="*/ 0 h 717550"/>
                <a:gd name="connsiteX2" fmla="*/ 11781453 w 12192000"/>
                <a:gd name="connsiteY2" fmla="*/ 340114 h 717550"/>
                <a:gd name="connsiteX3" fmla="*/ 12192000 w 12192000"/>
                <a:gd name="connsiteY3" fmla="*/ 717550 h 717550"/>
                <a:gd name="connsiteX4" fmla="*/ 0 w 12192000"/>
                <a:gd name="connsiteY4" fmla="*/ 717550 h 717550"/>
                <a:gd name="connsiteX5" fmla="*/ 0 w 12192000"/>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17550">
                  <a:moveTo>
                    <a:pt x="0" y="0"/>
                  </a:moveTo>
                  <a:lnTo>
                    <a:pt x="11002800" y="0"/>
                  </a:lnTo>
                  <a:cubicBezTo>
                    <a:pt x="11200946" y="0"/>
                    <a:pt x="11576180" y="141968"/>
                    <a:pt x="11781453" y="340114"/>
                  </a:cubicBezTo>
                  <a:cubicBezTo>
                    <a:pt x="11952514" y="518799"/>
                    <a:pt x="12067592" y="585518"/>
                    <a:pt x="12192000" y="717550"/>
                  </a:cubicBezTo>
                  <a:lnTo>
                    <a:pt x="0" y="717550"/>
                  </a:lnTo>
                  <a:lnTo>
                    <a:pt x="0" y="0"/>
                  </a:lnTo>
                  <a:close/>
                </a:path>
              </a:pathLst>
            </a:custGeom>
            <a:solidFill>
              <a:srgbClr val="00B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2" name="Picture 11">
              <a:extLst>
                <a:ext uri="{FF2B5EF4-FFF2-40B4-BE49-F238E27FC236}">
                  <a16:creationId xmlns:a16="http://schemas.microsoft.com/office/drawing/2014/main" id="{88E58778-3261-60DC-1281-52C18A7A0706}"/>
                </a:ext>
              </a:extLst>
            </p:cNvPr>
            <p:cNvPicPr>
              <a:picLocks noChangeAspect="1"/>
            </p:cNvPicPr>
            <p:nvPr/>
          </p:nvPicPr>
          <p:blipFill>
            <a:blip r:embed="rId13"/>
            <a:stretch>
              <a:fillRect/>
            </a:stretch>
          </p:blipFill>
          <p:spPr>
            <a:xfrm>
              <a:off x="10739437" y="6186487"/>
              <a:ext cx="1323975" cy="542925"/>
            </a:xfrm>
            <a:prstGeom prst="rect">
              <a:avLst/>
            </a:prstGeom>
          </p:spPr>
        </p:pic>
      </p:grpSp>
    </p:spTree>
    <p:extLst>
      <p:ext uri="{BB962C8B-B14F-4D97-AF65-F5344CB8AC3E}">
        <p14:creationId xmlns:p14="http://schemas.microsoft.com/office/powerpoint/2010/main" val="10678481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fif"/><Relationship Id="rId3" Type="http://schemas.openxmlformats.org/officeDocument/2006/relationships/image" Target="../media/image19.png"/><Relationship Id="rId7" Type="http://schemas.openxmlformats.org/officeDocument/2006/relationships/image" Target="../media/image23.jf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fif"/><Relationship Id="rId5" Type="http://schemas.openxmlformats.org/officeDocument/2006/relationships/image" Target="../media/image21.jfif"/><Relationship Id="rId4" Type="http://schemas.openxmlformats.org/officeDocument/2006/relationships/image" Target="../media/image20.jfif"/></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fif"/><Relationship Id="rId7" Type="http://schemas.openxmlformats.org/officeDocument/2006/relationships/image" Target="../media/image22.jf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jfif"/><Relationship Id="rId11" Type="http://schemas.openxmlformats.org/officeDocument/2006/relationships/image" Target="../media/image28.sv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3.jfif"/><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bMLsj6A_9uo"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oleObject" Target="../embeddings/oleObject1.bin"/><Relationship Id="rId7" Type="http://schemas.openxmlformats.org/officeDocument/2006/relationships/diagramQuickStyle" Target="../diagrams/quickStyle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4.emf"/><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pn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7.sv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DYO8XcknfZo?feature=oembed" TargetMode="Externa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6800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0E28F4-3F79-F7C5-27DA-85EA9D1BCFA4}"/>
              </a:ext>
            </a:extLst>
          </p:cNvPr>
          <p:cNvSpPr>
            <a:spLocks noGrp="1"/>
          </p:cNvSpPr>
          <p:nvPr>
            <p:ph type="subTitle" idx="1"/>
          </p:nvPr>
        </p:nvSpPr>
        <p:spPr>
          <a:xfrm>
            <a:off x="4764858" y="4363809"/>
            <a:ext cx="4144338" cy="875107"/>
          </a:xfrm>
        </p:spPr>
        <p:txBody>
          <a:bodyPr>
            <a:normAutofit fontScale="32500" lnSpcReduction="20000"/>
          </a:bodyPr>
          <a:lstStyle/>
          <a:p>
            <a:pPr>
              <a:lnSpc>
                <a:spcPct val="100000"/>
              </a:lnSpc>
            </a:pPr>
            <a:r>
              <a:rPr lang="en-GB" sz="3750" b="1" dirty="0">
                <a:solidFill>
                  <a:schemeClr val="tx1">
                    <a:lumMod val="90000"/>
                    <a:lumOff val="10000"/>
                  </a:schemeClr>
                </a:solidFill>
              </a:rPr>
              <a:t>Jayne Abbott</a:t>
            </a:r>
          </a:p>
          <a:p>
            <a:pPr>
              <a:lnSpc>
                <a:spcPct val="100000"/>
              </a:lnSpc>
            </a:pPr>
            <a:r>
              <a:rPr lang="en-GB" sz="3750" b="1" dirty="0">
                <a:solidFill>
                  <a:schemeClr val="tx1">
                    <a:lumMod val="90000"/>
                    <a:lumOff val="10000"/>
                  </a:schemeClr>
                </a:solidFill>
              </a:rPr>
              <a:t>Resilient Schools Manager</a:t>
            </a:r>
          </a:p>
          <a:p>
            <a:pPr>
              <a:lnSpc>
                <a:spcPct val="100000"/>
              </a:lnSpc>
            </a:pPr>
            <a:r>
              <a:rPr lang="en-GB" sz="3750" b="1" dirty="0">
                <a:solidFill>
                  <a:schemeClr val="tx1">
                    <a:lumMod val="90000"/>
                    <a:lumOff val="10000"/>
                  </a:schemeClr>
                </a:solidFill>
              </a:rPr>
              <a:t> Children &amp; Young People’s  Suicide Prevention Lead</a:t>
            </a:r>
          </a:p>
          <a:p>
            <a:pPr>
              <a:lnSpc>
                <a:spcPct val="100000"/>
              </a:lnSpc>
            </a:pPr>
            <a:endParaRPr lang="en-GB" b="1" dirty="0">
              <a:solidFill>
                <a:schemeClr val="tx1">
                  <a:lumMod val="90000"/>
                  <a:lumOff val="10000"/>
                </a:schemeClr>
              </a:solidFill>
            </a:endParaRPr>
          </a:p>
        </p:txBody>
      </p:sp>
      <p:pic>
        <p:nvPicPr>
          <p:cNvPr id="4" name="Picture 3">
            <a:extLst>
              <a:ext uri="{FF2B5EF4-FFF2-40B4-BE49-F238E27FC236}">
                <a16:creationId xmlns:a16="http://schemas.microsoft.com/office/drawing/2014/main" id="{20722501-6948-F24B-FFC7-2F38A5912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120" y="1264915"/>
            <a:ext cx="4144338" cy="3098894"/>
          </a:xfrm>
          <a:prstGeom prst="rect">
            <a:avLst/>
          </a:prstGeom>
        </p:spPr>
      </p:pic>
      <p:pic>
        <p:nvPicPr>
          <p:cNvPr id="5" name="Picture 2" descr="A group of people standing outside&#10;&#10;Description automatically generated with low confidence">
            <a:extLst>
              <a:ext uri="{FF2B5EF4-FFF2-40B4-BE49-F238E27FC236}">
                <a16:creationId xmlns:a16="http://schemas.microsoft.com/office/drawing/2014/main" id="{CDC6641B-74C4-8753-F900-32C6884B26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3" b="6037"/>
          <a:stretch/>
        </p:blipFill>
        <p:spPr bwMode="auto">
          <a:xfrm>
            <a:off x="6352309" y="1009434"/>
            <a:ext cx="2693132" cy="1367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2">
            <a:extLst>
              <a:ext uri="{FF2B5EF4-FFF2-40B4-BE49-F238E27FC236}">
                <a16:creationId xmlns:a16="http://schemas.microsoft.com/office/drawing/2014/main" id="{95C9F932-0062-3D5A-BB58-0DCBBCC51F3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167" b="89667" l="6667" r="94778">
                        <a14:foregroundMark x1="32778" y1="44500" x2="32778" y2="44500"/>
                        <a14:foregroundMark x1="8278" y1="19250" x2="11556" y2="74583"/>
                        <a14:foregroundMark x1="11556" y1="74583" x2="55278" y2="47833"/>
                        <a14:foregroundMark x1="55278" y1="47833" x2="75778" y2="48000"/>
                        <a14:foregroundMark x1="75778" y1="48000" x2="90222" y2="46833"/>
                        <a14:foregroundMark x1="91111" y1="21583" x2="89889" y2="46417"/>
                        <a14:foregroundMark x1="89889" y1="46417" x2="89889" y2="46417"/>
                        <a14:foregroundMark x1="91111" y1="52917" x2="89000" y2="33750"/>
                        <a14:foregroundMark x1="94500" y1="34667" x2="94778" y2="46833"/>
                        <a14:foregroundMark x1="76778" y1="53417" x2="75111" y2="29083"/>
                        <a14:foregroundMark x1="75111" y1="29083" x2="79500" y2="43083"/>
                        <a14:foregroundMark x1="35333" y1="33167" x2="38556" y2="83500"/>
                        <a14:foregroundMark x1="33000" y1="71500" x2="31167" y2="73917"/>
                        <a14:foregroundMark x1="31389" y1="77000" x2="31389" y2="84583"/>
                        <a14:foregroundMark x1="34556" y1="80000" x2="31778" y2="84167"/>
                        <a14:foregroundMark x1="44278" y1="84417" x2="49944" y2="84583"/>
                        <a14:foregroundMark x1="60056" y1="85250" x2="64111" y2="76250"/>
                        <a14:foregroundMark x1="70667" y1="79000" x2="70889" y2="80833"/>
                        <a14:foregroundMark x1="85444" y1="85500" x2="83667" y2="84333"/>
                        <a14:foregroundMark x1="91333" y1="84000" x2="88944" y2="86583"/>
                        <a14:foregroundMark x1="10556" y1="80500" x2="3333" y2="52917"/>
                        <a14:foregroundMark x1="3333" y1="52917" x2="6667" y2="26333"/>
                        <a14:foregroundMark x1="6667" y1="26333" x2="8667" y2="72583"/>
                        <a14:foregroundMark x1="14111" y1="84583" x2="14444" y2="84167"/>
                        <a14:foregroundMark x1="8444" y1="86000" x2="11333" y2="83250"/>
                        <a14:foregroundMark x1="24556" y1="85083" x2="24444" y2="86583"/>
                        <a14:foregroundMark x1="37944" y1="83667" x2="37444" y2="83083"/>
                        <a14:foregroundMark x1="92111" y1="85833" x2="89056" y2="86167"/>
                        <a14:foregroundMark x1="24556" y1="57667" x2="37611" y2="42500"/>
                        <a14:foregroundMark x1="37611" y1="42500" x2="32667" y2="47000"/>
                        <a14:foregroundMark x1="23667" y1="45083" x2="26111" y2="36833"/>
                        <a14:foregroundMark x1="22833" y1="38667" x2="18667" y2="48083"/>
                        <a14:foregroundMark x1="27000" y1="42750" x2="26944" y2="47917"/>
                        <a14:foregroundMark x1="37056" y1="35750" x2="39111" y2="46750"/>
                        <a14:foregroundMark x1="27111" y1="44583" x2="18611" y2="50417"/>
                        <a14:foregroundMark x1="39056" y1="84000" x2="39222" y2="83417"/>
                        <a14:foregroundMark x1="39333" y1="85500" x2="38444" y2="84917"/>
                        <a14:foregroundMark x1="39444" y1="85333" x2="37833" y2="85667"/>
                      </a14:backgroundRemoval>
                    </a14:imgEffect>
                  </a14:imgLayer>
                </a14:imgProps>
              </a:ext>
              <a:ext uri="{28A0092B-C50C-407E-A947-70E740481C1C}">
                <a14:useLocalDpi xmlns:a14="http://schemas.microsoft.com/office/drawing/2010/main" val="0"/>
              </a:ext>
            </a:extLst>
          </a:blip>
          <a:srcRect t="375" b="375"/>
          <a:stretch>
            <a:fillRect/>
          </a:stretch>
        </p:blipFill>
        <p:spPr bwMode="auto">
          <a:xfrm>
            <a:off x="8599" y="2951371"/>
            <a:ext cx="2926399" cy="189423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in">
                <a:solidFill>
                  <a:srgbClr val="662483"/>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Tree>
    <p:extLst>
      <p:ext uri="{BB962C8B-B14F-4D97-AF65-F5344CB8AC3E}">
        <p14:creationId xmlns:p14="http://schemas.microsoft.com/office/powerpoint/2010/main" val="3954841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group of people walking&#10;&#10;Description automatically generated with medium confidence">
            <a:extLst>
              <a:ext uri="{FF2B5EF4-FFF2-40B4-BE49-F238E27FC236}">
                <a16:creationId xmlns:a16="http://schemas.microsoft.com/office/drawing/2014/main" id="{CB4BCFB9-091D-A57A-2CBC-83D4E7F256FD}"/>
              </a:ext>
            </a:extLst>
          </p:cNvPr>
          <p:cNvPicPr>
            <a:picLocks noChangeAspect="1"/>
          </p:cNvPicPr>
          <p:nvPr/>
        </p:nvPicPr>
        <p:blipFill rotWithShape="1">
          <a:blip r:embed="rId3">
            <a:extLst>
              <a:ext uri="{28A0092B-C50C-407E-A947-70E740481C1C}">
                <a14:useLocalDpi xmlns:a14="http://schemas.microsoft.com/office/drawing/2010/main" val="0"/>
              </a:ext>
            </a:extLst>
          </a:blip>
          <a:srcRect l="15788" r="4642" b="-1"/>
          <a:stretch/>
        </p:blipFill>
        <p:spPr>
          <a:xfrm>
            <a:off x="3082596" y="351862"/>
            <a:ext cx="5702920" cy="5597417"/>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3" name="Rectangle 2">
            <a:extLst>
              <a:ext uri="{FF2B5EF4-FFF2-40B4-BE49-F238E27FC236}">
                <a16:creationId xmlns:a16="http://schemas.microsoft.com/office/drawing/2014/main" id="{10B22DD8-3293-1379-E393-8B4271A552F5}"/>
              </a:ext>
            </a:extLst>
          </p:cNvPr>
          <p:cNvSpPr/>
          <p:nvPr/>
        </p:nvSpPr>
        <p:spPr>
          <a:xfrm>
            <a:off x="358484" y="764704"/>
            <a:ext cx="301752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n w="12700">
                  <a:solidFill>
                    <a:srgbClr val="0BD0D9">
                      <a:lumMod val="50000"/>
                    </a:srgbClr>
                  </a:solidFill>
                  <a:prstDash val="solid"/>
                </a:ln>
                <a:solidFill>
                  <a:srgbClr val="0BD0D9">
                    <a:lumMod val="75000"/>
                  </a:srgbClr>
                </a:solidFill>
                <a:effectLst>
                  <a:innerShdw blurRad="177800">
                    <a:srgbClr val="0BD0D9">
                      <a:lumMod val="50000"/>
                    </a:srgbClr>
                  </a:innerShdw>
                </a:effectLst>
                <a:latin typeface="Calibri"/>
              </a:rPr>
              <a:t>Feedback from the Childwise Monitoring Report 2022</a:t>
            </a:r>
          </a:p>
        </p:txBody>
      </p:sp>
      <p:sp>
        <p:nvSpPr>
          <p:cNvPr id="5" name="TextBox 4">
            <a:extLst>
              <a:ext uri="{FF2B5EF4-FFF2-40B4-BE49-F238E27FC236}">
                <a16:creationId xmlns:a16="http://schemas.microsoft.com/office/drawing/2014/main" id="{4E458643-BD62-DF1B-A856-0ECB47945C26}"/>
              </a:ext>
            </a:extLst>
          </p:cNvPr>
          <p:cNvSpPr txBox="1"/>
          <p:nvPr/>
        </p:nvSpPr>
        <p:spPr>
          <a:xfrm>
            <a:off x="4572001" y="4646366"/>
            <a:ext cx="2403597" cy="1477328"/>
          </a:xfrm>
          <a:prstGeom prst="rect">
            <a:avLst/>
          </a:prstGeom>
          <a:noFill/>
        </p:spPr>
        <p:txBody>
          <a:bodyPr wrap="square">
            <a:spAutoFit/>
          </a:bodyPr>
          <a:lstStyle/>
          <a:p>
            <a:r>
              <a:rPr lang="en-GB" dirty="0">
                <a:solidFill>
                  <a:prstClr val="black"/>
                </a:solidFill>
                <a:latin typeface="Calibri"/>
              </a:rPr>
              <a:t>WhatsApp was the most common social networking sites but now replaced in 2023 by TikTok</a:t>
            </a:r>
          </a:p>
        </p:txBody>
      </p:sp>
    </p:spTree>
    <p:extLst>
      <p:ext uri="{BB962C8B-B14F-4D97-AF65-F5344CB8AC3E}">
        <p14:creationId xmlns:p14="http://schemas.microsoft.com/office/powerpoint/2010/main" val="3043064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87B7-FF28-AC1D-B682-4D2EE206D555}"/>
              </a:ext>
            </a:extLst>
          </p:cNvPr>
          <p:cNvSpPr txBox="1">
            <a:spLocks/>
          </p:cNvSpPr>
          <p:nvPr/>
        </p:nvSpPr>
        <p:spPr>
          <a:xfrm>
            <a:off x="457200" y="116632"/>
            <a:ext cx="8229600" cy="765955"/>
          </a:xfrm>
          <a:prstGeom prst="rect">
            <a:avLst/>
          </a:prstGeom>
          <a:solidFill>
            <a:srgbClr val="3BD1CD"/>
          </a:solidFill>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a:ln>
                  <a:noFill/>
                </a:ln>
                <a:solidFill>
                  <a:sysClr val="windowText" lastClr="000000"/>
                </a:solidFill>
                <a:effectLst/>
                <a:uLnTx/>
                <a:uFillTx/>
                <a:latin typeface="Calibri"/>
                <a:ea typeface="+mj-ea"/>
                <a:cs typeface="+mj-cs"/>
              </a:rPr>
              <a:t> Key findings</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3" name="Picture 2" descr="A computer monitor with a blank screen&#10;&#10;Description automatically generated with low confidence">
            <a:extLst>
              <a:ext uri="{FF2B5EF4-FFF2-40B4-BE49-F238E27FC236}">
                <a16:creationId xmlns:a16="http://schemas.microsoft.com/office/drawing/2014/main" id="{D4BDD0EB-F6A6-9FC6-4A26-6B7DC05BB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49" y="882587"/>
            <a:ext cx="1662435" cy="1662435"/>
          </a:xfrm>
          <a:prstGeom prst="rect">
            <a:avLst/>
          </a:prstGeom>
        </p:spPr>
      </p:pic>
      <p:pic>
        <p:nvPicPr>
          <p:cNvPr id="4" name="Picture 3" descr="Icon&#10;&#10;Description automatically generated">
            <a:extLst>
              <a:ext uri="{FF2B5EF4-FFF2-40B4-BE49-F238E27FC236}">
                <a16:creationId xmlns:a16="http://schemas.microsoft.com/office/drawing/2014/main" id="{5BB748EE-3B9E-AAE4-1AD6-8DAF77D46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44" y="3687115"/>
            <a:ext cx="1326044" cy="1110037"/>
          </a:xfrm>
          <a:prstGeom prst="rect">
            <a:avLst/>
          </a:prstGeom>
        </p:spPr>
      </p:pic>
      <p:pic>
        <p:nvPicPr>
          <p:cNvPr id="5" name="Picture 4" descr="A picture containing text, electronics, display&#10;&#10;Description automatically generated">
            <a:extLst>
              <a:ext uri="{FF2B5EF4-FFF2-40B4-BE49-F238E27FC236}">
                <a16:creationId xmlns:a16="http://schemas.microsoft.com/office/drawing/2014/main" id="{7A778477-00E3-31EB-30B5-F2086D06E740}"/>
              </a:ext>
            </a:extLst>
          </p:cNvPr>
          <p:cNvPicPr>
            <a:picLocks noChangeAspect="1"/>
          </p:cNvPicPr>
          <p:nvPr/>
        </p:nvPicPr>
        <p:blipFill rotWithShape="1">
          <a:blip r:embed="rId5">
            <a:extLst>
              <a:ext uri="{28A0092B-C50C-407E-A947-70E740481C1C}">
                <a14:useLocalDpi xmlns:a14="http://schemas.microsoft.com/office/drawing/2010/main" val="0"/>
              </a:ext>
            </a:extLst>
          </a:blip>
          <a:srcRect l="8449"/>
          <a:stretch/>
        </p:blipFill>
        <p:spPr>
          <a:xfrm>
            <a:off x="4033094" y="1314553"/>
            <a:ext cx="1414203" cy="988357"/>
          </a:xfrm>
          <a:prstGeom prst="rect">
            <a:avLst/>
          </a:prstGeom>
        </p:spPr>
      </p:pic>
      <p:pic>
        <p:nvPicPr>
          <p:cNvPr id="6" name="Picture 5" descr="Text, icon&#10;&#10;Description automatically generated">
            <a:extLst>
              <a:ext uri="{FF2B5EF4-FFF2-40B4-BE49-F238E27FC236}">
                <a16:creationId xmlns:a16="http://schemas.microsoft.com/office/drawing/2014/main" id="{F81FD551-4A1C-0852-AED0-E7AF19525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355" y="1109721"/>
            <a:ext cx="1048588" cy="1435301"/>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FFF0E03A-7DDD-F0B0-852A-A4FA92083409}"/>
              </a:ext>
            </a:extLst>
          </p:cNvPr>
          <p:cNvPicPr>
            <a:picLocks noChangeAspect="1"/>
          </p:cNvPicPr>
          <p:nvPr/>
        </p:nvPicPr>
        <p:blipFill rotWithShape="1">
          <a:blip r:embed="rId7">
            <a:extLst>
              <a:ext uri="{28A0092B-C50C-407E-A947-70E740481C1C}">
                <a14:useLocalDpi xmlns:a14="http://schemas.microsoft.com/office/drawing/2010/main" val="0"/>
              </a:ext>
            </a:extLst>
          </a:blip>
          <a:srcRect l="17595" r="20398"/>
          <a:stretch/>
        </p:blipFill>
        <p:spPr>
          <a:xfrm>
            <a:off x="4030457" y="3648918"/>
            <a:ext cx="1268810" cy="118642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6C3C215-5917-A151-3DB8-D7592D4DA9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3842" y="3648918"/>
            <a:ext cx="1078510" cy="1072585"/>
          </a:xfrm>
          <a:prstGeom prst="rect">
            <a:avLst/>
          </a:prstGeom>
        </p:spPr>
      </p:pic>
      <p:sp>
        <p:nvSpPr>
          <p:cNvPr id="10" name="TextBox 9">
            <a:extLst>
              <a:ext uri="{FF2B5EF4-FFF2-40B4-BE49-F238E27FC236}">
                <a16:creationId xmlns:a16="http://schemas.microsoft.com/office/drawing/2014/main" id="{46EB04F7-F5C0-E76F-B116-FE328B752643}"/>
              </a:ext>
            </a:extLst>
          </p:cNvPr>
          <p:cNvSpPr txBox="1"/>
          <p:nvPr/>
        </p:nvSpPr>
        <p:spPr>
          <a:xfrm>
            <a:off x="323528" y="2285871"/>
            <a:ext cx="19442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9 in 10 teenagers have their own computer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4DA4515-FB04-81BA-0560-78F02D79F558}"/>
              </a:ext>
            </a:extLst>
          </p:cNvPr>
          <p:cNvSpPr txBox="1"/>
          <p:nvPr/>
        </p:nvSpPr>
        <p:spPr>
          <a:xfrm>
            <a:off x="3455876" y="2331540"/>
            <a:ext cx="2232248" cy="646331"/>
          </a:xfrm>
          <a:prstGeom prst="rect">
            <a:avLst/>
          </a:prstGeom>
          <a:noFill/>
        </p:spPr>
        <p:txBody>
          <a:bodyPr wrap="square" rtlCol="0">
            <a:spAutoFit/>
          </a:bodyPr>
          <a:lstStyle/>
          <a:p>
            <a:r>
              <a:rPr lang="en-GB" dirty="0">
                <a:solidFill>
                  <a:prstClr val="black"/>
                </a:solidFill>
                <a:latin typeface="Calibri"/>
              </a:rPr>
              <a:t>Over 50% of teens own a tablet device</a:t>
            </a:r>
          </a:p>
        </p:txBody>
      </p:sp>
      <p:sp>
        <p:nvSpPr>
          <p:cNvPr id="12" name="TextBox 11">
            <a:extLst>
              <a:ext uri="{FF2B5EF4-FFF2-40B4-BE49-F238E27FC236}">
                <a16:creationId xmlns:a16="http://schemas.microsoft.com/office/drawing/2014/main" id="{CD7FBDFC-9B95-AA2E-5EF6-6CB73496566B}"/>
              </a:ext>
            </a:extLst>
          </p:cNvPr>
          <p:cNvSpPr txBox="1"/>
          <p:nvPr/>
        </p:nvSpPr>
        <p:spPr>
          <a:xfrm>
            <a:off x="6095739" y="2416509"/>
            <a:ext cx="2623820" cy="1200329"/>
          </a:xfrm>
          <a:prstGeom prst="rect">
            <a:avLst/>
          </a:prstGeom>
          <a:noFill/>
        </p:spPr>
        <p:txBody>
          <a:bodyPr wrap="square" rtlCol="0">
            <a:spAutoFit/>
          </a:bodyPr>
          <a:lstStyle/>
          <a:p>
            <a:r>
              <a:rPr lang="en-GB" dirty="0">
                <a:solidFill>
                  <a:prstClr val="black"/>
                </a:solidFill>
                <a:latin typeface="Calibri"/>
              </a:rPr>
              <a:t>Most young people have a mobile phone and reported they could not live without it</a:t>
            </a:r>
          </a:p>
        </p:txBody>
      </p:sp>
      <p:sp>
        <p:nvSpPr>
          <p:cNvPr id="13" name="TextBox 12">
            <a:extLst>
              <a:ext uri="{FF2B5EF4-FFF2-40B4-BE49-F238E27FC236}">
                <a16:creationId xmlns:a16="http://schemas.microsoft.com/office/drawing/2014/main" id="{B125148C-F84F-189A-C71F-642398EF2AD7}"/>
              </a:ext>
            </a:extLst>
          </p:cNvPr>
          <p:cNvSpPr txBox="1"/>
          <p:nvPr/>
        </p:nvSpPr>
        <p:spPr>
          <a:xfrm>
            <a:off x="323528" y="4889484"/>
            <a:ext cx="2825552" cy="923330"/>
          </a:xfrm>
          <a:prstGeom prst="rect">
            <a:avLst/>
          </a:prstGeom>
          <a:noFill/>
        </p:spPr>
        <p:txBody>
          <a:bodyPr wrap="square">
            <a:spAutoFit/>
          </a:bodyPr>
          <a:lstStyle/>
          <a:p>
            <a:r>
              <a:rPr lang="en-GB" dirty="0">
                <a:solidFill>
                  <a:prstClr val="black"/>
                </a:solidFill>
                <a:latin typeface="Calibri"/>
              </a:rPr>
              <a:t>7 in 10 teens have their own games console, and play games for 2.5 hours a day</a:t>
            </a:r>
          </a:p>
        </p:txBody>
      </p:sp>
      <p:sp>
        <p:nvSpPr>
          <p:cNvPr id="14" name="TextBox 13">
            <a:extLst>
              <a:ext uri="{FF2B5EF4-FFF2-40B4-BE49-F238E27FC236}">
                <a16:creationId xmlns:a16="http://schemas.microsoft.com/office/drawing/2014/main" id="{1FB7C9F9-5145-66C5-F4B4-FE478703B31A}"/>
              </a:ext>
            </a:extLst>
          </p:cNvPr>
          <p:cNvSpPr txBox="1"/>
          <p:nvPr/>
        </p:nvSpPr>
        <p:spPr>
          <a:xfrm>
            <a:off x="3851920" y="4910985"/>
            <a:ext cx="2016224" cy="923330"/>
          </a:xfrm>
          <a:prstGeom prst="rect">
            <a:avLst/>
          </a:prstGeom>
          <a:noFill/>
        </p:spPr>
        <p:txBody>
          <a:bodyPr wrap="square" rtlCol="0">
            <a:spAutoFit/>
          </a:bodyPr>
          <a:lstStyle/>
          <a:p>
            <a:r>
              <a:rPr lang="en-GB" dirty="0">
                <a:solidFill>
                  <a:prstClr val="black"/>
                </a:solidFill>
                <a:latin typeface="Calibri"/>
              </a:rPr>
              <a:t>Young people are online for almost  4.5 hours a day</a:t>
            </a:r>
          </a:p>
        </p:txBody>
      </p:sp>
      <p:sp>
        <p:nvSpPr>
          <p:cNvPr id="15" name="TextBox 14">
            <a:extLst>
              <a:ext uri="{FF2B5EF4-FFF2-40B4-BE49-F238E27FC236}">
                <a16:creationId xmlns:a16="http://schemas.microsoft.com/office/drawing/2014/main" id="{DF93AA9B-2309-BC15-05AB-CB8722D5C22B}"/>
              </a:ext>
            </a:extLst>
          </p:cNvPr>
          <p:cNvSpPr txBox="1"/>
          <p:nvPr/>
        </p:nvSpPr>
        <p:spPr>
          <a:xfrm>
            <a:off x="6416875" y="4633986"/>
            <a:ext cx="2403597" cy="1477328"/>
          </a:xfrm>
          <a:prstGeom prst="rect">
            <a:avLst/>
          </a:prstGeom>
          <a:noFill/>
        </p:spPr>
        <p:txBody>
          <a:bodyPr wrap="square">
            <a:spAutoFit/>
          </a:bodyPr>
          <a:lstStyle/>
          <a:p>
            <a:r>
              <a:rPr lang="en-GB" dirty="0">
                <a:solidFill>
                  <a:prstClr val="black"/>
                </a:solidFill>
                <a:latin typeface="Calibri"/>
              </a:rPr>
              <a:t>WhatsApp was the most common social networking sites but now replaced in 2023 by TikTok</a:t>
            </a:r>
          </a:p>
        </p:txBody>
      </p:sp>
    </p:spTree>
    <p:extLst>
      <p:ext uri="{BB962C8B-B14F-4D97-AF65-F5344CB8AC3E}">
        <p14:creationId xmlns:p14="http://schemas.microsoft.com/office/powerpoint/2010/main" val="349041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807A-755B-9E05-D865-695C23362310}"/>
              </a:ext>
            </a:extLst>
          </p:cNvPr>
          <p:cNvSpPr txBox="1">
            <a:spLocks/>
          </p:cNvSpPr>
          <p:nvPr/>
        </p:nvSpPr>
        <p:spPr>
          <a:xfrm>
            <a:off x="-39112" y="-16506"/>
            <a:ext cx="9183111" cy="1643851"/>
          </a:xfrm>
          <a:prstGeom prst="rect">
            <a:avLst/>
          </a:prstGeom>
          <a:solidFill>
            <a:schemeClr val="tx2"/>
          </a:solidFill>
          <a:ln>
            <a:solidFill>
              <a:schemeClr val="accent1"/>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300" b="1" dirty="0">
                <a:solidFill>
                  <a:schemeClr val="bg1"/>
                </a:solidFill>
              </a:rPr>
              <a:t>Key Findings: </a:t>
            </a:r>
            <a:br>
              <a:rPr lang="en-GB" sz="3300" b="1" dirty="0">
                <a:solidFill>
                  <a:schemeClr val="bg1"/>
                </a:solidFill>
              </a:rPr>
            </a:br>
            <a:r>
              <a:rPr lang="en-GB" sz="3300" b="1" dirty="0">
                <a:solidFill>
                  <a:schemeClr val="bg1"/>
                </a:solidFill>
              </a:rPr>
              <a:t>Apps, Websites and Technology </a:t>
            </a:r>
          </a:p>
        </p:txBody>
      </p:sp>
      <p:grpSp>
        <p:nvGrpSpPr>
          <p:cNvPr id="3" name="Group 2">
            <a:extLst>
              <a:ext uri="{FF2B5EF4-FFF2-40B4-BE49-F238E27FC236}">
                <a16:creationId xmlns:a16="http://schemas.microsoft.com/office/drawing/2014/main" id="{488BB28F-0388-6FDB-9050-2EC5673497D3}"/>
              </a:ext>
            </a:extLst>
          </p:cNvPr>
          <p:cNvGrpSpPr/>
          <p:nvPr/>
        </p:nvGrpSpPr>
        <p:grpSpPr>
          <a:xfrm>
            <a:off x="73902" y="1627345"/>
            <a:ext cx="9070098" cy="4465951"/>
            <a:chOff x="73902" y="1680150"/>
            <a:chExt cx="9070098" cy="3770464"/>
          </a:xfrm>
        </p:grpSpPr>
        <p:sp>
          <p:nvSpPr>
            <p:cNvPr id="5" name="TextBox 4">
              <a:extLst>
                <a:ext uri="{FF2B5EF4-FFF2-40B4-BE49-F238E27FC236}">
                  <a16:creationId xmlns:a16="http://schemas.microsoft.com/office/drawing/2014/main" id="{B4BA899A-86AA-9BD1-AB68-45D40F59AD3B}"/>
                </a:ext>
              </a:extLst>
            </p:cNvPr>
            <p:cNvSpPr txBox="1"/>
            <p:nvPr/>
          </p:nvSpPr>
          <p:spPr>
            <a:xfrm>
              <a:off x="4611127" y="1973506"/>
              <a:ext cx="3807962" cy="1524096"/>
            </a:xfrm>
            <a:prstGeom prst="roundRect">
              <a:avLst>
                <a:gd name="adj" fmla="val 6111"/>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nchor="ctr">
              <a:spAutoFit/>
            </a:bodyPr>
            <a:lstStyle/>
            <a:p>
              <a:r>
                <a:rPr lang="en-GB" sz="1350" b="1" dirty="0"/>
                <a:t>Almost 3 in 5 CYP (59%) have their own games console, and play games for ~2.3 hours a day</a:t>
              </a:r>
            </a:p>
            <a:p>
              <a:endParaRPr lang="en-GB" sz="1350" b="1" dirty="0"/>
            </a:p>
            <a:p>
              <a:r>
                <a:rPr lang="en-GB" sz="1350" b="1" dirty="0"/>
                <a:t>The game console is most important for nearly one in five 5–10-year-olds and the most important for boys aged 9-10 years (34%) </a:t>
              </a:r>
            </a:p>
            <a:p>
              <a:endParaRPr lang="en-GB" sz="1350" b="1" dirty="0"/>
            </a:p>
            <a:p>
              <a:r>
                <a:rPr lang="en-GB" sz="1350" b="1" dirty="0"/>
                <a:t>More popular in boys than girls.</a:t>
              </a:r>
            </a:p>
          </p:txBody>
        </p:sp>
        <p:sp>
          <p:nvSpPr>
            <p:cNvPr id="6" name="TextBox 5">
              <a:extLst>
                <a:ext uri="{FF2B5EF4-FFF2-40B4-BE49-F238E27FC236}">
                  <a16:creationId xmlns:a16="http://schemas.microsoft.com/office/drawing/2014/main" id="{0E7451EC-BD1C-4579-17E7-3A56113099D6}"/>
                </a:ext>
              </a:extLst>
            </p:cNvPr>
            <p:cNvSpPr txBox="1"/>
            <p:nvPr/>
          </p:nvSpPr>
          <p:spPr>
            <a:xfrm>
              <a:off x="73902" y="4590937"/>
              <a:ext cx="3323746" cy="66841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a:r>
                <a:rPr lang="en-GB" sz="1350" b="1" dirty="0"/>
                <a:t>70% of CYP have a mobile phone and around half reported they could not live without it.</a:t>
              </a:r>
            </a:p>
          </p:txBody>
        </p:sp>
        <p:pic>
          <p:nvPicPr>
            <p:cNvPr id="7" name="Picture 6" descr="Icon&#10;&#10;Description automatically generated">
              <a:extLst>
                <a:ext uri="{FF2B5EF4-FFF2-40B4-BE49-F238E27FC236}">
                  <a16:creationId xmlns:a16="http://schemas.microsoft.com/office/drawing/2014/main" id="{F5D6B50E-F4EE-07B4-C742-A400E574B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8848" y="2466469"/>
              <a:ext cx="655152" cy="548431"/>
            </a:xfrm>
            <a:prstGeom prst="rect">
              <a:avLst/>
            </a:prstGeom>
          </p:spPr>
        </p:pic>
        <p:sp>
          <p:nvSpPr>
            <p:cNvPr id="9" name="TextBox 8">
              <a:extLst>
                <a:ext uri="{FF2B5EF4-FFF2-40B4-BE49-F238E27FC236}">
                  <a16:creationId xmlns:a16="http://schemas.microsoft.com/office/drawing/2014/main" id="{01225D5C-29A3-3FB0-DCE2-92E820C53CDF}"/>
                </a:ext>
              </a:extLst>
            </p:cNvPr>
            <p:cNvSpPr txBox="1"/>
            <p:nvPr/>
          </p:nvSpPr>
          <p:spPr>
            <a:xfrm>
              <a:off x="83003" y="1949783"/>
              <a:ext cx="3076299" cy="668413"/>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just"/>
              <a:r>
                <a:rPr lang="en-GB" sz="1350" b="1" dirty="0"/>
                <a:t>Almost 9 in 10 (86%) Children and Young People (CYP) aged 5-18 have their own computer.</a:t>
              </a:r>
            </a:p>
          </p:txBody>
        </p:sp>
        <p:sp>
          <p:nvSpPr>
            <p:cNvPr id="11" name="TextBox 10">
              <a:extLst>
                <a:ext uri="{FF2B5EF4-FFF2-40B4-BE49-F238E27FC236}">
                  <a16:creationId xmlns:a16="http://schemas.microsoft.com/office/drawing/2014/main" id="{F54ACB01-831C-C29B-BAA2-AD9DC15CCCBF}"/>
                </a:ext>
              </a:extLst>
            </p:cNvPr>
            <p:cNvSpPr txBox="1"/>
            <p:nvPr/>
          </p:nvSpPr>
          <p:spPr>
            <a:xfrm>
              <a:off x="83004" y="3106463"/>
              <a:ext cx="3314644" cy="809694"/>
            </a:xfrm>
            <a:prstGeom prst="roundRect">
              <a:avLst>
                <a:gd name="adj" fmla="val 7042"/>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GB" sz="1350" b="1" dirty="0"/>
                <a:t>The average time spent online for CYP is 3.4 hours per day (approx. 204 minutes) – with 13–14-year-old have the highest usage peaks. </a:t>
              </a:r>
            </a:p>
          </p:txBody>
        </p:sp>
        <p:sp>
          <p:nvSpPr>
            <p:cNvPr id="12" name="TextBox 11">
              <a:extLst>
                <a:ext uri="{FF2B5EF4-FFF2-40B4-BE49-F238E27FC236}">
                  <a16:creationId xmlns:a16="http://schemas.microsoft.com/office/drawing/2014/main" id="{7DC92D0D-85A7-5F76-3B92-4FF67929BDFD}"/>
                </a:ext>
              </a:extLst>
            </p:cNvPr>
            <p:cNvSpPr txBox="1"/>
            <p:nvPr/>
          </p:nvSpPr>
          <p:spPr>
            <a:xfrm>
              <a:off x="4477298" y="3961987"/>
              <a:ext cx="3627596" cy="1343611"/>
            </a:xfrm>
            <a:prstGeom prst="roundRect">
              <a:avLst>
                <a:gd name="adj" fmla="val 5887"/>
              </a:avLst>
            </a:prstGeom>
            <a:solidFill>
              <a:schemeClr val="accent4">
                <a:lumMod val="20000"/>
                <a:lumOff val="80000"/>
              </a:schemeClr>
            </a:solidFill>
            <a:ln w="19050">
              <a:solidFill>
                <a:schemeClr val="accent4"/>
              </a:solidFill>
            </a:ln>
          </p:spPr>
          <p:txBody>
            <a:bodyPr wrap="square" anchor="ctr">
              <a:spAutoFit/>
            </a:bodyPr>
            <a:lstStyle/>
            <a:p>
              <a:r>
                <a:rPr lang="en-GB" sz="1350" b="1" dirty="0"/>
                <a:t>Video sites such as YouTube (82%), Netflix (71%) and </a:t>
              </a:r>
              <a:r>
                <a:rPr lang="en-GB" sz="1350" b="1" dirty="0" err="1"/>
                <a:t>Whatsapp</a:t>
              </a:r>
              <a:r>
                <a:rPr lang="en-GB" sz="1350" b="1" dirty="0"/>
                <a:t> (63%) are used by most children comparatively to other apps. </a:t>
              </a:r>
            </a:p>
            <a:p>
              <a:endParaRPr lang="en-GB" sz="1350" b="1" dirty="0"/>
            </a:p>
            <a:p>
              <a:r>
                <a:rPr lang="en-GB" sz="1350" b="1" dirty="0"/>
                <a:t>TikTok is rated the favourite app among CYP and on average they spend ~2.3 hours a day on it. </a:t>
              </a:r>
            </a:p>
          </p:txBody>
        </p:sp>
        <p:pic>
          <p:nvPicPr>
            <p:cNvPr id="13" name="Picture 12" descr="A picture containing clock&#10;&#10;Description automatically generated">
              <a:extLst>
                <a:ext uri="{FF2B5EF4-FFF2-40B4-BE49-F238E27FC236}">
                  <a16:creationId xmlns:a16="http://schemas.microsoft.com/office/drawing/2014/main" id="{62CB9DC0-9321-5528-EE98-866908051357}"/>
                </a:ext>
              </a:extLst>
            </p:cNvPr>
            <p:cNvPicPr>
              <a:picLocks noChangeAspect="1"/>
            </p:cNvPicPr>
            <p:nvPr/>
          </p:nvPicPr>
          <p:blipFill rotWithShape="1">
            <a:blip r:embed="rId4">
              <a:extLst>
                <a:ext uri="{28A0092B-C50C-407E-A947-70E740481C1C}">
                  <a14:useLocalDpi xmlns:a14="http://schemas.microsoft.com/office/drawing/2010/main" val="0"/>
                </a:ext>
              </a:extLst>
            </a:blip>
            <a:srcRect l="17595" r="20398"/>
            <a:stretch/>
          </p:blipFill>
          <p:spPr>
            <a:xfrm>
              <a:off x="3492350" y="3031787"/>
              <a:ext cx="915189" cy="1043249"/>
            </a:xfrm>
            <a:prstGeom prst="rect">
              <a:avLst/>
            </a:prstGeom>
          </p:spPr>
        </p:pic>
        <p:pic>
          <p:nvPicPr>
            <p:cNvPr id="14" name="Picture 13" descr="A computer monitor with a blank screen&#10;&#10;Description automatically generated with low confidence">
              <a:extLst>
                <a:ext uri="{FF2B5EF4-FFF2-40B4-BE49-F238E27FC236}">
                  <a16:creationId xmlns:a16="http://schemas.microsoft.com/office/drawing/2014/main" id="{76F47FCC-61B5-8C1C-4E15-D4B1F0AA9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0111" y="1680150"/>
              <a:ext cx="1246826" cy="124682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C7CE00A0-F275-15F0-7A68-CD144F12E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9596" y="4075036"/>
              <a:ext cx="856905" cy="946379"/>
            </a:xfrm>
            <a:prstGeom prst="rect">
              <a:avLst/>
            </a:prstGeom>
          </p:spPr>
        </p:pic>
        <p:pic>
          <p:nvPicPr>
            <p:cNvPr id="16" name="Picture 15" descr="Text, icon&#10;&#10;Description automatically generated">
              <a:extLst>
                <a:ext uri="{FF2B5EF4-FFF2-40B4-BE49-F238E27FC236}">
                  <a16:creationId xmlns:a16="http://schemas.microsoft.com/office/drawing/2014/main" id="{2487A1F0-9202-DD0D-9EEA-A3CEB03224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6154" y="4374138"/>
              <a:ext cx="786441" cy="1076476"/>
            </a:xfrm>
            <a:prstGeom prst="rect">
              <a:avLst/>
            </a:prstGeom>
          </p:spPr>
        </p:pic>
        <p:pic>
          <p:nvPicPr>
            <p:cNvPr id="10" name="Graphic 9" descr="Game controller with solid fill">
              <a:extLst>
                <a:ext uri="{FF2B5EF4-FFF2-40B4-BE49-F238E27FC236}">
                  <a16:creationId xmlns:a16="http://schemas.microsoft.com/office/drawing/2014/main" id="{B4CE1572-01F0-F4C5-D2C3-3B8CD5A376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19089" y="1727864"/>
              <a:ext cx="685800" cy="685800"/>
            </a:xfrm>
            <a:prstGeom prst="rect">
              <a:avLst/>
            </a:prstGeom>
          </p:spPr>
        </p:pic>
        <p:pic>
          <p:nvPicPr>
            <p:cNvPr id="18" name="Graphic 17" descr="DVD player with solid fill">
              <a:extLst>
                <a:ext uri="{FF2B5EF4-FFF2-40B4-BE49-F238E27FC236}">
                  <a16:creationId xmlns:a16="http://schemas.microsoft.com/office/drawing/2014/main" id="{0B2953D0-B9C7-FE39-9CD0-F75BBCE6F2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58200" y="3067704"/>
              <a:ext cx="685800" cy="685800"/>
            </a:xfrm>
            <a:prstGeom prst="rect">
              <a:avLst/>
            </a:prstGeom>
          </p:spPr>
        </p:pic>
      </p:grpSp>
    </p:spTree>
    <p:extLst>
      <p:ext uri="{BB962C8B-B14F-4D97-AF65-F5344CB8AC3E}">
        <p14:creationId xmlns:p14="http://schemas.microsoft.com/office/powerpoint/2010/main" val="218144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377819-8F7B-FDB5-CFF9-283653B881A9}"/>
              </a:ext>
            </a:extLst>
          </p:cNvPr>
          <p:cNvSpPr/>
          <p:nvPr/>
        </p:nvSpPr>
        <p:spPr>
          <a:xfrm>
            <a:off x="1143002" y="1999615"/>
            <a:ext cx="6858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300" b="1" dirty="0">
                <a:ln w="12700">
                  <a:solidFill>
                    <a:srgbClr val="0BD0D9">
                      <a:lumMod val="50000"/>
                    </a:srgbClr>
                  </a:solidFill>
                  <a:prstDash val="solid"/>
                </a:ln>
                <a:solidFill>
                  <a:srgbClr val="0BD0D9">
                    <a:lumMod val="75000"/>
                  </a:srgbClr>
                </a:solidFill>
                <a:effectLst>
                  <a:innerShdw blurRad="177800">
                    <a:srgbClr val="0BD0D9">
                      <a:lumMod val="50000"/>
                    </a:srgbClr>
                  </a:innerShdw>
                </a:effectLst>
                <a:latin typeface="Calibri"/>
              </a:rPr>
              <a:t>Local Context</a:t>
            </a:r>
          </a:p>
        </p:txBody>
      </p:sp>
    </p:spTree>
    <p:extLst>
      <p:ext uri="{BB962C8B-B14F-4D97-AF65-F5344CB8AC3E}">
        <p14:creationId xmlns:p14="http://schemas.microsoft.com/office/powerpoint/2010/main" val="5989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FB74-34BF-5EC7-EFC6-C392EE94A072}"/>
              </a:ext>
            </a:extLst>
          </p:cNvPr>
          <p:cNvSpPr txBox="1">
            <a:spLocks/>
          </p:cNvSpPr>
          <p:nvPr/>
        </p:nvSpPr>
        <p:spPr>
          <a:xfrm>
            <a:off x="457200" y="188640"/>
            <a:ext cx="8229600" cy="765955"/>
          </a:xfrm>
          <a:prstGeom prst="rect">
            <a:avLst/>
          </a:prstGeom>
          <a:solidFill>
            <a:srgbClr val="3BD1CD"/>
          </a:solidFill>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alibri"/>
                <a:ea typeface="+mj-ea"/>
                <a:cs typeface="+mj-cs"/>
              </a:rPr>
              <a:t> Key Findings</a:t>
            </a:r>
          </a:p>
        </p:txBody>
      </p:sp>
      <p:pic>
        <p:nvPicPr>
          <p:cNvPr id="3" name="image5.png">
            <a:extLst>
              <a:ext uri="{FF2B5EF4-FFF2-40B4-BE49-F238E27FC236}">
                <a16:creationId xmlns:a16="http://schemas.microsoft.com/office/drawing/2014/main" id="{142DD285-2A38-7B92-47DE-922D02EC0C21}"/>
              </a:ext>
            </a:extLst>
          </p:cNvPr>
          <p:cNvPicPr/>
          <p:nvPr/>
        </p:nvPicPr>
        <p:blipFill>
          <a:blip r:embed="rId3"/>
          <a:srcRect/>
          <a:stretch>
            <a:fillRect/>
          </a:stretch>
        </p:blipFill>
        <p:spPr>
          <a:xfrm>
            <a:off x="6188078" y="1027843"/>
            <a:ext cx="2498722" cy="2779871"/>
          </a:xfrm>
          <a:prstGeom prst="rect">
            <a:avLst/>
          </a:prstGeom>
          <a:ln/>
        </p:spPr>
      </p:pic>
      <p:sp>
        <p:nvSpPr>
          <p:cNvPr id="6" name="TextBox 5">
            <a:extLst>
              <a:ext uri="{FF2B5EF4-FFF2-40B4-BE49-F238E27FC236}">
                <a16:creationId xmlns:a16="http://schemas.microsoft.com/office/drawing/2014/main" id="{F76CAB68-C222-F0AD-DEE2-1F38AF7643DB}"/>
              </a:ext>
            </a:extLst>
          </p:cNvPr>
          <p:cNvSpPr txBox="1"/>
          <p:nvPr/>
        </p:nvSpPr>
        <p:spPr>
          <a:xfrm>
            <a:off x="589792" y="1130994"/>
            <a:ext cx="4818964" cy="646331"/>
          </a:xfrm>
          <a:prstGeom prst="rect">
            <a:avLst/>
          </a:prstGeom>
          <a:noFill/>
          <a:ln>
            <a:solidFill>
              <a:srgbClr val="32ADB0"/>
            </a:solidFill>
          </a:ln>
        </p:spPr>
        <p:txBody>
          <a:bodyPr wrap="square" rtlCol="0">
            <a:spAutoFit/>
          </a:bodyPr>
          <a:lstStyle/>
          <a:p>
            <a:r>
              <a:rPr lang="en-GB" dirty="0">
                <a:solidFill>
                  <a:prstClr val="black"/>
                </a:solidFill>
                <a:latin typeface="Calibri"/>
              </a:rPr>
              <a:t>91% of young people surveyed felt more connected to people via technology than offline. </a:t>
            </a:r>
          </a:p>
        </p:txBody>
      </p:sp>
      <p:sp>
        <p:nvSpPr>
          <p:cNvPr id="7" name="TextBox 6">
            <a:extLst>
              <a:ext uri="{FF2B5EF4-FFF2-40B4-BE49-F238E27FC236}">
                <a16:creationId xmlns:a16="http://schemas.microsoft.com/office/drawing/2014/main" id="{BC63E290-74D0-071B-9D45-DA1EF2CDE651}"/>
              </a:ext>
            </a:extLst>
          </p:cNvPr>
          <p:cNvSpPr txBox="1"/>
          <p:nvPr/>
        </p:nvSpPr>
        <p:spPr>
          <a:xfrm>
            <a:off x="679168" y="2016573"/>
            <a:ext cx="4729588" cy="1200329"/>
          </a:xfrm>
          <a:prstGeom prst="rect">
            <a:avLst/>
          </a:prstGeom>
          <a:noFill/>
          <a:ln>
            <a:solidFill>
              <a:srgbClr val="32ADB0"/>
            </a:solidFill>
          </a:ln>
        </p:spPr>
        <p:txBody>
          <a:bodyPr wrap="square">
            <a:spAutoFit/>
          </a:bodyPr>
          <a:lstStyle/>
          <a:p>
            <a:r>
              <a:rPr lang="en-GB" dirty="0"/>
              <a:t>An overwhelming majority of young people were honest that on occasions, checking their Instagram, snapchat and other social medias were the highlights of their day. </a:t>
            </a:r>
          </a:p>
        </p:txBody>
      </p:sp>
      <p:sp>
        <p:nvSpPr>
          <p:cNvPr id="8" name="TextBox 7">
            <a:extLst>
              <a:ext uri="{FF2B5EF4-FFF2-40B4-BE49-F238E27FC236}">
                <a16:creationId xmlns:a16="http://schemas.microsoft.com/office/drawing/2014/main" id="{C3E610AC-9371-B70F-43CD-5FE1D0C1D3DD}"/>
              </a:ext>
            </a:extLst>
          </p:cNvPr>
          <p:cNvSpPr txBox="1"/>
          <p:nvPr/>
        </p:nvSpPr>
        <p:spPr>
          <a:xfrm>
            <a:off x="4401450" y="4089707"/>
            <a:ext cx="4285350" cy="923330"/>
          </a:xfrm>
          <a:prstGeom prst="rect">
            <a:avLst/>
          </a:prstGeom>
          <a:noFill/>
          <a:ln>
            <a:solidFill>
              <a:srgbClr val="32ADB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were aware of potential risks  but also realise that more advice is needed to safely navigate the online world. </a:t>
            </a:r>
          </a:p>
        </p:txBody>
      </p:sp>
      <p:sp>
        <p:nvSpPr>
          <p:cNvPr id="9" name="TextBox 8">
            <a:extLst>
              <a:ext uri="{FF2B5EF4-FFF2-40B4-BE49-F238E27FC236}">
                <a16:creationId xmlns:a16="http://schemas.microsoft.com/office/drawing/2014/main" id="{CF1B37B1-9502-8F52-8E34-ADFC521B227C}"/>
              </a:ext>
            </a:extLst>
          </p:cNvPr>
          <p:cNvSpPr txBox="1"/>
          <p:nvPr/>
        </p:nvSpPr>
        <p:spPr>
          <a:xfrm>
            <a:off x="4437352" y="5295030"/>
            <a:ext cx="4249447" cy="646331"/>
          </a:xfrm>
          <a:prstGeom prst="rect">
            <a:avLst/>
          </a:prstGeom>
          <a:noFill/>
          <a:ln>
            <a:solidFill>
              <a:srgbClr val="32ADB0"/>
            </a:solidFill>
          </a:ln>
        </p:spPr>
        <p:txBody>
          <a:bodyPr wrap="square">
            <a:spAutoFit/>
          </a:bodyPr>
          <a:lstStyle/>
          <a:p>
            <a:r>
              <a:rPr lang="en-GB" dirty="0"/>
              <a:t>Top two concerns were online identity and gaming</a:t>
            </a:r>
          </a:p>
        </p:txBody>
      </p:sp>
      <p:pic>
        <p:nvPicPr>
          <p:cNvPr id="10" name="image3.png">
            <a:extLst>
              <a:ext uri="{FF2B5EF4-FFF2-40B4-BE49-F238E27FC236}">
                <a16:creationId xmlns:a16="http://schemas.microsoft.com/office/drawing/2014/main" id="{82FA83ED-B902-6180-E167-0F375340E6B5}"/>
              </a:ext>
            </a:extLst>
          </p:cNvPr>
          <p:cNvPicPr/>
          <p:nvPr/>
        </p:nvPicPr>
        <p:blipFill>
          <a:blip r:embed="rId4"/>
          <a:srcRect/>
          <a:stretch>
            <a:fillRect/>
          </a:stretch>
        </p:blipFill>
        <p:spPr>
          <a:xfrm>
            <a:off x="633118" y="4221089"/>
            <a:ext cx="3362818" cy="1728192"/>
          </a:xfrm>
          <a:prstGeom prst="rect">
            <a:avLst/>
          </a:prstGeom>
          <a:ln/>
        </p:spPr>
      </p:pic>
    </p:spTree>
    <p:extLst>
      <p:ext uri="{BB962C8B-B14F-4D97-AF65-F5344CB8AC3E}">
        <p14:creationId xmlns:p14="http://schemas.microsoft.com/office/powerpoint/2010/main" val="3205353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10;&#10;Description automatically generated">
            <a:hlinkClick r:id="rId3"/>
            <a:extLst>
              <a:ext uri="{FF2B5EF4-FFF2-40B4-BE49-F238E27FC236}">
                <a16:creationId xmlns:a16="http://schemas.microsoft.com/office/drawing/2014/main" id="{05A2DC37-A84C-9AAF-664D-9CA397085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70" y="1268760"/>
            <a:ext cx="3645405" cy="224288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1F94E32-40AE-F614-AD7B-EA8347A12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630" y="3797988"/>
            <a:ext cx="2650251" cy="2838852"/>
          </a:xfrm>
          <a:prstGeom prst="rect">
            <a:avLst/>
          </a:prstGeom>
        </p:spPr>
      </p:pic>
      <p:sp>
        <p:nvSpPr>
          <p:cNvPr id="17" name="Speech Bubble: Rectangle 16">
            <a:extLst>
              <a:ext uri="{FF2B5EF4-FFF2-40B4-BE49-F238E27FC236}">
                <a16:creationId xmlns:a16="http://schemas.microsoft.com/office/drawing/2014/main" id="{DB9957AB-EC5E-F9D2-56A7-FA10B328269E}"/>
              </a:ext>
            </a:extLst>
          </p:cNvPr>
          <p:cNvSpPr/>
          <p:nvPr/>
        </p:nvSpPr>
        <p:spPr>
          <a:xfrm>
            <a:off x="5652120" y="1112311"/>
            <a:ext cx="3072921" cy="2808312"/>
          </a:xfrm>
          <a:prstGeom prst="wedgeRectCallout">
            <a:avLst>
              <a:gd name="adj1" fmla="val -90119"/>
              <a:gd name="adj2" fmla="val 958"/>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050" dirty="0">
                <a:solidFill>
                  <a:schemeClr val="bg1"/>
                </a:solidFill>
                <a:latin typeface="Segoe UI" panose="020B0502040204020203" pitchFamily="34" charset="0"/>
              </a:rPr>
              <a:t>“</a:t>
            </a:r>
            <a:r>
              <a:rPr lang="en-GB" sz="2000" dirty="0">
                <a:solidFill>
                  <a:schemeClr val="bg1"/>
                </a:solidFill>
              </a:rPr>
              <a:t>I like being able to share creatively and network online, but dislike how quick negativity can spread”.</a:t>
            </a:r>
          </a:p>
          <a:p>
            <a:pPr algn="ctr"/>
            <a:r>
              <a:rPr lang="en-GB" sz="2000" i="1" dirty="0">
                <a:solidFill>
                  <a:schemeClr val="bg1"/>
                </a:solidFill>
              </a:rPr>
              <a:t>Andrea </a:t>
            </a:r>
            <a:r>
              <a:rPr lang="en-GB" sz="2000" i="1" dirty="0" err="1">
                <a:solidFill>
                  <a:schemeClr val="bg1"/>
                </a:solidFill>
              </a:rPr>
              <a:t>Mircas</a:t>
            </a:r>
            <a:r>
              <a:rPr lang="en-GB" sz="2000" i="1" dirty="0">
                <a:solidFill>
                  <a:schemeClr val="bg1"/>
                </a:solidFill>
              </a:rPr>
              <a:t>, Generation Verified film cast </a:t>
            </a:r>
          </a:p>
        </p:txBody>
      </p:sp>
      <p:sp>
        <p:nvSpPr>
          <p:cNvPr id="19" name="Speech Bubble: Rectangle 18">
            <a:extLst>
              <a:ext uri="{FF2B5EF4-FFF2-40B4-BE49-F238E27FC236}">
                <a16:creationId xmlns:a16="http://schemas.microsoft.com/office/drawing/2014/main" id="{88B6FDD8-ECB0-B15B-8486-FBB211944266}"/>
              </a:ext>
            </a:extLst>
          </p:cNvPr>
          <p:cNvSpPr/>
          <p:nvPr/>
        </p:nvSpPr>
        <p:spPr>
          <a:xfrm>
            <a:off x="5074402" y="4077073"/>
            <a:ext cx="3650639" cy="2016224"/>
          </a:xfrm>
          <a:prstGeom prst="wedgeRectCallout">
            <a:avLst>
              <a:gd name="adj1" fmla="val -106649"/>
              <a:gd name="adj2" fmla="val 46944"/>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a:solidFill>
                  <a:schemeClr val="bg1"/>
                </a:solidFill>
              </a:rPr>
              <a:t>“I enjoy being able to connect with people all over the globe, but dislike how ruthless the online world can be”.</a:t>
            </a:r>
          </a:p>
          <a:p>
            <a:pPr algn="ctr"/>
            <a:r>
              <a:rPr lang="en-GB" sz="2000" i="1" dirty="0">
                <a:solidFill>
                  <a:schemeClr val="bg1"/>
                </a:solidFill>
              </a:rPr>
              <a:t>Leon Abbott, Generation Verified film cast </a:t>
            </a:r>
          </a:p>
        </p:txBody>
      </p:sp>
      <p:sp>
        <p:nvSpPr>
          <p:cNvPr id="6" name="Title 1">
            <a:extLst>
              <a:ext uri="{FF2B5EF4-FFF2-40B4-BE49-F238E27FC236}">
                <a16:creationId xmlns:a16="http://schemas.microsoft.com/office/drawing/2014/main" id="{01A0E277-0044-78FF-2C3B-AE3D2CE87A53}"/>
              </a:ext>
            </a:extLst>
          </p:cNvPr>
          <p:cNvSpPr txBox="1">
            <a:spLocks/>
          </p:cNvSpPr>
          <p:nvPr/>
        </p:nvSpPr>
        <p:spPr>
          <a:xfrm>
            <a:off x="-11812" y="0"/>
            <a:ext cx="9144000" cy="718088"/>
          </a:xfrm>
          <a:prstGeom prst="rect">
            <a:avLst/>
          </a:prstGeom>
          <a:solidFill>
            <a:srgbClr val="249390"/>
          </a:solidFill>
          <a:ln>
            <a:solidFill>
              <a:srgbClr val="249390"/>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Aptos Display" panose="02110004020202020204"/>
                <a:ea typeface="+mj-ea"/>
                <a:cs typeface="+mj-cs"/>
              </a:rPr>
              <a:t>Generation Verified </a:t>
            </a:r>
          </a:p>
        </p:txBody>
      </p:sp>
    </p:spTree>
    <p:extLst>
      <p:ext uri="{BB962C8B-B14F-4D97-AF65-F5344CB8AC3E}">
        <p14:creationId xmlns:p14="http://schemas.microsoft.com/office/powerpoint/2010/main" val="61296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38618-C534-05EE-DF95-BFACA3F70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74" t="29261" r="46987" b="24335"/>
          <a:stretch/>
        </p:blipFill>
        <p:spPr bwMode="auto">
          <a:xfrm>
            <a:off x="539552" y="692696"/>
            <a:ext cx="8008105" cy="51845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3517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2A32-2C4A-C791-EEC2-FBAE83CF336D}"/>
              </a:ext>
            </a:extLst>
          </p:cNvPr>
          <p:cNvSpPr>
            <a:spLocks noGrp="1"/>
          </p:cNvSpPr>
          <p:nvPr>
            <p:ph type="title"/>
          </p:nvPr>
        </p:nvSpPr>
        <p:spPr>
          <a:xfrm>
            <a:off x="683568" y="127106"/>
            <a:ext cx="7886700" cy="994172"/>
          </a:xfrm>
        </p:spPr>
        <p:txBody>
          <a:bodyPr/>
          <a:lstStyle/>
          <a:p>
            <a:r>
              <a:rPr lang="en-GB" b="1" dirty="0">
                <a:solidFill>
                  <a:schemeClr val="accent4">
                    <a:lumMod val="50000"/>
                  </a:schemeClr>
                </a:solidFill>
              </a:rPr>
              <a:t>Generation Verified </a:t>
            </a:r>
          </a:p>
        </p:txBody>
      </p:sp>
      <p:graphicFrame>
        <p:nvGraphicFramePr>
          <p:cNvPr id="4" name="Object 3">
            <a:extLst>
              <a:ext uri="{FF2B5EF4-FFF2-40B4-BE49-F238E27FC236}">
                <a16:creationId xmlns:a16="http://schemas.microsoft.com/office/drawing/2014/main" id="{C00613E2-C779-8E7E-A726-C750B1E86D6E}"/>
              </a:ext>
            </a:extLst>
          </p:cNvPr>
          <p:cNvGraphicFramePr>
            <a:graphicFrameLocks noChangeAspect="1"/>
          </p:cNvGraphicFramePr>
          <p:nvPr>
            <p:extLst>
              <p:ext uri="{D42A27DB-BD31-4B8C-83A1-F6EECF244321}">
                <p14:modId xmlns:p14="http://schemas.microsoft.com/office/powerpoint/2010/main" val="4094730081"/>
              </p:ext>
            </p:extLst>
          </p:nvPr>
        </p:nvGraphicFramePr>
        <p:xfrm>
          <a:off x="6355799" y="404664"/>
          <a:ext cx="2104633" cy="2880320"/>
        </p:xfrm>
        <a:graphic>
          <a:graphicData uri="http://schemas.openxmlformats.org/presentationml/2006/ole">
            <mc:AlternateContent xmlns:mc="http://schemas.openxmlformats.org/markup-compatibility/2006">
              <mc:Choice xmlns:v="urn:schemas-microsoft-com:vml" Requires="v">
                <p:oleObj name="Acrobat Document" r:id="rId3" imgW="3778129" imgH="5346441" progId="Acrobat.Document.DC">
                  <p:embed/>
                </p:oleObj>
              </mc:Choice>
              <mc:Fallback>
                <p:oleObj name="Acrobat Document" r:id="rId3" imgW="3778129" imgH="5346441" progId="Acrobat.Document.DC">
                  <p:embed/>
                  <p:pic>
                    <p:nvPicPr>
                      <p:cNvPr id="4" name="Object 3">
                        <a:extLst>
                          <a:ext uri="{FF2B5EF4-FFF2-40B4-BE49-F238E27FC236}">
                            <a16:creationId xmlns:a16="http://schemas.microsoft.com/office/drawing/2014/main" id="{C00613E2-C779-8E7E-A726-C750B1E86D6E}"/>
                          </a:ext>
                        </a:extLst>
                      </p:cNvPr>
                      <p:cNvPicPr/>
                      <p:nvPr/>
                    </p:nvPicPr>
                    <p:blipFill>
                      <a:blip r:embed="rId4"/>
                      <a:stretch>
                        <a:fillRect/>
                      </a:stretch>
                    </p:blipFill>
                    <p:spPr>
                      <a:xfrm>
                        <a:off x="6355799" y="404664"/>
                        <a:ext cx="2104633" cy="2880320"/>
                      </a:xfrm>
                      <a:prstGeom prst="rect">
                        <a:avLst/>
                      </a:prstGeom>
                    </p:spPr>
                  </p:pic>
                </p:oleObj>
              </mc:Fallback>
            </mc:AlternateContent>
          </a:graphicData>
        </a:graphic>
      </p:graphicFrame>
      <p:sp>
        <p:nvSpPr>
          <p:cNvPr id="6" name="Speech Bubble: Rectangle with Corners Rounded 5">
            <a:extLst>
              <a:ext uri="{FF2B5EF4-FFF2-40B4-BE49-F238E27FC236}">
                <a16:creationId xmlns:a16="http://schemas.microsoft.com/office/drawing/2014/main" id="{FE436898-0BCE-FB7A-5A8F-A520DE854CD9}"/>
              </a:ext>
            </a:extLst>
          </p:cNvPr>
          <p:cNvSpPr/>
          <p:nvPr/>
        </p:nvSpPr>
        <p:spPr>
          <a:xfrm>
            <a:off x="6060099" y="3717032"/>
            <a:ext cx="2999693" cy="2160240"/>
          </a:xfrm>
          <a:prstGeom prst="wedgeRoundRectCallout">
            <a:avLst>
              <a:gd name="adj1" fmla="val 4280"/>
              <a:gd name="adj2" fmla="val -83308"/>
              <a:gd name="adj3" fmla="val 16667"/>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defTabSz="342900">
              <a:lnSpc>
                <a:spcPct val="107000"/>
              </a:lnSpc>
              <a:spcAft>
                <a:spcPts val="450"/>
              </a:spcAft>
              <a:defRPr/>
            </a:pPr>
            <a:r>
              <a:rPr lang="en-GB" sz="900" i="1" dirty="0">
                <a:solidFill>
                  <a:prstClr val="white"/>
                </a:solidFill>
                <a:latin typeface="Calibri" panose="020F0502020204030204" pitchFamily="34" charset="0"/>
                <a:ea typeface="Calibri" panose="020F0502020204030204" pitchFamily="34" charset="0"/>
                <a:cs typeface="Calibri" panose="020F0502020204030204" pitchFamily="34" charset="0"/>
              </a:rPr>
              <a:t>Jayne Abbott, Resilient Schools Manager says </a:t>
            </a:r>
          </a:p>
          <a:p>
            <a:pPr defTabSz="342900">
              <a:lnSpc>
                <a:spcPct val="107000"/>
              </a:lnSpc>
              <a:spcAft>
                <a:spcPts val="450"/>
              </a:spcAft>
              <a:defRPr/>
            </a:pPr>
            <a:r>
              <a:rPr lang="en-GB" sz="900" i="1" dirty="0">
                <a:solidFill>
                  <a:prstClr val="white"/>
                </a:solidFill>
                <a:latin typeface="Calibri" panose="020F0502020204030204" pitchFamily="34" charset="0"/>
                <a:ea typeface="Calibri" panose="020F0502020204030204" pitchFamily="34" charset="0"/>
                <a:cs typeface="Calibri" panose="020F0502020204030204" pitchFamily="34" charset="0"/>
              </a:rPr>
              <a:t>“I wanted to showcase what young people experience online in a way that was meaningful and had the lived experience at the heart of it. This film reinforces that co production and ensuring that young people's voices are heard is central to all we do in supporting our youth.”</a:t>
            </a:r>
            <a:endParaRPr lang="en-GB" sz="900" i="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 8">
            <a:extLst>
              <a:ext uri="{FF2B5EF4-FFF2-40B4-BE49-F238E27FC236}">
                <a16:creationId xmlns:a16="http://schemas.microsoft.com/office/drawing/2014/main" id="{97EC7695-C724-8A8D-34E5-B7A43234DE69}"/>
              </a:ext>
            </a:extLst>
          </p:cNvPr>
          <p:cNvGraphicFramePr/>
          <p:nvPr>
            <p:extLst>
              <p:ext uri="{D42A27DB-BD31-4B8C-83A1-F6EECF244321}">
                <p14:modId xmlns:p14="http://schemas.microsoft.com/office/powerpoint/2010/main" val="2788690333"/>
              </p:ext>
            </p:extLst>
          </p:nvPr>
        </p:nvGraphicFramePr>
        <p:xfrm>
          <a:off x="312808" y="1121278"/>
          <a:ext cx="5747290" cy="47559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55599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1DFAB-575B-DC75-A461-2381B8D40B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6" t="30257" r="50000" b="26153"/>
          <a:stretch/>
        </p:blipFill>
        <p:spPr bwMode="auto">
          <a:xfrm>
            <a:off x="2051720" y="1579843"/>
            <a:ext cx="3629955" cy="3120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32EB87F3-8C7D-5169-AC57-FB8063E9A774}"/>
              </a:ext>
            </a:extLst>
          </p:cNvPr>
          <p:cNvSpPr txBox="1"/>
          <p:nvPr/>
        </p:nvSpPr>
        <p:spPr>
          <a:xfrm>
            <a:off x="11117" y="842638"/>
            <a:ext cx="9144000" cy="577989"/>
          </a:xfrm>
          <a:prstGeom prst="roundRect">
            <a:avLst>
              <a:gd name="adj" fmla="val 4911"/>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600" dirty="0"/>
              <a:t>The Resilient Schools Programme, Barnet Public Health is proud to showcase a Youth Realities and Pink Productions film ‘Generation Verified’. </a:t>
            </a:r>
          </a:p>
        </p:txBody>
      </p:sp>
      <p:sp>
        <p:nvSpPr>
          <p:cNvPr id="4" name="TextBox 3">
            <a:extLst>
              <a:ext uri="{FF2B5EF4-FFF2-40B4-BE49-F238E27FC236}">
                <a16:creationId xmlns:a16="http://schemas.microsoft.com/office/drawing/2014/main" id="{4A22FA72-5704-AFBC-DFA9-708377B0553D}"/>
              </a:ext>
            </a:extLst>
          </p:cNvPr>
          <p:cNvSpPr txBox="1"/>
          <p:nvPr/>
        </p:nvSpPr>
        <p:spPr>
          <a:xfrm>
            <a:off x="2509404" y="4831772"/>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GB" sz="1350"/>
          </a:p>
        </p:txBody>
      </p:sp>
      <p:sp>
        <p:nvSpPr>
          <p:cNvPr id="5" name="TextBox 4">
            <a:extLst>
              <a:ext uri="{FF2B5EF4-FFF2-40B4-BE49-F238E27FC236}">
                <a16:creationId xmlns:a16="http://schemas.microsoft.com/office/drawing/2014/main" id="{63284519-373A-9F1A-EF77-D7B293A8C86C}"/>
              </a:ext>
            </a:extLst>
          </p:cNvPr>
          <p:cNvSpPr txBox="1"/>
          <p:nvPr/>
        </p:nvSpPr>
        <p:spPr>
          <a:xfrm>
            <a:off x="1636568" y="5034395"/>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GB" sz="1350"/>
          </a:p>
        </p:txBody>
      </p:sp>
      <p:sp>
        <p:nvSpPr>
          <p:cNvPr id="6" name="TextBox 5">
            <a:extLst>
              <a:ext uri="{FF2B5EF4-FFF2-40B4-BE49-F238E27FC236}">
                <a16:creationId xmlns:a16="http://schemas.microsoft.com/office/drawing/2014/main" id="{89A8EC57-F273-EE03-610D-DD9E422152F1}"/>
              </a:ext>
            </a:extLst>
          </p:cNvPr>
          <p:cNvSpPr txBox="1"/>
          <p:nvPr/>
        </p:nvSpPr>
        <p:spPr>
          <a:xfrm>
            <a:off x="120255" y="5021492"/>
            <a:ext cx="8893097" cy="985049"/>
          </a:xfrm>
          <a:prstGeom prst="roundRect">
            <a:avLst>
              <a:gd name="adj" fmla="val 9845"/>
            </a:avLst>
          </a:prstGeom>
          <a:solidFill>
            <a:schemeClr val="accent2">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rtl="0"/>
            <a:r>
              <a:rPr lang="en-GB" sz="1400" dirty="0">
                <a:latin typeface="+mj-lt"/>
                <a:ea typeface="Segoe UI"/>
                <a:cs typeface="Segoe UI"/>
              </a:rPr>
              <a:t>This short film has co production at its heart ensuring that a group of Barnet young creatives experience all aspects of scriptwriting, acting, film making and directing. They have owned this process from the start.</a:t>
            </a:r>
            <a:r>
              <a:rPr lang="en-US" sz="1400" dirty="0">
                <a:latin typeface="+mj-lt"/>
                <a:ea typeface="Segoe UI"/>
                <a:cs typeface="Segoe UI"/>
              </a:rPr>
              <a:t>​</a:t>
            </a:r>
          </a:p>
          <a:p>
            <a:pPr algn="ctr" rtl="0"/>
            <a:r>
              <a:rPr lang="en-GB" sz="1400" dirty="0">
                <a:latin typeface="+mj-lt"/>
                <a:ea typeface="Segoe UI"/>
                <a:cs typeface="Segoe UI"/>
              </a:rPr>
              <a:t>The film benefits from being used as a ‘standalone talking tool’ between peers, families, and communities as well  as a resource with the additional support of lesson plans and additional resources and signposting. </a:t>
            </a:r>
          </a:p>
        </p:txBody>
      </p:sp>
      <p:sp>
        <p:nvSpPr>
          <p:cNvPr id="8" name="Title 1">
            <a:extLst>
              <a:ext uri="{FF2B5EF4-FFF2-40B4-BE49-F238E27FC236}">
                <a16:creationId xmlns:a16="http://schemas.microsoft.com/office/drawing/2014/main" id="{C0B3F1B2-DBA8-5EF9-0E6C-392486E4A46C}"/>
              </a:ext>
            </a:extLst>
          </p:cNvPr>
          <p:cNvSpPr txBox="1">
            <a:spLocks/>
          </p:cNvSpPr>
          <p:nvPr/>
        </p:nvSpPr>
        <p:spPr>
          <a:xfrm>
            <a:off x="-11812" y="0"/>
            <a:ext cx="9144000" cy="718088"/>
          </a:xfrm>
          <a:prstGeom prst="rect">
            <a:avLst/>
          </a:prstGeom>
          <a:solidFill>
            <a:schemeClr val="tx2"/>
          </a:solidFill>
          <a:ln>
            <a:solidFill>
              <a:schemeClr val="accent1"/>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dirty="0">
                <a:solidFill>
                  <a:schemeClr val="bg1"/>
                </a:solidFill>
              </a:rPr>
              <a:t>Generation Verified </a:t>
            </a:r>
          </a:p>
        </p:txBody>
      </p:sp>
      <p:graphicFrame>
        <p:nvGraphicFramePr>
          <p:cNvPr id="11" name="Diagram 10">
            <a:extLst>
              <a:ext uri="{FF2B5EF4-FFF2-40B4-BE49-F238E27FC236}">
                <a16:creationId xmlns:a16="http://schemas.microsoft.com/office/drawing/2014/main" id="{2370273A-01F9-82DE-3C24-32892FFD9679}"/>
              </a:ext>
            </a:extLst>
          </p:cNvPr>
          <p:cNvGraphicFramePr/>
          <p:nvPr>
            <p:extLst>
              <p:ext uri="{D42A27DB-BD31-4B8C-83A1-F6EECF244321}">
                <p14:modId xmlns:p14="http://schemas.microsoft.com/office/powerpoint/2010/main" val="4186405735"/>
              </p:ext>
            </p:extLst>
          </p:nvPr>
        </p:nvGraphicFramePr>
        <p:xfrm>
          <a:off x="5525162" y="1579843"/>
          <a:ext cx="3629955" cy="32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A9DD1FDA-9AFC-9D39-A764-55575184C30A}"/>
              </a:ext>
            </a:extLst>
          </p:cNvPr>
          <p:cNvSpPr txBox="1"/>
          <p:nvPr/>
        </p:nvSpPr>
        <p:spPr>
          <a:xfrm>
            <a:off x="107504" y="1729977"/>
            <a:ext cx="1722056" cy="2921079"/>
          </a:xfrm>
          <a:prstGeom prst="roundRect">
            <a:avLst>
              <a:gd name="adj" fmla="val 5255"/>
            </a:avLst>
          </a:prstGeom>
          <a:solidFill>
            <a:schemeClr val="accent5">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r>
              <a:rPr lang="en-GB" sz="1400" dirty="0"/>
              <a:t>Generation Verified is a short film that explores young people’s experiences of the online world and how they cope with the unique generational challenges that they must navigate in their day-to-day lives. </a:t>
            </a:r>
          </a:p>
        </p:txBody>
      </p:sp>
    </p:spTree>
    <p:extLst>
      <p:ext uri="{BB962C8B-B14F-4D97-AF65-F5344CB8AC3E}">
        <p14:creationId xmlns:p14="http://schemas.microsoft.com/office/powerpoint/2010/main" val="103844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AD79BF07-4556-406D-2F08-07E5ED1F7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1704" y="4606088"/>
            <a:ext cx="4380014" cy="2160208"/>
          </a:xfrm>
          <a:prstGeom prst="rect">
            <a:avLst/>
          </a:prstGeom>
          <a:ln>
            <a:noFill/>
          </a:ln>
          <a:effectLst>
            <a:softEdge rad="112500"/>
          </a:effectLst>
        </p:spPr>
      </p:pic>
      <p:pic>
        <p:nvPicPr>
          <p:cNvPr id="3" name="Picture 2" descr="A person talking to a group of people&#10;&#10;Description automatically generated with low confidence">
            <a:extLst>
              <a:ext uri="{FF2B5EF4-FFF2-40B4-BE49-F238E27FC236}">
                <a16:creationId xmlns:a16="http://schemas.microsoft.com/office/drawing/2014/main" id="{F8688C7D-F8F1-0B0B-5ED9-4A1AB3B26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9839" y="841222"/>
            <a:ext cx="3923928" cy="2616243"/>
          </a:xfrm>
          <a:prstGeom prst="ellipse">
            <a:avLst/>
          </a:prstGeom>
          <a:ln>
            <a:noFill/>
          </a:ln>
          <a:effectLst>
            <a:softEdge rad="112500"/>
          </a:effectLst>
        </p:spPr>
      </p:pic>
      <p:pic>
        <p:nvPicPr>
          <p:cNvPr id="4" name="Picture 3" descr="A group of people standing in a room&#10;&#10;Description automatically generated with medium confidence">
            <a:extLst>
              <a:ext uri="{FF2B5EF4-FFF2-40B4-BE49-F238E27FC236}">
                <a16:creationId xmlns:a16="http://schemas.microsoft.com/office/drawing/2014/main" id="{71728880-BC98-0771-44F4-BBAF767B9E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026" y="841222"/>
            <a:ext cx="4311934" cy="2874932"/>
          </a:xfrm>
          <a:prstGeom prst="rect">
            <a:avLst/>
          </a:prstGeom>
          <a:ln>
            <a:noFill/>
          </a:ln>
          <a:effectLst>
            <a:softEdge rad="112500"/>
          </a:effectLst>
        </p:spPr>
      </p:pic>
      <p:sp>
        <p:nvSpPr>
          <p:cNvPr id="5" name="TextBox 4">
            <a:extLst>
              <a:ext uri="{FF2B5EF4-FFF2-40B4-BE49-F238E27FC236}">
                <a16:creationId xmlns:a16="http://schemas.microsoft.com/office/drawing/2014/main" id="{E5B096BA-DA88-9869-BB7B-36904ABD8375}"/>
              </a:ext>
            </a:extLst>
          </p:cNvPr>
          <p:cNvSpPr txBox="1"/>
          <p:nvPr/>
        </p:nvSpPr>
        <p:spPr>
          <a:xfrm>
            <a:off x="3131840" y="2813779"/>
            <a:ext cx="3259743" cy="1804749"/>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000" b="1" dirty="0">
                <a:solidFill>
                  <a:schemeClr val="bg1"/>
                </a:solidFill>
                <a:latin typeface="Calibri"/>
              </a:rPr>
              <a:t>Shared on</a:t>
            </a:r>
          </a:p>
          <a:p>
            <a:pPr algn="ctr"/>
            <a:r>
              <a:rPr lang="en-GB" sz="2000" b="1" dirty="0">
                <a:solidFill>
                  <a:schemeClr val="bg1"/>
                </a:solidFill>
                <a:latin typeface="Calibri"/>
              </a:rPr>
              <a:t>Twitter</a:t>
            </a:r>
          </a:p>
          <a:p>
            <a:pPr algn="ctr"/>
            <a:r>
              <a:rPr lang="en-GB" sz="2000" b="1" dirty="0">
                <a:solidFill>
                  <a:schemeClr val="bg1"/>
                </a:solidFill>
                <a:latin typeface="Calibri"/>
              </a:rPr>
              <a:t>Facebook</a:t>
            </a:r>
          </a:p>
          <a:p>
            <a:pPr algn="ctr"/>
            <a:r>
              <a:rPr lang="en-GB" sz="2000" b="1" dirty="0">
                <a:solidFill>
                  <a:schemeClr val="bg1"/>
                </a:solidFill>
                <a:latin typeface="Calibri"/>
              </a:rPr>
              <a:t>Instagram</a:t>
            </a:r>
          </a:p>
          <a:p>
            <a:pPr algn="ctr"/>
            <a:r>
              <a:rPr lang="en-GB" sz="2000" b="1" dirty="0">
                <a:solidFill>
                  <a:schemeClr val="bg1"/>
                </a:solidFill>
                <a:latin typeface="Calibri"/>
              </a:rPr>
              <a:t>Uploaded to </a:t>
            </a:r>
            <a:r>
              <a:rPr lang="en-GB" sz="2000" b="1" dirty="0" err="1">
                <a:solidFill>
                  <a:schemeClr val="bg1"/>
                </a:solidFill>
                <a:latin typeface="Calibri"/>
              </a:rPr>
              <a:t>Youtube</a:t>
            </a:r>
            <a:endParaRPr lang="en-GB" sz="2000" b="1" dirty="0">
              <a:solidFill>
                <a:schemeClr val="bg1"/>
              </a:solidFill>
              <a:latin typeface="Calibri"/>
            </a:endParaRPr>
          </a:p>
        </p:txBody>
      </p:sp>
      <p:sp>
        <p:nvSpPr>
          <p:cNvPr id="6" name="Title 1">
            <a:extLst>
              <a:ext uri="{FF2B5EF4-FFF2-40B4-BE49-F238E27FC236}">
                <a16:creationId xmlns:a16="http://schemas.microsoft.com/office/drawing/2014/main" id="{67DBBE78-F3EF-5FB3-7BE6-FCF0635C0685}"/>
              </a:ext>
            </a:extLst>
          </p:cNvPr>
          <p:cNvSpPr txBox="1">
            <a:spLocks/>
          </p:cNvSpPr>
          <p:nvPr/>
        </p:nvSpPr>
        <p:spPr>
          <a:xfrm>
            <a:off x="-11812" y="0"/>
            <a:ext cx="9144000" cy="718088"/>
          </a:xfrm>
          <a:prstGeom prst="rect">
            <a:avLst/>
          </a:prstGeom>
          <a:solidFill>
            <a:schemeClr val="tx2"/>
          </a:solidFill>
          <a:ln>
            <a:solidFill>
              <a:schemeClr val="accent1"/>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dirty="0">
                <a:solidFill>
                  <a:schemeClr val="bg1"/>
                </a:solidFill>
              </a:rPr>
              <a:t>Generation Verified Dissemination </a:t>
            </a:r>
          </a:p>
        </p:txBody>
      </p:sp>
    </p:spTree>
    <p:extLst>
      <p:ext uri="{BB962C8B-B14F-4D97-AF65-F5344CB8AC3E}">
        <p14:creationId xmlns:p14="http://schemas.microsoft.com/office/powerpoint/2010/main" val="1497073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DCEA47-A00E-E41F-F9A5-3D14DD3FC4A5}"/>
              </a:ext>
            </a:extLst>
          </p:cNvPr>
          <p:cNvSpPr txBox="1">
            <a:spLocks/>
          </p:cNvSpPr>
          <p:nvPr/>
        </p:nvSpPr>
        <p:spPr>
          <a:xfrm>
            <a:off x="628650" y="113279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3300" b="1" dirty="0">
                <a:solidFill>
                  <a:srgbClr val="249390">
                    <a:lumMod val="50000"/>
                  </a:srgbClr>
                </a:solidFill>
                <a:latin typeface="Aptos Display" panose="02110004020202020204"/>
              </a:rPr>
              <a:t>What is the Barnet Resilient Schools Programme? </a:t>
            </a:r>
          </a:p>
        </p:txBody>
      </p:sp>
      <p:sp>
        <p:nvSpPr>
          <p:cNvPr id="6" name="Google Shape;739;p29">
            <a:extLst>
              <a:ext uri="{FF2B5EF4-FFF2-40B4-BE49-F238E27FC236}">
                <a16:creationId xmlns:a16="http://schemas.microsoft.com/office/drawing/2014/main" id="{819C58F3-5433-1782-DAE7-7928A3CB1111}"/>
              </a:ext>
            </a:extLst>
          </p:cNvPr>
          <p:cNvSpPr txBox="1"/>
          <p:nvPr/>
        </p:nvSpPr>
        <p:spPr>
          <a:xfrm>
            <a:off x="0" y="2141661"/>
            <a:ext cx="9092612" cy="406128"/>
          </a:xfrm>
          <a:prstGeom prst="rect">
            <a:avLst/>
          </a:prstGeom>
          <a:noFill/>
          <a:ln>
            <a:noFill/>
          </a:ln>
        </p:spPr>
        <p:txBody>
          <a:bodyPr spcFirstLastPara="1" wrap="square" lIns="68569" tIns="68569" rIns="68569" bIns="68569" anchor="ctr" anchorCtr="0">
            <a:noAutofit/>
          </a:bodyPr>
          <a:lstStyle/>
          <a:p>
            <a:pPr algn="ctr" defTabSz="342900"/>
            <a:r>
              <a:rPr lang="en" sz="1350" b="1" dirty="0">
                <a:solidFill>
                  <a:srgbClr val="249390">
                    <a:lumMod val="50000"/>
                  </a:srgbClr>
                </a:solidFill>
                <a:latin typeface="Aptos Display" panose="02110004020202020204"/>
                <a:ea typeface="Fira Sans Extra Condensed Medium"/>
                <a:cs typeface="Fira Sans Extra Condensed Medium"/>
                <a:sym typeface="Fira Sans Extra Condensed Medium"/>
              </a:rPr>
              <a:t>The programme aims to: </a:t>
            </a:r>
            <a:endParaRPr sz="1350" b="1" dirty="0">
              <a:solidFill>
                <a:srgbClr val="249390">
                  <a:lumMod val="50000"/>
                </a:srgbClr>
              </a:solidFill>
              <a:latin typeface="Aptos Display" panose="02110004020202020204"/>
              <a:ea typeface="Fira Sans Extra Condensed Medium"/>
              <a:cs typeface="Fira Sans Extra Condensed Medium"/>
              <a:sym typeface="Fira Sans Extra Condensed Medium"/>
            </a:endParaRPr>
          </a:p>
        </p:txBody>
      </p:sp>
      <p:graphicFrame>
        <p:nvGraphicFramePr>
          <p:cNvPr id="7" name="Diagram 6">
            <a:extLst>
              <a:ext uri="{FF2B5EF4-FFF2-40B4-BE49-F238E27FC236}">
                <a16:creationId xmlns:a16="http://schemas.microsoft.com/office/drawing/2014/main" id="{7C4E641C-558F-04AF-A90D-FF03F1A10ACF}"/>
              </a:ext>
            </a:extLst>
          </p:cNvPr>
          <p:cNvGraphicFramePr/>
          <p:nvPr>
            <p:extLst>
              <p:ext uri="{D42A27DB-BD31-4B8C-83A1-F6EECF244321}">
                <p14:modId xmlns:p14="http://schemas.microsoft.com/office/powerpoint/2010/main" val="2189474129"/>
              </p:ext>
            </p:extLst>
          </p:nvPr>
        </p:nvGraphicFramePr>
        <p:xfrm>
          <a:off x="3203848" y="2141661"/>
          <a:ext cx="5538920" cy="4036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EBF00EA-C5F1-2C21-A544-BBD5AFA3DC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05" y="2344726"/>
            <a:ext cx="3415424" cy="2902052"/>
          </a:xfrm>
          <a:prstGeom prst="rect">
            <a:avLst/>
          </a:prstGeom>
        </p:spPr>
      </p:pic>
      <p:pic>
        <p:nvPicPr>
          <p:cNvPr id="3" name="Graphic 2" descr="Badge Tick with solid fill">
            <a:extLst>
              <a:ext uri="{FF2B5EF4-FFF2-40B4-BE49-F238E27FC236}">
                <a16:creationId xmlns:a16="http://schemas.microsoft.com/office/drawing/2014/main" id="{ED234C3E-528D-DB79-F48F-F1C1836552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6845" y="3875756"/>
            <a:ext cx="685800" cy="685800"/>
          </a:xfrm>
          <a:prstGeom prst="rect">
            <a:avLst/>
          </a:prstGeom>
        </p:spPr>
      </p:pic>
      <p:pic>
        <p:nvPicPr>
          <p:cNvPr id="11" name="Graphic 10" descr="Badge Tick with solid fill">
            <a:extLst>
              <a:ext uri="{FF2B5EF4-FFF2-40B4-BE49-F238E27FC236}">
                <a16:creationId xmlns:a16="http://schemas.microsoft.com/office/drawing/2014/main" id="{65AD94B6-2D27-D5EE-D78F-DB9F008ECF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3945" y="2800659"/>
            <a:ext cx="685800" cy="685800"/>
          </a:xfrm>
          <a:prstGeom prst="rect">
            <a:avLst/>
          </a:prstGeom>
        </p:spPr>
      </p:pic>
      <p:pic>
        <p:nvPicPr>
          <p:cNvPr id="12" name="Graphic 11" descr="Badge Tick with solid fill">
            <a:extLst>
              <a:ext uri="{FF2B5EF4-FFF2-40B4-BE49-F238E27FC236}">
                <a16:creationId xmlns:a16="http://schemas.microsoft.com/office/drawing/2014/main" id="{1C1E4843-9145-6AE5-3902-F99AA68271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61622" y="5026432"/>
            <a:ext cx="685800" cy="685800"/>
          </a:xfrm>
          <a:prstGeom prst="rect">
            <a:avLst/>
          </a:prstGeom>
        </p:spPr>
      </p:pic>
    </p:spTree>
    <p:extLst>
      <p:ext uri="{BB962C8B-B14F-4D97-AF65-F5344CB8AC3E}">
        <p14:creationId xmlns:p14="http://schemas.microsoft.com/office/powerpoint/2010/main" val="4281100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93FA28-6889-1443-3D4D-56DE863F16AB}"/>
              </a:ext>
            </a:extLst>
          </p:cNvPr>
          <p:cNvPicPr>
            <a:picLocks noChangeAspect="1"/>
          </p:cNvPicPr>
          <p:nvPr/>
        </p:nvPicPr>
        <p:blipFill>
          <a:blip r:embed="rId3"/>
          <a:stretch>
            <a:fillRect/>
          </a:stretch>
        </p:blipFill>
        <p:spPr>
          <a:xfrm>
            <a:off x="258930" y="692697"/>
            <a:ext cx="4850464" cy="5256583"/>
          </a:xfrm>
          <a:prstGeom prst="rect">
            <a:avLst/>
          </a:prstGeom>
        </p:spPr>
      </p:pic>
      <p:pic>
        <p:nvPicPr>
          <p:cNvPr id="2" name="Picture 1">
            <a:extLst>
              <a:ext uri="{FF2B5EF4-FFF2-40B4-BE49-F238E27FC236}">
                <a16:creationId xmlns:a16="http://schemas.microsoft.com/office/drawing/2014/main" id="{8C50A305-D2F5-BEB8-03F2-20019B8B7361}"/>
              </a:ext>
            </a:extLst>
          </p:cNvPr>
          <p:cNvPicPr>
            <a:picLocks noChangeAspect="1"/>
          </p:cNvPicPr>
          <p:nvPr/>
        </p:nvPicPr>
        <p:blipFill>
          <a:blip r:embed="rId4"/>
          <a:stretch>
            <a:fillRect/>
          </a:stretch>
        </p:blipFill>
        <p:spPr>
          <a:xfrm>
            <a:off x="5049584" y="732129"/>
            <a:ext cx="3835486" cy="5325163"/>
          </a:xfrm>
          <a:prstGeom prst="rect">
            <a:avLst/>
          </a:prstGeom>
        </p:spPr>
      </p:pic>
      <p:sp>
        <p:nvSpPr>
          <p:cNvPr id="4" name="Title 1">
            <a:extLst>
              <a:ext uri="{FF2B5EF4-FFF2-40B4-BE49-F238E27FC236}">
                <a16:creationId xmlns:a16="http://schemas.microsoft.com/office/drawing/2014/main" id="{375DD002-5051-EF17-6A91-F658186BDDDA}"/>
              </a:ext>
            </a:extLst>
          </p:cNvPr>
          <p:cNvSpPr txBox="1">
            <a:spLocks/>
          </p:cNvSpPr>
          <p:nvPr/>
        </p:nvSpPr>
        <p:spPr>
          <a:xfrm>
            <a:off x="-39112" y="-16505"/>
            <a:ext cx="9183111" cy="709202"/>
          </a:xfrm>
          <a:prstGeom prst="rect">
            <a:avLst/>
          </a:prstGeom>
          <a:solidFill>
            <a:schemeClr val="tx2"/>
          </a:solidFill>
          <a:ln>
            <a:solidFill>
              <a:schemeClr val="accent1"/>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300" b="1" dirty="0">
                <a:solidFill>
                  <a:schemeClr val="bg1"/>
                </a:solidFill>
              </a:rPr>
              <a:t>Digital Resilience Resource</a:t>
            </a:r>
          </a:p>
        </p:txBody>
      </p:sp>
    </p:spTree>
    <p:extLst>
      <p:ext uri="{BB962C8B-B14F-4D97-AF65-F5344CB8AC3E}">
        <p14:creationId xmlns:p14="http://schemas.microsoft.com/office/powerpoint/2010/main" val="3521296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F0248-F68C-4963-FA32-0D016C945185}"/>
              </a:ext>
            </a:extLst>
          </p:cNvPr>
          <p:cNvPicPr>
            <a:picLocks noChangeAspect="1"/>
          </p:cNvPicPr>
          <p:nvPr/>
        </p:nvPicPr>
        <p:blipFill>
          <a:blip r:embed="rId2"/>
          <a:stretch>
            <a:fillRect/>
          </a:stretch>
        </p:blipFill>
        <p:spPr>
          <a:xfrm>
            <a:off x="2426631" y="703379"/>
            <a:ext cx="4290737" cy="6155297"/>
          </a:xfrm>
          <a:prstGeom prst="rect">
            <a:avLst/>
          </a:prstGeom>
        </p:spPr>
      </p:pic>
      <p:sp>
        <p:nvSpPr>
          <p:cNvPr id="6" name="Title 1">
            <a:extLst>
              <a:ext uri="{FF2B5EF4-FFF2-40B4-BE49-F238E27FC236}">
                <a16:creationId xmlns:a16="http://schemas.microsoft.com/office/drawing/2014/main" id="{CFD4837A-4A1D-1701-EDBD-E4AE0C05A610}"/>
              </a:ext>
            </a:extLst>
          </p:cNvPr>
          <p:cNvSpPr txBox="1">
            <a:spLocks/>
          </p:cNvSpPr>
          <p:nvPr/>
        </p:nvSpPr>
        <p:spPr>
          <a:xfrm>
            <a:off x="-39112" y="-16505"/>
            <a:ext cx="9183111" cy="709202"/>
          </a:xfrm>
          <a:prstGeom prst="rect">
            <a:avLst/>
          </a:prstGeom>
          <a:solidFill>
            <a:schemeClr val="tx2"/>
          </a:solidFill>
          <a:ln>
            <a:solidFill>
              <a:schemeClr val="accent1"/>
            </a:solidFill>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300" b="1" dirty="0">
                <a:solidFill>
                  <a:schemeClr val="bg1"/>
                </a:solidFill>
              </a:rPr>
              <a:t>Generation Verified Resource Posters</a:t>
            </a:r>
          </a:p>
        </p:txBody>
      </p:sp>
    </p:spTree>
    <p:extLst>
      <p:ext uri="{BB962C8B-B14F-4D97-AF65-F5344CB8AC3E}">
        <p14:creationId xmlns:p14="http://schemas.microsoft.com/office/powerpoint/2010/main" val="35795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304838C-BBD4-FB94-9F53-8A0FF648F541}"/>
              </a:ext>
            </a:extLst>
          </p:cNvPr>
          <p:cNvGraphicFramePr>
            <a:graphicFrameLocks noChangeAspect="1"/>
          </p:cNvGraphicFramePr>
          <p:nvPr>
            <p:extLst>
              <p:ext uri="{D42A27DB-BD31-4B8C-83A1-F6EECF244321}">
                <p14:modId xmlns:p14="http://schemas.microsoft.com/office/powerpoint/2010/main" val="206340823"/>
              </p:ext>
            </p:extLst>
          </p:nvPr>
        </p:nvGraphicFramePr>
        <p:xfrm>
          <a:off x="1475656" y="116632"/>
          <a:ext cx="6520779" cy="6048672"/>
        </p:xfrm>
        <a:graphic>
          <a:graphicData uri="http://schemas.openxmlformats.org/presentationml/2006/ole">
            <mc:AlternateContent xmlns:mc="http://schemas.openxmlformats.org/markup-compatibility/2006">
              <mc:Choice xmlns:v="urn:schemas-microsoft-com:vml" Requires="v">
                <p:oleObj name="Acrobat Document" r:id="rId3" imgW="3778129" imgH="5346441" progId="Acrobat.Document.DC">
                  <p:embed/>
                </p:oleObj>
              </mc:Choice>
              <mc:Fallback>
                <p:oleObj name="Acrobat Document" r:id="rId3" imgW="3778129" imgH="5346441" progId="Acrobat.Document.DC">
                  <p:embed/>
                  <p:pic>
                    <p:nvPicPr>
                      <p:cNvPr id="2" name="Object 1">
                        <a:extLst>
                          <a:ext uri="{FF2B5EF4-FFF2-40B4-BE49-F238E27FC236}">
                            <a16:creationId xmlns:a16="http://schemas.microsoft.com/office/drawing/2014/main" id="{4304838C-BBD4-FB94-9F53-8A0FF648F541}"/>
                          </a:ext>
                        </a:extLst>
                      </p:cNvPr>
                      <p:cNvPicPr/>
                      <p:nvPr/>
                    </p:nvPicPr>
                    <p:blipFill>
                      <a:blip r:embed="rId4"/>
                      <a:stretch>
                        <a:fillRect/>
                      </a:stretch>
                    </p:blipFill>
                    <p:spPr>
                      <a:xfrm>
                        <a:off x="1475656" y="116632"/>
                        <a:ext cx="6520779" cy="6048672"/>
                      </a:xfrm>
                      <a:prstGeom prst="rect">
                        <a:avLst/>
                      </a:prstGeom>
                    </p:spPr>
                  </p:pic>
                </p:oleObj>
              </mc:Fallback>
            </mc:AlternateContent>
          </a:graphicData>
        </a:graphic>
      </p:graphicFrame>
    </p:spTree>
    <p:extLst>
      <p:ext uri="{BB962C8B-B14F-4D97-AF65-F5344CB8AC3E}">
        <p14:creationId xmlns:p14="http://schemas.microsoft.com/office/powerpoint/2010/main" val="2381604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4BC096-A3C8-4E69-B561-0104D75F3619}"/>
              </a:ext>
            </a:extLst>
          </p:cNvPr>
          <p:cNvPicPr>
            <a:picLocks noChangeAspect="1"/>
          </p:cNvPicPr>
          <p:nvPr/>
        </p:nvPicPr>
        <p:blipFill rotWithShape="1">
          <a:blip r:embed="rId3"/>
          <a:srcRect l="20714" t="17802" r="50000" b="6584"/>
          <a:stretch/>
        </p:blipFill>
        <p:spPr>
          <a:xfrm>
            <a:off x="1691680" y="404664"/>
            <a:ext cx="6048672" cy="56886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19140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B79D6-D538-FF7D-3D87-00B289DC730C}"/>
              </a:ext>
            </a:extLst>
          </p:cNvPr>
          <p:cNvPicPr>
            <a:picLocks noChangeAspect="1"/>
          </p:cNvPicPr>
          <p:nvPr/>
        </p:nvPicPr>
        <p:blipFill rotWithShape="1">
          <a:blip r:embed="rId3"/>
          <a:srcRect l="20474" t="17800" r="49601" b="6601"/>
          <a:stretch/>
        </p:blipFill>
        <p:spPr>
          <a:xfrm>
            <a:off x="1511660" y="404664"/>
            <a:ext cx="6120680" cy="57606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8232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1DFAB-575B-DC75-A461-2381B8D40B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74" t="29261" r="46987" b="24335"/>
          <a:stretch/>
        </p:blipFill>
        <p:spPr bwMode="auto">
          <a:xfrm>
            <a:off x="387927" y="345030"/>
            <a:ext cx="8368145" cy="57482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6589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Generation Verified: A film Led By Barnet Young Voices (shortened version)">
            <a:hlinkClick r:id="" action="ppaction://media"/>
            <a:extLst>
              <a:ext uri="{FF2B5EF4-FFF2-40B4-BE49-F238E27FC236}">
                <a16:creationId xmlns:a16="http://schemas.microsoft.com/office/drawing/2014/main" id="{DA4AB226-FF4D-935E-305C-BFD100DDF1BE}"/>
              </a:ext>
            </a:extLst>
          </p:cNvPr>
          <p:cNvPicPr>
            <a:picLocks noRot="1" noChangeAspect="1"/>
          </p:cNvPicPr>
          <p:nvPr>
            <a:videoFile r:link="rId1"/>
          </p:nvPr>
        </p:nvPicPr>
        <p:blipFill>
          <a:blip r:embed="rId4"/>
          <a:stretch>
            <a:fillRect/>
          </a:stretch>
        </p:blipFill>
        <p:spPr>
          <a:xfrm>
            <a:off x="0" y="949437"/>
            <a:ext cx="9019460" cy="5095368"/>
          </a:xfrm>
          <a:prstGeom prst="rect">
            <a:avLst/>
          </a:prstGeom>
        </p:spPr>
      </p:pic>
      <p:sp>
        <p:nvSpPr>
          <p:cNvPr id="11" name="Title 1">
            <a:extLst>
              <a:ext uri="{FF2B5EF4-FFF2-40B4-BE49-F238E27FC236}">
                <a16:creationId xmlns:a16="http://schemas.microsoft.com/office/drawing/2014/main" id="{EF36547A-AF04-1E88-9D4B-04CAEC7CF313}"/>
              </a:ext>
            </a:extLst>
          </p:cNvPr>
          <p:cNvSpPr txBox="1">
            <a:spLocks/>
          </p:cNvSpPr>
          <p:nvPr/>
        </p:nvSpPr>
        <p:spPr>
          <a:xfrm>
            <a:off x="-19135" y="69845"/>
            <a:ext cx="9183111" cy="709202"/>
          </a:xfrm>
          <a:prstGeom prst="rect">
            <a:avLst/>
          </a:prstGeom>
          <a:solidFill>
            <a:schemeClr val="tx2"/>
          </a:solidFill>
          <a:ln>
            <a:solidFill>
              <a:schemeClr val="accent1"/>
            </a:solidFill>
          </a:ln>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300" b="1" dirty="0">
                <a:solidFill>
                  <a:schemeClr val="bg1"/>
                </a:solidFill>
              </a:rPr>
              <a:t>Generation Verified Film Led by Barnet Young Voices</a:t>
            </a:r>
          </a:p>
        </p:txBody>
      </p:sp>
    </p:spTree>
    <p:extLst>
      <p:ext uri="{BB962C8B-B14F-4D97-AF65-F5344CB8AC3E}">
        <p14:creationId xmlns:p14="http://schemas.microsoft.com/office/powerpoint/2010/main" val="24971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D9CA50-E63A-8D57-3A15-7EC647578E45}"/>
              </a:ext>
            </a:extLst>
          </p:cNvPr>
          <p:cNvSpPr txBox="1"/>
          <p:nvPr/>
        </p:nvSpPr>
        <p:spPr>
          <a:xfrm>
            <a:off x="391884" y="326571"/>
            <a:ext cx="6257109" cy="1569660"/>
          </a:xfrm>
          <a:prstGeom prst="rect">
            <a:avLst/>
          </a:prstGeom>
          <a:noFill/>
          <a:ln w="76200">
            <a:solidFill>
              <a:srgbClr val="10E0D6"/>
            </a:solidFill>
          </a:ln>
        </p:spPr>
        <p:txBody>
          <a:bodyPr wrap="square" rtlCol="0">
            <a:spAutoFit/>
          </a:bodyPr>
          <a:lstStyle/>
          <a:p>
            <a:r>
              <a:rPr lang="en-GB" sz="2400" dirty="0">
                <a:highlight>
                  <a:srgbClr val="FFFFFF"/>
                </a:highlight>
                <a:latin typeface="Calibri" panose="020F0502020204030204" pitchFamily="34" charset="0"/>
                <a:ea typeface="Calibri" panose="020F0502020204030204" pitchFamily="34" charset="0"/>
                <a:cs typeface="Times New Roman" panose="02020603050405020304" pitchFamily="18" charset="0"/>
              </a:rPr>
              <a:t>C</a:t>
            </a:r>
            <a:r>
              <a:rPr lang="en-GB" sz="24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overs issues of navigating friendships and relationships in ‘real’ life versus the digital world; and the pressures of seeking perfection, popularity, and the desire for ‘likes’</a:t>
            </a:r>
          </a:p>
        </p:txBody>
      </p:sp>
      <p:sp>
        <p:nvSpPr>
          <p:cNvPr id="7" name="TextBox 6">
            <a:extLst>
              <a:ext uri="{FF2B5EF4-FFF2-40B4-BE49-F238E27FC236}">
                <a16:creationId xmlns:a16="http://schemas.microsoft.com/office/drawing/2014/main" id="{F67541CB-E298-3099-6D9D-DC33A05125B8}"/>
              </a:ext>
            </a:extLst>
          </p:cNvPr>
          <p:cNvSpPr txBox="1"/>
          <p:nvPr/>
        </p:nvSpPr>
        <p:spPr>
          <a:xfrm>
            <a:off x="2195736" y="2228671"/>
            <a:ext cx="6061166" cy="1200329"/>
          </a:xfrm>
          <a:prstGeom prst="rect">
            <a:avLst/>
          </a:prstGeom>
          <a:noFill/>
          <a:ln w="76200">
            <a:solidFill>
              <a:srgbClr val="10E0D6"/>
            </a:solidFill>
          </a:ln>
        </p:spPr>
        <p:txBody>
          <a:bodyPr wrap="square" rtlCol="0">
            <a:spAutoFit/>
          </a:bodyPr>
          <a:lstStyle/>
          <a:p>
            <a:r>
              <a:rPr lang="en-GB" sz="2400" dirty="0">
                <a:solidFill>
                  <a:prstClr val="black"/>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We believe sharing this film will lead to many opportunities for the issues it raises to be discussed with peers, carers and educators</a:t>
            </a:r>
            <a:endParaRPr lang="en-GB" sz="2400" dirty="0">
              <a:solidFill>
                <a:prstClr val="black"/>
              </a:solidFill>
              <a:latin typeface="Calibri"/>
            </a:endParaRPr>
          </a:p>
        </p:txBody>
      </p:sp>
      <p:sp>
        <p:nvSpPr>
          <p:cNvPr id="8" name="TextBox 7">
            <a:extLst>
              <a:ext uri="{FF2B5EF4-FFF2-40B4-BE49-F238E27FC236}">
                <a16:creationId xmlns:a16="http://schemas.microsoft.com/office/drawing/2014/main" id="{F6A37A33-B9B7-93F3-E1A5-D9B8CB356113}"/>
              </a:ext>
            </a:extLst>
          </p:cNvPr>
          <p:cNvSpPr txBox="1"/>
          <p:nvPr/>
        </p:nvSpPr>
        <p:spPr>
          <a:xfrm>
            <a:off x="666205" y="3683726"/>
            <a:ext cx="3553097" cy="2308324"/>
          </a:xfrm>
          <a:prstGeom prst="rect">
            <a:avLst/>
          </a:prstGeom>
          <a:noFill/>
          <a:ln w="76200">
            <a:solidFill>
              <a:srgbClr val="10E0D6"/>
            </a:solidFill>
          </a:ln>
        </p:spPr>
        <p:txBody>
          <a:bodyPr wrap="square" rtlCol="0">
            <a:spAutoFit/>
          </a:bodyPr>
          <a:lstStyle/>
          <a:p>
            <a:r>
              <a:rPr lang="en-GB" sz="2400" dirty="0">
                <a:solidFill>
                  <a:prstClr val="black"/>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With their lived experience at the heart of it, we believe that the young people have created a film which many young people will find relatable</a:t>
            </a:r>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76B3B804-7B17-940C-72A9-971BFB6E1BD2}"/>
              </a:ext>
            </a:extLst>
          </p:cNvPr>
          <p:cNvSpPr txBox="1"/>
          <p:nvPr/>
        </p:nvSpPr>
        <p:spPr>
          <a:xfrm>
            <a:off x="4948230" y="3868392"/>
            <a:ext cx="3435529" cy="1938992"/>
          </a:xfrm>
          <a:prstGeom prst="rect">
            <a:avLst/>
          </a:prstGeom>
          <a:noFill/>
          <a:ln w="76200">
            <a:solidFill>
              <a:srgbClr val="42C7CA"/>
            </a:solidFill>
          </a:ln>
        </p:spPr>
        <p:txBody>
          <a:bodyPr wrap="square" rtlCol="0">
            <a:spAutoFit/>
          </a:bodyPr>
          <a:lstStyle/>
          <a:p>
            <a:r>
              <a:rPr lang="en-GB" sz="2400" dirty="0">
                <a:solidFill>
                  <a:prstClr val="black"/>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Generation Verified truly demonstrates the creative skills of young people and the power of co-production</a:t>
            </a:r>
          </a:p>
        </p:txBody>
      </p:sp>
    </p:spTree>
    <p:extLst>
      <p:ext uri="{BB962C8B-B14F-4D97-AF65-F5344CB8AC3E}">
        <p14:creationId xmlns:p14="http://schemas.microsoft.com/office/powerpoint/2010/main" val="4048388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800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0E28F4-3F79-F7C5-27DA-85EA9D1BCFA4}"/>
              </a:ext>
            </a:extLst>
          </p:cNvPr>
          <p:cNvSpPr>
            <a:spLocks noGrp="1"/>
          </p:cNvSpPr>
          <p:nvPr>
            <p:ph type="subTitle" idx="1"/>
          </p:nvPr>
        </p:nvSpPr>
        <p:spPr>
          <a:xfrm>
            <a:off x="4775486" y="4760986"/>
            <a:ext cx="4144338" cy="686984"/>
          </a:xfrm>
        </p:spPr>
        <p:txBody>
          <a:bodyPr>
            <a:noAutofit/>
          </a:bodyPr>
          <a:lstStyle/>
          <a:p>
            <a:pPr>
              <a:lnSpc>
                <a:spcPct val="100000"/>
              </a:lnSpc>
            </a:pPr>
            <a:r>
              <a:rPr lang="en-GB" sz="1600" b="1" dirty="0">
                <a:solidFill>
                  <a:schemeClr val="tx1">
                    <a:lumMod val="90000"/>
                    <a:lumOff val="10000"/>
                  </a:schemeClr>
                </a:solidFill>
              </a:rPr>
              <a:t>Jayne.Abbott@barnet.gov.uk</a:t>
            </a:r>
          </a:p>
          <a:p>
            <a:pPr>
              <a:lnSpc>
                <a:spcPct val="100000"/>
              </a:lnSpc>
            </a:pPr>
            <a:r>
              <a:rPr lang="en-GB" sz="1600" b="1" dirty="0">
                <a:solidFill>
                  <a:schemeClr val="tx1">
                    <a:lumMod val="90000"/>
                    <a:lumOff val="10000"/>
                  </a:schemeClr>
                </a:solidFill>
              </a:rPr>
              <a:t>Resilient Schools Programme Manger</a:t>
            </a:r>
          </a:p>
          <a:p>
            <a:pPr>
              <a:lnSpc>
                <a:spcPct val="100000"/>
              </a:lnSpc>
            </a:pPr>
            <a:r>
              <a:rPr lang="en-GB" sz="1600" b="1" dirty="0">
                <a:solidFill>
                  <a:schemeClr val="tx1">
                    <a:lumMod val="90000"/>
                    <a:lumOff val="10000"/>
                  </a:schemeClr>
                </a:solidFill>
              </a:rPr>
              <a:t>CYP Suicide Prevention Lead</a:t>
            </a:r>
          </a:p>
        </p:txBody>
      </p:sp>
      <p:pic>
        <p:nvPicPr>
          <p:cNvPr id="5" name="Picture 2" descr="A group of people standing outside&#10;&#10;Description automatically generated with low confidence">
            <a:extLst>
              <a:ext uri="{FF2B5EF4-FFF2-40B4-BE49-F238E27FC236}">
                <a16:creationId xmlns:a16="http://schemas.microsoft.com/office/drawing/2014/main" id="{CDC6641B-74C4-8753-F900-32C6884B26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3" b="6037"/>
          <a:stretch/>
        </p:blipFill>
        <p:spPr bwMode="auto">
          <a:xfrm>
            <a:off x="426850" y="3356992"/>
            <a:ext cx="5009246" cy="1367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2">
            <a:extLst>
              <a:ext uri="{FF2B5EF4-FFF2-40B4-BE49-F238E27FC236}">
                <a16:creationId xmlns:a16="http://schemas.microsoft.com/office/drawing/2014/main" id="{95C9F932-0062-3D5A-BB58-0DCBBCC51F3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167" b="89667" l="6667" r="94778">
                        <a14:foregroundMark x1="32778" y1="44500" x2="32778" y2="44500"/>
                        <a14:foregroundMark x1="8278" y1="19250" x2="11556" y2="74583"/>
                        <a14:foregroundMark x1="11556" y1="74583" x2="55278" y2="47833"/>
                        <a14:foregroundMark x1="55278" y1="47833" x2="75778" y2="48000"/>
                        <a14:foregroundMark x1="75778" y1="48000" x2="90222" y2="46833"/>
                        <a14:foregroundMark x1="91111" y1="21583" x2="89889" y2="46417"/>
                        <a14:foregroundMark x1="89889" y1="46417" x2="89889" y2="46417"/>
                        <a14:foregroundMark x1="91111" y1="52917" x2="89000" y2="33750"/>
                        <a14:foregroundMark x1="94500" y1="34667" x2="94778" y2="46833"/>
                        <a14:foregroundMark x1="76778" y1="53417" x2="75111" y2="29083"/>
                        <a14:foregroundMark x1="75111" y1="29083" x2="79500" y2="43083"/>
                        <a14:foregroundMark x1="35333" y1="33167" x2="38556" y2="83500"/>
                        <a14:foregroundMark x1="33000" y1="71500" x2="31167" y2="73917"/>
                        <a14:foregroundMark x1="31389" y1="77000" x2="31389" y2="84583"/>
                        <a14:foregroundMark x1="34556" y1="80000" x2="31778" y2="84167"/>
                        <a14:foregroundMark x1="44278" y1="84417" x2="49944" y2="84583"/>
                        <a14:foregroundMark x1="60056" y1="85250" x2="64111" y2="76250"/>
                        <a14:foregroundMark x1="70667" y1="79000" x2="70889" y2="80833"/>
                        <a14:foregroundMark x1="85444" y1="85500" x2="83667" y2="84333"/>
                        <a14:foregroundMark x1="91333" y1="84000" x2="88944" y2="86583"/>
                        <a14:foregroundMark x1="10556" y1="80500" x2="3333" y2="52917"/>
                        <a14:foregroundMark x1="3333" y1="52917" x2="6667" y2="26333"/>
                        <a14:foregroundMark x1="6667" y1="26333" x2="8667" y2="72583"/>
                        <a14:foregroundMark x1="14111" y1="84583" x2="14444" y2="84167"/>
                        <a14:foregroundMark x1="8444" y1="86000" x2="11333" y2="83250"/>
                        <a14:foregroundMark x1="24556" y1="85083" x2="24444" y2="86583"/>
                        <a14:foregroundMark x1="37944" y1="83667" x2="37444" y2="83083"/>
                        <a14:foregroundMark x1="92111" y1="85833" x2="89056" y2="86167"/>
                        <a14:foregroundMark x1="24556" y1="57667" x2="37611" y2="42500"/>
                        <a14:foregroundMark x1="37611" y1="42500" x2="32667" y2="47000"/>
                        <a14:foregroundMark x1="23667" y1="45083" x2="26111" y2="36833"/>
                        <a14:foregroundMark x1="22833" y1="38667" x2="18667" y2="48083"/>
                        <a14:foregroundMark x1="27000" y1="42750" x2="26944" y2="47917"/>
                        <a14:foregroundMark x1="37056" y1="35750" x2="39111" y2="46750"/>
                        <a14:foregroundMark x1="27111" y1="44583" x2="18611" y2="50417"/>
                        <a14:foregroundMark x1="39056" y1="84000" x2="39222" y2="83417"/>
                        <a14:foregroundMark x1="39333" y1="85500" x2="38444" y2="84917"/>
                        <a14:foregroundMark x1="39444" y1="85333" x2="37833" y2="85667"/>
                      </a14:backgroundRemoval>
                    </a14:imgEffect>
                  </a14:imgLayer>
                </a14:imgProps>
              </a:ext>
              <a:ext uri="{28A0092B-C50C-407E-A947-70E740481C1C}">
                <a14:useLocalDpi xmlns:a14="http://schemas.microsoft.com/office/drawing/2010/main" val="0"/>
              </a:ext>
            </a:extLst>
          </a:blip>
          <a:srcRect t="375" b="375"/>
          <a:stretch>
            <a:fillRect/>
          </a:stretch>
        </p:blipFill>
        <p:spPr bwMode="auto">
          <a:xfrm>
            <a:off x="6084168" y="0"/>
            <a:ext cx="2625808" cy="1699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in">
                <a:solidFill>
                  <a:srgbClr val="662483"/>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9" name="TextBox 8">
            <a:extLst>
              <a:ext uri="{FF2B5EF4-FFF2-40B4-BE49-F238E27FC236}">
                <a16:creationId xmlns:a16="http://schemas.microsoft.com/office/drawing/2014/main" id="{34CB7848-23EA-80DE-2429-813A8E2F2747}"/>
              </a:ext>
            </a:extLst>
          </p:cNvPr>
          <p:cNvSpPr txBox="1"/>
          <p:nvPr/>
        </p:nvSpPr>
        <p:spPr>
          <a:xfrm>
            <a:off x="683568" y="902214"/>
            <a:ext cx="3744356" cy="1850187"/>
          </a:xfrm>
          <a:prstGeom prst="wedgeEllipseCallout">
            <a:avLst/>
          </a:prstGeom>
          <a:solidFill>
            <a:schemeClr val="tx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defRPr/>
            </a:pPr>
            <a:r>
              <a:rPr lang="en-GB" sz="4050" b="1" i="1" dirty="0">
                <a:solidFill>
                  <a:prstClr val="white"/>
                </a:solidFill>
                <a:latin typeface="Calibri"/>
                <a:ea typeface="Calibri"/>
                <a:cs typeface="Calibri"/>
              </a:rPr>
              <a:t>Any Questions?</a:t>
            </a:r>
          </a:p>
        </p:txBody>
      </p:sp>
    </p:spTree>
    <p:extLst>
      <p:ext uri="{BB962C8B-B14F-4D97-AF65-F5344CB8AC3E}">
        <p14:creationId xmlns:p14="http://schemas.microsoft.com/office/powerpoint/2010/main" val="289594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dancing in a room&#10;&#10;Description automatically generated">
            <a:extLst>
              <a:ext uri="{FF2B5EF4-FFF2-40B4-BE49-F238E27FC236}">
                <a16:creationId xmlns:a16="http://schemas.microsoft.com/office/drawing/2014/main" id="{DF85FEC8-3832-D70F-4A8E-D74F66799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686"/>
            <a:ext cx="9144000" cy="6096628"/>
          </a:xfrm>
          <a:prstGeom prst="rect">
            <a:avLst/>
          </a:prstGeom>
        </p:spPr>
      </p:pic>
    </p:spTree>
    <p:extLst>
      <p:ext uri="{BB962C8B-B14F-4D97-AF65-F5344CB8AC3E}">
        <p14:creationId xmlns:p14="http://schemas.microsoft.com/office/powerpoint/2010/main" val="74198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26FEC0-903D-4B4D-803A-8BC495881CD8}"/>
              </a:ext>
            </a:extLst>
          </p:cNvPr>
          <p:cNvSpPr txBox="1"/>
          <p:nvPr/>
        </p:nvSpPr>
        <p:spPr>
          <a:xfrm>
            <a:off x="1614488" y="1272340"/>
            <a:ext cx="5915024" cy="699516"/>
          </a:xfrm>
          <a:prstGeom prst="rect">
            <a:avLst/>
          </a:prstGeom>
        </p:spPr>
        <p:txBody>
          <a:bodyPr vert="horz" lIns="68580" tIns="34290" rIns="68580" bIns="34290" rtlCol="0" anchor="b">
            <a:normAutofit/>
          </a:bodyPr>
          <a:lstStyle/>
          <a:p>
            <a:pPr defTabSz="685800">
              <a:lnSpc>
                <a:spcPct val="90000"/>
              </a:lnSpc>
              <a:spcBef>
                <a:spcPct val="0"/>
              </a:spcBef>
              <a:spcAft>
                <a:spcPts val="450"/>
              </a:spcAft>
              <a:defRPr/>
            </a:pPr>
            <a:r>
              <a:rPr lang="en-US" sz="3525" b="1" dirty="0">
                <a:solidFill>
                  <a:prstClr val="black"/>
                </a:solidFill>
                <a:latin typeface="Aptos Display" panose="02110004020202020204"/>
              </a:rPr>
              <a:t>Resilient Schools 2017 - 2024</a:t>
            </a:r>
          </a:p>
        </p:txBody>
      </p:sp>
      <p:pic>
        <p:nvPicPr>
          <p:cNvPr id="3" name="Picture 4">
            <a:extLst>
              <a:ext uri="{FF2B5EF4-FFF2-40B4-BE49-F238E27FC236}">
                <a16:creationId xmlns:a16="http://schemas.microsoft.com/office/drawing/2014/main" id="{BB372A81-7E05-487A-8B21-1396241BFE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291" y="1027678"/>
            <a:ext cx="1095021" cy="27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Chart 4">
            <a:extLst>
              <a:ext uri="{FF2B5EF4-FFF2-40B4-BE49-F238E27FC236}">
                <a16:creationId xmlns:a16="http://schemas.microsoft.com/office/drawing/2014/main" id="{D018F66A-7CF0-4B8E-A8DE-92889D7AED9F}"/>
              </a:ext>
            </a:extLst>
          </p:cNvPr>
          <p:cNvGraphicFramePr/>
          <p:nvPr/>
        </p:nvGraphicFramePr>
        <p:xfrm>
          <a:off x="1567730" y="2021305"/>
          <a:ext cx="6135777" cy="34392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A99572FA-320D-198B-368C-FA04EED1EE34}"/>
              </a:ext>
            </a:extLst>
          </p:cNvPr>
          <p:cNvGraphicFramePr/>
          <p:nvPr/>
        </p:nvGraphicFramePr>
        <p:xfrm>
          <a:off x="4364457" y="3429001"/>
          <a:ext cx="2812054" cy="13180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98987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dancing in a room&#10;&#10;Description automatically generated">
            <a:extLst>
              <a:ext uri="{FF2B5EF4-FFF2-40B4-BE49-F238E27FC236}">
                <a16:creationId xmlns:a16="http://schemas.microsoft.com/office/drawing/2014/main" id="{E261353D-45E4-A663-ED24-4FAFC2565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693"/>
            <a:ext cx="9144000" cy="6096614"/>
          </a:xfrm>
          <a:prstGeom prst="rect">
            <a:avLst/>
          </a:prstGeom>
        </p:spPr>
      </p:pic>
    </p:spTree>
    <p:extLst>
      <p:ext uri="{BB962C8B-B14F-4D97-AF65-F5344CB8AC3E}">
        <p14:creationId xmlns:p14="http://schemas.microsoft.com/office/powerpoint/2010/main" val="269382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ancing&#10;&#10;Description automatically generated">
            <a:extLst>
              <a:ext uri="{FF2B5EF4-FFF2-40B4-BE49-F238E27FC236}">
                <a16:creationId xmlns:a16="http://schemas.microsoft.com/office/drawing/2014/main" id="{A561056B-8CFD-AB82-1E14-7B538CF08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676"/>
            <a:ext cx="9144000" cy="6096647"/>
          </a:xfrm>
          <a:prstGeom prst="rect">
            <a:avLst/>
          </a:prstGeom>
        </p:spPr>
      </p:pic>
    </p:spTree>
    <p:extLst>
      <p:ext uri="{BB962C8B-B14F-4D97-AF65-F5344CB8AC3E}">
        <p14:creationId xmlns:p14="http://schemas.microsoft.com/office/powerpoint/2010/main" val="730133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each other&#10;&#10;Description automatically generated">
            <a:extLst>
              <a:ext uri="{FF2B5EF4-FFF2-40B4-BE49-F238E27FC236}">
                <a16:creationId xmlns:a16="http://schemas.microsoft.com/office/drawing/2014/main" id="{0B752004-E80F-964A-85A1-F81CA6D41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76699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tanding next to each other&#10;&#10;Description automatically generated">
            <a:extLst>
              <a:ext uri="{FF2B5EF4-FFF2-40B4-BE49-F238E27FC236}">
                <a16:creationId xmlns:a16="http://schemas.microsoft.com/office/drawing/2014/main" id="{150A36AD-94A7-A970-C836-AB55AF8B9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289"/>
            <a:ext cx="9144000" cy="6095421"/>
          </a:xfrm>
          <a:prstGeom prst="rect">
            <a:avLst/>
          </a:prstGeom>
        </p:spPr>
      </p:pic>
    </p:spTree>
    <p:extLst>
      <p:ext uri="{BB962C8B-B14F-4D97-AF65-F5344CB8AC3E}">
        <p14:creationId xmlns:p14="http://schemas.microsoft.com/office/powerpoint/2010/main" val="2248640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white wall&#10;&#10;Description automatically generated">
            <a:extLst>
              <a:ext uri="{FF2B5EF4-FFF2-40B4-BE49-F238E27FC236}">
                <a16:creationId xmlns:a16="http://schemas.microsoft.com/office/drawing/2014/main" id="{7FD7CEE2-3E53-CDB6-8F51-9EC52CF70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705"/>
            <a:ext cx="9144000" cy="6096590"/>
          </a:xfrm>
          <a:prstGeom prst="rect">
            <a:avLst/>
          </a:prstGeom>
        </p:spPr>
      </p:pic>
    </p:spTree>
    <p:extLst>
      <p:ext uri="{BB962C8B-B14F-4D97-AF65-F5344CB8AC3E}">
        <p14:creationId xmlns:p14="http://schemas.microsoft.com/office/powerpoint/2010/main" val="3559435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up paper&#10;&#10;Description automatically generated">
            <a:extLst>
              <a:ext uri="{FF2B5EF4-FFF2-40B4-BE49-F238E27FC236}">
                <a16:creationId xmlns:a16="http://schemas.microsoft.com/office/drawing/2014/main" id="{6938883F-B5BE-1AE3-E400-5EA268D0E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675"/>
            <a:ext cx="9144000" cy="6096649"/>
          </a:xfrm>
          <a:prstGeom prst="rect">
            <a:avLst/>
          </a:prstGeom>
        </p:spPr>
      </p:pic>
    </p:spTree>
    <p:extLst>
      <p:ext uri="{BB962C8B-B14F-4D97-AF65-F5344CB8AC3E}">
        <p14:creationId xmlns:p14="http://schemas.microsoft.com/office/powerpoint/2010/main" val="3766445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3093C8B-8E4E-BAD5-E16C-7457B498F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6096618"/>
          </a:xfrm>
          <a:prstGeom prst="rect">
            <a:avLst/>
          </a:prstGeom>
        </p:spPr>
      </p:pic>
    </p:spTree>
    <p:extLst>
      <p:ext uri="{BB962C8B-B14F-4D97-AF65-F5344CB8AC3E}">
        <p14:creationId xmlns:p14="http://schemas.microsoft.com/office/powerpoint/2010/main" val="3293004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3568" y="1196752"/>
            <a:ext cx="2893715" cy="3502961"/>
          </a:xfrm>
          <a:custGeom>
            <a:avLst/>
            <a:gdLst/>
            <a:ahLst/>
            <a:cxnLst/>
            <a:rect l="l" t="t" r="r" b="b"/>
            <a:pathLst>
              <a:path w="4980075" h="6225094">
                <a:moveTo>
                  <a:pt x="0" y="0"/>
                </a:moveTo>
                <a:lnTo>
                  <a:pt x="4980075" y="0"/>
                </a:lnTo>
                <a:lnTo>
                  <a:pt x="4980075" y="6225094"/>
                </a:lnTo>
                <a:lnTo>
                  <a:pt x="0" y="6225094"/>
                </a:lnTo>
                <a:lnTo>
                  <a:pt x="0" y="0"/>
                </a:lnTo>
                <a:close/>
              </a:path>
            </a:pathLst>
          </a:custGeom>
          <a:blipFill>
            <a:blip r:embed="rId2"/>
            <a:stretch>
              <a:fillRect/>
            </a:stretch>
          </a:blipFill>
        </p:spPr>
        <p:txBody>
          <a:bodyPr/>
          <a:lstStyle/>
          <a:p>
            <a:pPr defTabSz="342900"/>
            <a:endParaRPr lang="en-GB" sz="900">
              <a:solidFill>
                <a:srgbClr val="171717"/>
              </a:solidFill>
              <a:latin typeface="Aptos" panose="02110004020202020204"/>
            </a:endParaRPr>
          </a:p>
        </p:txBody>
      </p:sp>
      <p:sp>
        <p:nvSpPr>
          <p:cNvPr id="3" name="Freeform 3"/>
          <p:cNvSpPr/>
          <p:nvPr/>
        </p:nvSpPr>
        <p:spPr>
          <a:xfrm>
            <a:off x="0" y="620688"/>
            <a:ext cx="9396536" cy="5715154"/>
          </a:xfrm>
          <a:custGeom>
            <a:avLst/>
            <a:gdLst/>
            <a:ahLst/>
            <a:cxnLst/>
            <a:rect l="l" t="t" r="r" b="b"/>
            <a:pathLst>
              <a:path w="18779611" h="9915958">
                <a:moveTo>
                  <a:pt x="0" y="0"/>
                </a:moveTo>
                <a:lnTo>
                  <a:pt x="18779611" y="0"/>
                </a:lnTo>
                <a:lnTo>
                  <a:pt x="18779611" y="9915959"/>
                </a:lnTo>
                <a:lnTo>
                  <a:pt x="0" y="9915959"/>
                </a:lnTo>
                <a:lnTo>
                  <a:pt x="0" y="0"/>
                </a:lnTo>
                <a:close/>
              </a:path>
            </a:pathLst>
          </a:custGeom>
          <a:blipFill>
            <a:blip r:embed="rId3"/>
            <a:stretch>
              <a:fillRect/>
            </a:stretch>
          </a:blipFill>
        </p:spPr>
        <p:txBody>
          <a:bodyPr/>
          <a:lstStyle/>
          <a:p>
            <a:pPr defTabSz="342900"/>
            <a:endParaRPr lang="en-GB" sz="900" dirty="0">
              <a:solidFill>
                <a:srgbClr val="171717"/>
              </a:solidFill>
              <a:latin typeface="Aptos" panose="02110004020202020204"/>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57E9-3D55-86F1-21DE-86BE5C8D8839}"/>
              </a:ext>
            </a:extLst>
          </p:cNvPr>
          <p:cNvSpPr>
            <a:spLocks noGrp="1"/>
          </p:cNvSpPr>
          <p:nvPr>
            <p:ph type="title"/>
          </p:nvPr>
        </p:nvSpPr>
        <p:spPr>
          <a:xfrm>
            <a:off x="1790910" y="890402"/>
            <a:ext cx="5915025" cy="745629"/>
          </a:xfrm>
        </p:spPr>
        <p:txBody>
          <a:bodyPr>
            <a:normAutofit fontScale="90000"/>
          </a:bodyPr>
          <a:lstStyle/>
          <a:p>
            <a:pPr algn="ctr"/>
            <a:r>
              <a:rPr lang="en-GB" b="1" dirty="0">
                <a:solidFill>
                  <a:schemeClr val="tx2">
                    <a:lumMod val="50000"/>
                  </a:schemeClr>
                </a:solidFill>
              </a:rPr>
              <a:t>Resilient Schools – A Tiered Approach</a:t>
            </a:r>
          </a:p>
        </p:txBody>
      </p:sp>
      <p:sp>
        <p:nvSpPr>
          <p:cNvPr id="7" name="Google Shape;739;p29">
            <a:extLst>
              <a:ext uri="{FF2B5EF4-FFF2-40B4-BE49-F238E27FC236}">
                <a16:creationId xmlns:a16="http://schemas.microsoft.com/office/drawing/2014/main" id="{849C6AFC-8133-64CF-922C-6E5EF73305D8}"/>
              </a:ext>
            </a:extLst>
          </p:cNvPr>
          <p:cNvSpPr txBox="1"/>
          <p:nvPr/>
        </p:nvSpPr>
        <p:spPr>
          <a:xfrm>
            <a:off x="1338693" y="1391741"/>
            <a:ext cx="6819459" cy="304596"/>
          </a:xfrm>
          <a:prstGeom prst="rect">
            <a:avLst/>
          </a:prstGeom>
          <a:noFill/>
          <a:ln>
            <a:noFill/>
          </a:ln>
        </p:spPr>
        <p:txBody>
          <a:bodyPr spcFirstLastPara="1" wrap="square" lIns="51427" tIns="51427" rIns="51427" bIns="51427" anchor="ctr" anchorCtr="0">
            <a:noAutofit/>
          </a:bodyPr>
          <a:lstStyle/>
          <a:p>
            <a:pPr algn="ctr" defTabSz="257175">
              <a:defRPr/>
            </a:pPr>
            <a:endParaRPr lang="en-GB" sz="1200" dirty="0">
              <a:solidFill>
                <a:srgbClr val="171717"/>
              </a:solidFill>
              <a:latin typeface="Aptos" panose="02110004020202020204"/>
            </a:endParaRPr>
          </a:p>
        </p:txBody>
      </p:sp>
      <p:sp>
        <p:nvSpPr>
          <p:cNvPr id="14" name="TextBox 13">
            <a:extLst>
              <a:ext uri="{FF2B5EF4-FFF2-40B4-BE49-F238E27FC236}">
                <a16:creationId xmlns:a16="http://schemas.microsoft.com/office/drawing/2014/main" id="{0477AA19-AAB1-D7BC-FD21-C4296C112732}"/>
              </a:ext>
            </a:extLst>
          </p:cNvPr>
          <p:cNvSpPr txBox="1"/>
          <p:nvPr/>
        </p:nvSpPr>
        <p:spPr>
          <a:xfrm>
            <a:off x="1370544" y="1657812"/>
            <a:ext cx="6668950" cy="461665"/>
          </a:xfrm>
          <a:prstGeom prst="rect">
            <a:avLst/>
          </a:prstGeom>
          <a:noFill/>
        </p:spPr>
        <p:txBody>
          <a:bodyPr wrap="square">
            <a:spAutoFit/>
          </a:bodyPr>
          <a:lstStyle/>
          <a:p>
            <a:pPr algn="ctr" defTabSz="257175">
              <a:defRPr/>
            </a:pPr>
            <a:r>
              <a:rPr lang="en-GB" sz="1200" dirty="0">
                <a:solidFill>
                  <a:srgbClr val="171717"/>
                </a:solidFill>
                <a:latin typeface="Aptos" panose="02110004020202020204"/>
              </a:rPr>
              <a:t>Aims to help support schools and colleges ‘where they are at’ in their journey to developing a Whole School or College Approach to mental health and wellbeing.</a:t>
            </a:r>
          </a:p>
        </p:txBody>
      </p:sp>
      <p:graphicFrame>
        <p:nvGraphicFramePr>
          <p:cNvPr id="15" name="Diagram 14">
            <a:extLst>
              <a:ext uri="{FF2B5EF4-FFF2-40B4-BE49-F238E27FC236}">
                <a16:creationId xmlns:a16="http://schemas.microsoft.com/office/drawing/2014/main" id="{6EDA56ED-D386-8A29-C830-0ADC7CF8D3DE}"/>
              </a:ext>
            </a:extLst>
          </p:cNvPr>
          <p:cNvGraphicFramePr/>
          <p:nvPr>
            <p:extLst>
              <p:ext uri="{D42A27DB-BD31-4B8C-83A1-F6EECF244321}">
                <p14:modId xmlns:p14="http://schemas.microsoft.com/office/powerpoint/2010/main" val="1506427313"/>
              </p:ext>
            </p:extLst>
          </p:nvPr>
        </p:nvGraphicFramePr>
        <p:xfrm>
          <a:off x="463183" y="2137370"/>
          <a:ext cx="4677803" cy="373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351C56C-23BB-0FFF-1E06-687D0364B5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7799" y="2461645"/>
            <a:ext cx="2985560" cy="2536800"/>
          </a:xfrm>
          <a:prstGeom prst="rect">
            <a:avLst/>
          </a:prstGeom>
        </p:spPr>
      </p:pic>
      <p:sp>
        <p:nvSpPr>
          <p:cNvPr id="4" name="Arrow: Right 3">
            <a:extLst>
              <a:ext uri="{FF2B5EF4-FFF2-40B4-BE49-F238E27FC236}">
                <a16:creationId xmlns:a16="http://schemas.microsoft.com/office/drawing/2014/main" id="{ABA69AE8-3115-4012-5302-3DE0F3A788E6}"/>
              </a:ext>
            </a:extLst>
          </p:cNvPr>
          <p:cNvSpPr/>
          <p:nvPr/>
        </p:nvSpPr>
        <p:spPr>
          <a:xfrm rot="20225593">
            <a:off x="5369881" y="4549303"/>
            <a:ext cx="986111" cy="363474"/>
          </a:xfrm>
          <a:prstGeom prst="rightArrow">
            <a:avLst/>
          </a:prstGeom>
          <a:solidFill>
            <a:srgbClr val="F39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350">
              <a:solidFill>
                <a:prstClr val="white"/>
              </a:solidFill>
              <a:latin typeface="Aptos" panose="02110004020202020204"/>
            </a:endParaRPr>
          </a:p>
        </p:txBody>
      </p:sp>
    </p:spTree>
    <p:extLst>
      <p:ext uri="{BB962C8B-B14F-4D97-AF65-F5344CB8AC3E}">
        <p14:creationId xmlns:p14="http://schemas.microsoft.com/office/powerpoint/2010/main" val="345596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019D-3AF7-DF2C-03BE-FA413F81D464}"/>
              </a:ext>
            </a:extLst>
          </p:cNvPr>
          <p:cNvSpPr txBox="1">
            <a:spLocks/>
          </p:cNvSpPr>
          <p:nvPr/>
        </p:nvSpPr>
        <p:spPr>
          <a:xfrm>
            <a:off x="457200" y="188640"/>
            <a:ext cx="8229600" cy="765955"/>
          </a:xfrm>
          <a:prstGeom prst="rect">
            <a:avLst/>
          </a:prstGeom>
          <a:solidFill>
            <a:srgbClr val="3BD1CD"/>
          </a:solidFill>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a:ln>
                  <a:noFill/>
                </a:ln>
                <a:solidFill>
                  <a:sysClr val="windowText" lastClr="000000"/>
                </a:solidFill>
                <a:effectLst/>
                <a:uLnTx/>
                <a:uFillTx/>
                <a:latin typeface="Calibri"/>
                <a:ea typeface="+mj-ea"/>
                <a:cs typeface="+mj-cs"/>
              </a:rPr>
              <a:t> Digital Resilience Campaign</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8" name="Group 7">
            <a:extLst>
              <a:ext uri="{FF2B5EF4-FFF2-40B4-BE49-F238E27FC236}">
                <a16:creationId xmlns:a16="http://schemas.microsoft.com/office/drawing/2014/main" id="{491C9981-08AB-AE78-134F-1C55F275645F}"/>
              </a:ext>
            </a:extLst>
          </p:cNvPr>
          <p:cNvGrpSpPr/>
          <p:nvPr/>
        </p:nvGrpSpPr>
        <p:grpSpPr>
          <a:xfrm>
            <a:off x="4462" y="1573433"/>
            <a:ext cx="4110913" cy="3711134"/>
            <a:chOff x="2992619" y="1032469"/>
            <a:chExt cx="6226612" cy="5545474"/>
          </a:xfrm>
        </p:grpSpPr>
        <p:sp>
          <p:nvSpPr>
            <p:cNvPr id="9" name="Oval 8">
              <a:extLst>
                <a:ext uri="{FF2B5EF4-FFF2-40B4-BE49-F238E27FC236}">
                  <a16:creationId xmlns:a16="http://schemas.microsoft.com/office/drawing/2014/main" id="{7476DAAD-8077-FC64-598F-CCEF70E2B108}"/>
                </a:ext>
              </a:extLst>
            </p:cNvPr>
            <p:cNvSpPr>
              <a:spLocks noChangeAspect="1"/>
            </p:cNvSpPr>
            <p:nvPr/>
          </p:nvSpPr>
          <p:spPr>
            <a:xfrm>
              <a:off x="3396000" y="1177943"/>
              <a:ext cx="5400000" cy="5400000"/>
            </a:xfrm>
            <a:prstGeom prst="ellipse">
              <a:avLst/>
            </a:prstGeom>
            <a:solidFill>
              <a:srgbClr val="78B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on, anger </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C48B8969-FAEC-6CDB-DD48-ED8080CE58A7}"/>
                </a:ext>
              </a:extLst>
            </p:cNvPr>
            <p:cNvSpPr>
              <a:spLocks noChangeAspect="1"/>
            </p:cNvSpPr>
            <p:nvPr/>
          </p:nvSpPr>
          <p:spPr>
            <a:xfrm>
              <a:off x="4836000" y="2617943"/>
              <a:ext cx="2520000" cy="2520000"/>
            </a:xfrm>
            <a:prstGeom prst="ellipse">
              <a:avLst/>
            </a:prstGeom>
            <a:solidFill>
              <a:srgbClr val="293C6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2EDDAF84-BF5A-9353-E302-3E31B7A8EF73}"/>
                </a:ext>
              </a:extLst>
            </p:cNvPr>
            <p:cNvCxnSpPr>
              <a:stCxn id="10" idx="0"/>
            </p:cNvCxnSpPr>
            <p:nvPr/>
          </p:nvCxnSpPr>
          <p:spPr>
            <a:xfrm flipV="1">
              <a:off x="6096000" y="1032469"/>
              <a:ext cx="0" cy="158547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94E855-6B85-94BE-06E4-9E62E90C749E}"/>
                </a:ext>
              </a:extLst>
            </p:cNvPr>
            <p:cNvCxnSpPr>
              <a:cxnSpLocks/>
            </p:cNvCxnSpPr>
            <p:nvPr/>
          </p:nvCxnSpPr>
          <p:spPr>
            <a:xfrm flipV="1">
              <a:off x="7057292" y="2121877"/>
              <a:ext cx="1242646" cy="9335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0F5A30-2898-4E9E-71EC-3D0B5B5F22BA}"/>
                </a:ext>
              </a:extLst>
            </p:cNvPr>
            <p:cNvCxnSpPr>
              <a:cxnSpLocks/>
            </p:cNvCxnSpPr>
            <p:nvPr/>
          </p:nvCxnSpPr>
          <p:spPr>
            <a:xfrm>
              <a:off x="7367723" y="4127217"/>
              <a:ext cx="1416554" cy="3275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43D783-D2D1-4BCD-61E4-DD2A8A125ABD}"/>
                </a:ext>
              </a:extLst>
            </p:cNvPr>
            <p:cNvCxnSpPr>
              <a:cxnSpLocks/>
            </p:cNvCxnSpPr>
            <p:nvPr/>
          </p:nvCxnSpPr>
          <p:spPr>
            <a:xfrm flipH="1" flipV="1">
              <a:off x="6670431" y="4992469"/>
              <a:ext cx="720738" cy="13848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64D5D4-0B64-B8A1-AF74-D674A06E118E}"/>
                </a:ext>
              </a:extLst>
            </p:cNvPr>
            <p:cNvCxnSpPr>
              <a:cxnSpLocks/>
            </p:cNvCxnSpPr>
            <p:nvPr/>
          </p:nvCxnSpPr>
          <p:spPr>
            <a:xfrm flipV="1">
              <a:off x="4859446" y="4992469"/>
              <a:ext cx="662123" cy="13848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BB3A0E-B2D7-0454-D2D4-806433BC3CB5}"/>
                </a:ext>
              </a:extLst>
            </p:cNvPr>
            <p:cNvCxnSpPr>
              <a:cxnSpLocks/>
            </p:cNvCxnSpPr>
            <p:nvPr/>
          </p:nvCxnSpPr>
          <p:spPr>
            <a:xfrm flipV="1">
              <a:off x="3374684" y="4122884"/>
              <a:ext cx="1449593" cy="355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0456F9-7C31-5267-60EE-B8E68907DED6}"/>
                </a:ext>
              </a:extLst>
            </p:cNvPr>
            <p:cNvCxnSpPr>
              <a:cxnSpLocks/>
            </p:cNvCxnSpPr>
            <p:nvPr/>
          </p:nvCxnSpPr>
          <p:spPr>
            <a:xfrm flipH="1" flipV="1">
              <a:off x="3985846" y="2121878"/>
              <a:ext cx="1113692" cy="93351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F8380D3-553D-8B15-202D-F072FA93F711}"/>
                </a:ext>
              </a:extLst>
            </p:cNvPr>
            <p:cNvSpPr txBox="1"/>
            <p:nvPr/>
          </p:nvSpPr>
          <p:spPr>
            <a:xfrm>
              <a:off x="5821993" y="1486888"/>
              <a:ext cx="2380468" cy="1309461"/>
            </a:xfrm>
            <a:prstGeom prst="rect">
              <a:avLst/>
            </a:prstGeom>
            <a:noFill/>
          </p:spPr>
          <p:txBody>
            <a:bodyPr wrap="square">
              <a:spAutoFit/>
            </a:bodyPr>
            <a:lstStyle/>
            <a:p>
              <a:pPr algn="ctr"/>
              <a:r>
                <a:rPr lang="en-US" sz="900" b="1" dirty="0">
                  <a:latin typeface="Open Sans" panose="020B0606030504020204" pitchFamily="34" charset="0"/>
                  <a:ea typeface="Open Sans" panose="020B0606030504020204" pitchFamily="34" charset="0"/>
                  <a:cs typeface="Open Sans" panose="020B0606030504020204" pitchFamily="34" charset="0"/>
                </a:rPr>
                <a:t>Curriculum,</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teaching and</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learning </a:t>
              </a:r>
              <a:r>
                <a:rPr lang="en-US" sz="900" dirty="0">
                  <a:latin typeface="Open Sans" panose="020B0606030504020204" pitchFamily="34" charset="0"/>
                  <a:ea typeface="Open Sans" panose="020B0606030504020204" pitchFamily="34" charset="0"/>
                  <a:cs typeface="Open Sans" panose="020B0606030504020204" pitchFamily="34" charset="0"/>
                </a:rPr>
                <a:t>to promote</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resilience and support</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social and emotional</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learning</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03AA1066-2DF1-A93E-6B27-1B9645426B58}"/>
                </a:ext>
              </a:extLst>
            </p:cNvPr>
            <p:cNvSpPr txBox="1"/>
            <p:nvPr/>
          </p:nvSpPr>
          <p:spPr>
            <a:xfrm>
              <a:off x="6838763" y="3027370"/>
              <a:ext cx="2380468" cy="916623"/>
            </a:xfrm>
            <a:prstGeom prst="rect">
              <a:avLst/>
            </a:prstGeom>
            <a:noFill/>
          </p:spPr>
          <p:txBody>
            <a:bodyPr wrap="square">
              <a:spAutoFit/>
            </a:bodyPr>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Enabling</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student voice</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to influence</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decisions</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ACC6C642-9CEE-A4C4-DCA5-B5DFD4539C96}"/>
                </a:ext>
              </a:extLst>
            </p:cNvPr>
            <p:cNvSpPr txBox="1"/>
            <p:nvPr/>
          </p:nvSpPr>
          <p:spPr>
            <a:xfrm>
              <a:off x="6436847" y="4550963"/>
              <a:ext cx="2380468" cy="1113041"/>
            </a:xfrm>
            <a:prstGeom prst="rect">
              <a:avLst/>
            </a:prstGeom>
            <a:noFill/>
          </p:spPr>
          <p:txBody>
            <a:bodyPr wrap="square">
              <a:spAutoFit/>
            </a:bodyPr>
            <a:lstStyle/>
            <a:p>
              <a:pPr algn="ctr"/>
              <a:r>
                <a:rPr lang="en-US" sz="900" b="1" dirty="0">
                  <a:latin typeface="Open Sans" panose="020B0606030504020204" pitchFamily="34" charset="0"/>
                  <a:ea typeface="Open Sans" panose="020B0606030504020204" pitchFamily="34" charset="0"/>
                  <a:cs typeface="Open Sans" panose="020B0606030504020204" pitchFamily="34" charset="0"/>
                </a:rPr>
                <a:t>Staff</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development</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to support their own</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wellbeing and that</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of students</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72C1E5A8-319E-2985-BFC5-B4BB37EC37E0}"/>
                </a:ext>
              </a:extLst>
            </p:cNvPr>
            <p:cNvSpPr txBox="1"/>
            <p:nvPr/>
          </p:nvSpPr>
          <p:spPr>
            <a:xfrm>
              <a:off x="4905766" y="5567878"/>
              <a:ext cx="2380468" cy="720203"/>
            </a:xfrm>
            <a:prstGeom prst="rect">
              <a:avLst/>
            </a:prstGeom>
            <a:noFill/>
          </p:spPr>
          <p:txBody>
            <a:bodyPr wrap="square">
              <a:spAutoFit/>
            </a:bodyPr>
            <a:lstStyle/>
            <a:p>
              <a:pPr algn="ctr"/>
              <a:r>
                <a:rPr lang="en-US" sz="900" b="1" dirty="0">
                  <a:latin typeface="Open Sans" panose="020B0606030504020204" pitchFamily="34" charset="0"/>
                  <a:ea typeface="Open Sans" panose="020B0606030504020204" pitchFamily="34" charset="0"/>
                  <a:cs typeface="Open Sans" panose="020B0606030504020204" pitchFamily="34" charset="0"/>
                </a:rPr>
                <a:t>Identify need and</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monitoring impact </a:t>
              </a:r>
              <a:r>
                <a:rPr lang="en-US" sz="900" dirty="0">
                  <a:latin typeface="Open Sans" panose="020B0606030504020204" pitchFamily="34" charset="0"/>
                  <a:ea typeface="Open Sans" panose="020B0606030504020204" pitchFamily="34" charset="0"/>
                  <a:cs typeface="Open Sans" panose="020B0606030504020204" pitchFamily="34" charset="0"/>
                </a:rPr>
                <a:t>of</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interventions</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6320D715-37BE-9F61-85C3-61757A99A6AB}"/>
                </a:ext>
              </a:extLst>
            </p:cNvPr>
            <p:cNvSpPr txBox="1"/>
            <p:nvPr/>
          </p:nvSpPr>
          <p:spPr>
            <a:xfrm>
              <a:off x="3329548" y="4766277"/>
              <a:ext cx="2380468" cy="523784"/>
            </a:xfrm>
            <a:prstGeom prst="rect">
              <a:avLst/>
            </a:prstGeom>
            <a:noFill/>
          </p:spPr>
          <p:txBody>
            <a:bodyPr wrap="square">
              <a:spAutoFit/>
            </a:bodyPr>
            <a:lstStyle/>
            <a:p>
              <a:pPr algn="ctr"/>
              <a:r>
                <a:rPr lang="en-US" sz="900" b="1" dirty="0">
                  <a:latin typeface="Open Sans" panose="020B0606030504020204" pitchFamily="34" charset="0"/>
                  <a:ea typeface="Open Sans" panose="020B0606030504020204" pitchFamily="34" charset="0"/>
                  <a:cs typeface="Open Sans" panose="020B0606030504020204" pitchFamily="34" charset="0"/>
                </a:rPr>
                <a:t>Working with</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parents/carers</a:t>
              </a:r>
              <a:endParaRPr lang="en-GB" sz="9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F9B55FA5-CB23-3877-D76A-36F6C60E0002}"/>
                </a:ext>
              </a:extLst>
            </p:cNvPr>
            <p:cNvSpPr txBox="1"/>
            <p:nvPr/>
          </p:nvSpPr>
          <p:spPr>
            <a:xfrm>
              <a:off x="2992619" y="3009001"/>
              <a:ext cx="2380468" cy="916623"/>
            </a:xfrm>
            <a:prstGeom prst="rect">
              <a:avLst/>
            </a:prstGeom>
            <a:noFill/>
          </p:spPr>
          <p:txBody>
            <a:bodyPr wrap="square">
              <a:spAutoFit/>
            </a:bodyPr>
            <a:lstStyle/>
            <a:p>
              <a:pPr algn="ctr"/>
              <a:r>
                <a:rPr lang="en-US" sz="900" b="1" dirty="0">
                  <a:latin typeface="Open Sans" panose="020B0606030504020204" pitchFamily="34" charset="0"/>
                  <a:ea typeface="Open Sans" panose="020B0606030504020204" pitchFamily="34" charset="0"/>
                  <a:cs typeface="Open Sans" panose="020B0606030504020204" pitchFamily="34" charset="0"/>
                </a:rPr>
                <a:t>Targeted</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support </a:t>
              </a:r>
              <a:r>
                <a:rPr lang="en-US" sz="900" dirty="0">
                  <a:latin typeface="Open Sans" panose="020B0606030504020204" pitchFamily="34" charset="0"/>
                  <a:ea typeface="Open Sans" panose="020B0606030504020204" pitchFamily="34" charset="0"/>
                  <a:cs typeface="Open Sans" panose="020B0606030504020204" pitchFamily="34" charset="0"/>
                </a:rPr>
                <a:t>and</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Appropriate</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referral</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12D022B4-20F5-969C-A14F-19ADC87A887F}"/>
                </a:ext>
              </a:extLst>
            </p:cNvPr>
            <p:cNvSpPr txBox="1"/>
            <p:nvPr/>
          </p:nvSpPr>
          <p:spPr>
            <a:xfrm>
              <a:off x="4028494" y="1632474"/>
              <a:ext cx="2380468" cy="916623"/>
            </a:xfrm>
            <a:prstGeom prst="rect">
              <a:avLst/>
            </a:prstGeom>
            <a:noFill/>
          </p:spPr>
          <p:txBody>
            <a:bodyPr wrap="square">
              <a:spAutoFit/>
            </a:bodyPr>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An </a:t>
              </a:r>
              <a:r>
                <a:rPr lang="en-US" sz="900" b="1" dirty="0">
                  <a:latin typeface="Open Sans" panose="020B0606030504020204" pitchFamily="34" charset="0"/>
                  <a:ea typeface="Open Sans" panose="020B0606030504020204" pitchFamily="34" charset="0"/>
                  <a:cs typeface="Open Sans" panose="020B0606030504020204" pitchFamily="34" charset="0"/>
                </a:rPr>
                <a:t>ethos and</a:t>
              </a:r>
            </a:p>
            <a:p>
              <a:pPr algn="ctr"/>
              <a:r>
                <a:rPr lang="en-US" sz="900" b="1" dirty="0">
                  <a:latin typeface="Open Sans" panose="020B0606030504020204" pitchFamily="34" charset="0"/>
                  <a:ea typeface="Open Sans" panose="020B0606030504020204" pitchFamily="34" charset="0"/>
                  <a:cs typeface="Open Sans" panose="020B0606030504020204" pitchFamily="34" charset="0"/>
                </a:rPr>
                <a:t>environment </a:t>
              </a:r>
              <a:r>
                <a:rPr lang="en-US" sz="900" dirty="0">
                  <a:latin typeface="Open Sans" panose="020B0606030504020204" pitchFamily="34" charset="0"/>
                  <a:ea typeface="Open Sans" panose="020B0606030504020204" pitchFamily="34" charset="0"/>
                  <a:cs typeface="Open Sans" panose="020B0606030504020204" pitchFamily="34" charset="0"/>
                </a:rPr>
                <a:t>that</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Promotes respect</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And values diversity</a:t>
              </a:r>
              <a:endParaRPr lang="en-GB"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8C3CAF7-235F-85DF-8FA3-6A7D9BB9651D}"/>
                </a:ext>
              </a:extLst>
            </p:cNvPr>
            <p:cNvSpPr txBox="1"/>
            <p:nvPr/>
          </p:nvSpPr>
          <p:spPr>
            <a:xfrm>
              <a:off x="4821994" y="3142990"/>
              <a:ext cx="2506760" cy="1113041"/>
            </a:xfrm>
            <a:prstGeom prst="rect">
              <a:avLst/>
            </a:prstGeom>
            <a:noFill/>
          </p:spPr>
          <p:txBody>
            <a:bodyPr wrap="square">
              <a:spAutoFit/>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Leadership and management</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supports and champions</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efforts to promote emotional</a:t>
              </a:r>
            </a:p>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wellbeing</a:t>
              </a:r>
              <a:endParaRPr lang="en-GB"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Arrow: Right 27">
            <a:extLst>
              <a:ext uri="{FF2B5EF4-FFF2-40B4-BE49-F238E27FC236}">
                <a16:creationId xmlns:a16="http://schemas.microsoft.com/office/drawing/2014/main" id="{08679713-95DD-D618-0276-F49EE7941660}"/>
              </a:ext>
            </a:extLst>
          </p:cNvPr>
          <p:cNvSpPr/>
          <p:nvPr/>
        </p:nvSpPr>
        <p:spPr>
          <a:xfrm rot="19985232" flipV="1">
            <a:off x="3574852" y="2229851"/>
            <a:ext cx="501711" cy="305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062ECBE3-DC39-59F1-7BCC-35D0CB60344B}"/>
              </a:ext>
            </a:extLst>
          </p:cNvPr>
          <p:cNvSpPr txBox="1"/>
          <p:nvPr/>
        </p:nvSpPr>
        <p:spPr>
          <a:xfrm rot="2513611">
            <a:off x="3495666" y="1534966"/>
            <a:ext cx="1932693" cy="908864"/>
          </a:xfrm>
          <a:prstGeom prst="ellipse">
            <a:avLst/>
          </a:prstGeom>
          <a:solidFill>
            <a:srgbClr val="92D050"/>
          </a:solidFill>
        </p:spPr>
        <p:txBody>
          <a:bodyPr wrap="square" rtlCol="0">
            <a:spAutoFit/>
          </a:bodyPr>
          <a:lstStyle/>
          <a:p>
            <a:pPr algn="ctr"/>
            <a:r>
              <a:rPr lang="en-GB" dirty="0"/>
              <a:t>Digital Resilience</a:t>
            </a:r>
          </a:p>
        </p:txBody>
      </p:sp>
      <p:graphicFrame>
        <p:nvGraphicFramePr>
          <p:cNvPr id="30" name="Diagram 29">
            <a:extLst>
              <a:ext uri="{FF2B5EF4-FFF2-40B4-BE49-F238E27FC236}">
                <a16:creationId xmlns:a16="http://schemas.microsoft.com/office/drawing/2014/main" id="{394F3A29-7385-A8CE-52B9-968118780B10}"/>
              </a:ext>
            </a:extLst>
          </p:cNvPr>
          <p:cNvGraphicFramePr/>
          <p:nvPr>
            <p:extLst>
              <p:ext uri="{D42A27DB-BD31-4B8C-83A1-F6EECF244321}">
                <p14:modId xmlns:p14="http://schemas.microsoft.com/office/powerpoint/2010/main" val="572602038"/>
              </p:ext>
            </p:extLst>
          </p:nvPr>
        </p:nvGraphicFramePr>
        <p:xfrm>
          <a:off x="5363741" y="2045145"/>
          <a:ext cx="3565170" cy="2767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 name="Picture 2" descr="A group of people standing outside&#10;&#10;Description automatically generated with low confidence">
            <a:extLst>
              <a:ext uri="{FF2B5EF4-FFF2-40B4-BE49-F238E27FC236}">
                <a16:creationId xmlns:a16="http://schemas.microsoft.com/office/drawing/2014/main" id="{492D2B90-18F1-4D54-FC01-A4A1AA60C8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 b="6037"/>
          <a:stretch/>
        </p:blipFill>
        <p:spPr bwMode="auto">
          <a:xfrm>
            <a:off x="3892457" y="4672942"/>
            <a:ext cx="4943866" cy="12304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32952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 y="0"/>
            <a:ext cx="9144000" cy="888126"/>
          </a:xfrm>
          <a:solidFill>
            <a:schemeClr val="tx2"/>
          </a:solidFill>
          <a:ln>
            <a:solidFill>
              <a:schemeClr val="accent1"/>
            </a:solidFill>
          </a:ln>
        </p:spPr>
        <p:txBody>
          <a:bodyPr>
            <a:normAutofit/>
          </a:bodyPr>
          <a:lstStyle/>
          <a:p>
            <a:pPr algn="ctr"/>
            <a:r>
              <a:rPr lang="en-GB" b="1" dirty="0">
                <a:solidFill>
                  <a:schemeClr val="bg1"/>
                </a:solidFill>
              </a:rPr>
              <a:t> Digital Resilience Campaign</a:t>
            </a:r>
          </a:p>
        </p:txBody>
      </p:sp>
      <p:sp>
        <p:nvSpPr>
          <p:cNvPr id="4" name="TextBox 3">
            <a:extLst>
              <a:ext uri="{FF2B5EF4-FFF2-40B4-BE49-F238E27FC236}">
                <a16:creationId xmlns:a16="http://schemas.microsoft.com/office/drawing/2014/main" id="{F76CAB68-C222-F0AD-DEE2-1F38AF7643DB}"/>
              </a:ext>
            </a:extLst>
          </p:cNvPr>
          <p:cNvSpPr txBox="1"/>
          <p:nvPr/>
        </p:nvSpPr>
        <p:spPr>
          <a:xfrm>
            <a:off x="15573" y="940367"/>
            <a:ext cx="9128425" cy="646331"/>
          </a:xfrm>
          <a:prstGeom prst="rect">
            <a:avLst/>
          </a:prstGeom>
          <a:solidFill>
            <a:schemeClr val="accent3">
              <a:lumMod val="20000"/>
              <a:lumOff val="80000"/>
            </a:schemeClr>
          </a:solidFill>
        </p:spPr>
        <p:txBody>
          <a:bodyPr wrap="square" rtlCol="0">
            <a:spAutoFit/>
          </a:bodyPr>
          <a:lstStyle/>
          <a:p>
            <a:pPr algn="ctr"/>
            <a:r>
              <a:rPr lang="en-GB" b="1" dirty="0">
                <a:solidFill>
                  <a:schemeClr val="accent3">
                    <a:lumMod val="50000"/>
                  </a:schemeClr>
                </a:solidFill>
              </a:rPr>
              <a:t>Resilient Schools Programme Aim:</a:t>
            </a:r>
            <a:br>
              <a:rPr lang="en-GB" i="1" dirty="0"/>
            </a:br>
            <a:r>
              <a:rPr lang="en-GB" i="1" dirty="0"/>
              <a:t>To support schools to build digital resilience in children &amp; young people. </a:t>
            </a:r>
          </a:p>
        </p:txBody>
      </p:sp>
      <p:pic>
        <p:nvPicPr>
          <p:cNvPr id="16" name="Picture 2" descr="A group of people standing outside&#10;&#10;Description automatically generated with low confidence">
            <a:extLst>
              <a:ext uri="{FF2B5EF4-FFF2-40B4-BE49-F238E27FC236}">
                <a16:creationId xmlns:a16="http://schemas.microsoft.com/office/drawing/2014/main" id="{03D29171-7C29-BE66-8AFF-EF98B8398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6037"/>
          <a:stretch/>
        </p:blipFill>
        <p:spPr bwMode="auto">
          <a:xfrm>
            <a:off x="6919276" y="1586698"/>
            <a:ext cx="2062100" cy="1708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0" name="Arrow: Right 39">
            <a:extLst>
              <a:ext uri="{FF2B5EF4-FFF2-40B4-BE49-F238E27FC236}">
                <a16:creationId xmlns:a16="http://schemas.microsoft.com/office/drawing/2014/main" id="{A0F7B347-2E06-0794-7343-09437D36DFE9}"/>
              </a:ext>
            </a:extLst>
          </p:cNvPr>
          <p:cNvSpPr/>
          <p:nvPr/>
        </p:nvSpPr>
        <p:spPr>
          <a:xfrm rot="19985232">
            <a:off x="3644145" y="4041940"/>
            <a:ext cx="613578" cy="32479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1" name="TextBox 40">
            <a:extLst>
              <a:ext uri="{FF2B5EF4-FFF2-40B4-BE49-F238E27FC236}">
                <a16:creationId xmlns:a16="http://schemas.microsoft.com/office/drawing/2014/main" id="{971AA3C8-2D89-0B31-BD0C-149E89A572B1}"/>
              </a:ext>
            </a:extLst>
          </p:cNvPr>
          <p:cNvSpPr txBox="1"/>
          <p:nvPr/>
        </p:nvSpPr>
        <p:spPr>
          <a:xfrm>
            <a:off x="4324417" y="3622684"/>
            <a:ext cx="4656959" cy="649188"/>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GB" sz="2400" dirty="0"/>
              <a:t>Digital Resilience</a:t>
            </a:r>
          </a:p>
        </p:txBody>
      </p:sp>
      <p:sp>
        <p:nvSpPr>
          <p:cNvPr id="8" name="TextBox 7">
            <a:extLst>
              <a:ext uri="{FF2B5EF4-FFF2-40B4-BE49-F238E27FC236}">
                <a16:creationId xmlns:a16="http://schemas.microsoft.com/office/drawing/2014/main" id="{D5FEB852-4945-CD18-459B-5DB6FEAF8DE9}"/>
              </a:ext>
            </a:extLst>
          </p:cNvPr>
          <p:cNvSpPr txBox="1"/>
          <p:nvPr/>
        </p:nvSpPr>
        <p:spPr>
          <a:xfrm>
            <a:off x="3819729" y="4308979"/>
            <a:ext cx="5483369" cy="1754326"/>
          </a:xfrm>
          <a:prstGeom prst="rect">
            <a:avLst/>
          </a:prstGeom>
          <a:noFill/>
        </p:spPr>
        <p:txBody>
          <a:bodyPr wrap="square">
            <a:spAutoFit/>
          </a:bodyPr>
          <a:lstStyle/>
          <a:p>
            <a:r>
              <a:rPr lang="en-GB" b="1" dirty="0">
                <a:solidFill>
                  <a:schemeClr val="accent2">
                    <a:lumMod val="50000"/>
                  </a:schemeClr>
                </a:solidFill>
                <a:latin typeface="avenir-lt-w01_35-light1475496"/>
              </a:rPr>
              <a:t>Digital resilience is the ability when online to:</a:t>
            </a:r>
          </a:p>
          <a:p>
            <a:pPr marL="257175" indent="-257175">
              <a:buFont typeface="Wingdings" panose="05000000000000000000" pitchFamily="2" charset="2"/>
              <a:buChar char="ü"/>
            </a:pPr>
            <a:r>
              <a:rPr lang="en-GB" dirty="0">
                <a:solidFill>
                  <a:srgbClr val="0D121A"/>
                </a:solidFill>
                <a:latin typeface="avenir-lt-w01_35-light1475496"/>
              </a:rPr>
              <a:t>Bounce back from difficult times</a:t>
            </a:r>
          </a:p>
          <a:p>
            <a:pPr marL="257175" indent="-257175">
              <a:buFont typeface="Wingdings" panose="05000000000000000000" pitchFamily="2" charset="2"/>
              <a:buChar char="ü"/>
            </a:pPr>
            <a:r>
              <a:rPr lang="en-GB" dirty="0">
                <a:solidFill>
                  <a:srgbClr val="0D121A"/>
                </a:solidFill>
                <a:latin typeface="avenir-lt-w01_35-light1475496"/>
              </a:rPr>
              <a:t>Understand when you are at risk</a:t>
            </a:r>
          </a:p>
          <a:p>
            <a:pPr marL="257175" indent="-257175">
              <a:buFont typeface="Wingdings" panose="05000000000000000000" pitchFamily="2" charset="2"/>
              <a:buChar char="ü"/>
            </a:pPr>
            <a:r>
              <a:rPr lang="en-GB" dirty="0">
                <a:solidFill>
                  <a:srgbClr val="0D121A"/>
                </a:solidFill>
                <a:latin typeface="avenir-lt-w01_35-light1475496"/>
              </a:rPr>
              <a:t>Know what to do if anything goes wrong</a:t>
            </a:r>
          </a:p>
          <a:p>
            <a:pPr marL="257175" indent="-257175">
              <a:buFont typeface="Wingdings" panose="05000000000000000000" pitchFamily="2" charset="2"/>
              <a:buChar char="ü"/>
            </a:pPr>
            <a:r>
              <a:rPr lang="en-GB" dirty="0">
                <a:solidFill>
                  <a:srgbClr val="0D121A"/>
                </a:solidFill>
                <a:latin typeface="avenir-lt-w01_35-light1475496"/>
              </a:rPr>
              <a:t>Learn from your online experiences</a:t>
            </a:r>
          </a:p>
          <a:p>
            <a:pPr marL="257175" indent="-257175">
              <a:buFont typeface="Wingdings" panose="05000000000000000000" pitchFamily="2" charset="2"/>
              <a:buChar char="ü"/>
            </a:pPr>
            <a:r>
              <a:rPr lang="en-GB" dirty="0">
                <a:solidFill>
                  <a:srgbClr val="0D121A"/>
                </a:solidFill>
                <a:latin typeface="avenir-lt-w01_35-light1475496"/>
              </a:rPr>
              <a:t>Recover from any online-related difficulties or upsets. </a:t>
            </a:r>
            <a:endParaRPr lang="en-GB" dirty="0"/>
          </a:p>
        </p:txBody>
      </p:sp>
      <p:grpSp>
        <p:nvGrpSpPr>
          <p:cNvPr id="3" name="Group 2">
            <a:extLst>
              <a:ext uri="{FF2B5EF4-FFF2-40B4-BE49-F238E27FC236}">
                <a16:creationId xmlns:a16="http://schemas.microsoft.com/office/drawing/2014/main" id="{34CEADB4-FDB0-CEDE-0C45-BD50924388F3}"/>
              </a:ext>
            </a:extLst>
          </p:cNvPr>
          <p:cNvGrpSpPr/>
          <p:nvPr/>
        </p:nvGrpSpPr>
        <p:grpSpPr>
          <a:xfrm>
            <a:off x="-286158" y="2710092"/>
            <a:ext cx="4288853" cy="3781898"/>
            <a:chOff x="2992619" y="1032469"/>
            <a:chExt cx="6226612" cy="5545474"/>
          </a:xfrm>
        </p:grpSpPr>
        <p:sp>
          <p:nvSpPr>
            <p:cNvPr id="5" name="Oval 4">
              <a:extLst>
                <a:ext uri="{FF2B5EF4-FFF2-40B4-BE49-F238E27FC236}">
                  <a16:creationId xmlns:a16="http://schemas.microsoft.com/office/drawing/2014/main" id="{49FAB10B-2C55-4022-AA20-043737C8E052}"/>
                </a:ext>
              </a:extLst>
            </p:cNvPr>
            <p:cNvSpPr>
              <a:spLocks noChangeAspect="1"/>
            </p:cNvSpPr>
            <p:nvPr/>
          </p:nvSpPr>
          <p:spPr>
            <a:xfrm>
              <a:off x="3396000" y="1177943"/>
              <a:ext cx="5400000" cy="5400000"/>
            </a:xfrm>
            <a:prstGeom prst="ellipse">
              <a:avLst/>
            </a:prstGeom>
            <a:solidFill>
              <a:schemeClr val="accent4"/>
            </a:solidFill>
            <a:ln w="12700" cap="flat" cmpd="sng" algn="ctr">
              <a:noFill/>
              <a:prstDash val="solid"/>
              <a:miter lim="800000"/>
            </a:ln>
            <a:effectLst/>
          </p:spPr>
          <p:txBody>
            <a:bodyPr rtlCol="0" anchor="ctr"/>
            <a:lstStyle/>
            <a:p>
              <a:pPr algn="ctr" defTabSz="685800">
                <a:defRPr/>
              </a:pPr>
              <a:r>
                <a:rPr lang="en-US" sz="825"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on, anger </a:t>
              </a:r>
              <a:endParaRPr lang="en-GB" sz="825"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370F08C7-3D57-62ED-EA53-5F160BADEB3F}"/>
                </a:ext>
              </a:extLst>
            </p:cNvPr>
            <p:cNvSpPr>
              <a:spLocks noChangeAspect="1"/>
            </p:cNvSpPr>
            <p:nvPr/>
          </p:nvSpPr>
          <p:spPr>
            <a:xfrm>
              <a:off x="4836000" y="2617943"/>
              <a:ext cx="2520000" cy="2520000"/>
            </a:xfrm>
            <a:prstGeom prst="ellipse">
              <a:avLst/>
            </a:prstGeom>
            <a:solidFill>
              <a:schemeClr val="accent2">
                <a:lumMod val="50000"/>
              </a:schemeClr>
            </a:solidFill>
            <a:ln w="76200" cap="flat" cmpd="sng" algn="ctr">
              <a:solidFill>
                <a:sysClr val="window" lastClr="FFFFFF"/>
              </a:solidFill>
              <a:prstDash val="solid"/>
              <a:miter lim="800000"/>
            </a:ln>
            <a:effectLst/>
          </p:spPr>
          <p:txBody>
            <a:bodyPr rtlCol="0" anchor="ctr"/>
            <a:lstStyle/>
            <a:p>
              <a:pPr algn="ctr" defTabSz="685800">
                <a:defRPr/>
              </a:pPr>
              <a:endParaRPr lang="en-GB" sz="825"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17CF402D-3A41-1ECD-211C-4403BCDDAE22}"/>
                </a:ext>
              </a:extLst>
            </p:cNvPr>
            <p:cNvCxnSpPr>
              <a:stCxn id="6" idx="0"/>
            </p:cNvCxnSpPr>
            <p:nvPr/>
          </p:nvCxnSpPr>
          <p:spPr>
            <a:xfrm flipV="1">
              <a:off x="6096000" y="1032469"/>
              <a:ext cx="0" cy="1585474"/>
            </a:xfrm>
            <a:prstGeom prst="line">
              <a:avLst/>
            </a:prstGeom>
            <a:noFill/>
            <a:ln w="76200" cap="flat" cmpd="sng" algn="ctr">
              <a:solidFill>
                <a:sysClr val="window" lastClr="FFFFFF"/>
              </a:solidFill>
              <a:prstDash val="solid"/>
              <a:miter lim="800000"/>
            </a:ln>
            <a:effectLst/>
          </p:spPr>
        </p:cxnSp>
        <p:cxnSp>
          <p:nvCxnSpPr>
            <p:cNvPr id="9" name="Straight Connector 8">
              <a:extLst>
                <a:ext uri="{FF2B5EF4-FFF2-40B4-BE49-F238E27FC236}">
                  <a16:creationId xmlns:a16="http://schemas.microsoft.com/office/drawing/2014/main" id="{2928C288-F08B-FA2E-9FD4-FD180BA5A616}"/>
                </a:ext>
              </a:extLst>
            </p:cNvPr>
            <p:cNvCxnSpPr>
              <a:cxnSpLocks/>
            </p:cNvCxnSpPr>
            <p:nvPr/>
          </p:nvCxnSpPr>
          <p:spPr>
            <a:xfrm flipV="1">
              <a:off x="7057292" y="2121877"/>
              <a:ext cx="1242646" cy="933517"/>
            </a:xfrm>
            <a:prstGeom prst="line">
              <a:avLst/>
            </a:prstGeom>
            <a:noFill/>
            <a:ln w="76200" cap="flat" cmpd="sng" algn="ctr">
              <a:solidFill>
                <a:sysClr val="window" lastClr="FFFFFF"/>
              </a:solidFill>
              <a:prstDash val="solid"/>
              <a:miter lim="800000"/>
            </a:ln>
            <a:effectLst/>
          </p:spPr>
        </p:cxnSp>
        <p:cxnSp>
          <p:nvCxnSpPr>
            <p:cNvPr id="10" name="Straight Connector 9">
              <a:extLst>
                <a:ext uri="{FF2B5EF4-FFF2-40B4-BE49-F238E27FC236}">
                  <a16:creationId xmlns:a16="http://schemas.microsoft.com/office/drawing/2014/main" id="{97763194-580A-64B7-7D46-5C8ECE50CABE}"/>
                </a:ext>
              </a:extLst>
            </p:cNvPr>
            <p:cNvCxnSpPr>
              <a:cxnSpLocks/>
            </p:cNvCxnSpPr>
            <p:nvPr/>
          </p:nvCxnSpPr>
          <p:spPr>
            <a:xfrm>
              <a:off x="7367723" y="4127217"/>
              <a:ext cx="1416554" cy="327553"/>
            </a:xfrm>
            <a:prstGeom prst="line">
              <a:avLst/>
            </a:prstGeom>
            <a:noFill/>
            <a:ln w="76200" cap="flat" cmpd="sng" algn="ctr">
              <a:solidFill>
                <a:sysClr val="window" lastClr="FFFFFF"/>
              </a:solidFill>
              <a:prstDash val="solid"/>
              <a:miter lim="800000"/>
            </a:ln>
            <a:effectLst/>
          </p:spPr>
        </p:cxnSp>
        <p:cxnSp>
          <p:nvCxnSpPr>
            <p:cNvPr id="11" name="Straight Connector 10">
              <a:extLst>
                <a:ext uri="{FF2B5EF4-FFF2-40B4-BE49-F238E27FC236}">
                  <a16:creationId xmlns:a16="http://schemas.microsoft.com/office/drawing/2014/main" id="{F4B37F23-0ED7-B4D5-CB49-EE5F66300783}"/>
                </a:ext>
              </a:extLst>
            </p:cNvPr>
            <p:cNvCxnSpPr>
              <a:cxnSpLocks/>
            </p:cNvCxnSpPr>
            <p:nvPr/>
          </p:nvCxnSpPr>
          <p:spPr>
            <a:xfrm flipH="1" flipV="1">
              <a:off x="6670431" y="4992469"/>
              <a:ext cx="720738" cy="1384885"/>
            </a:xfrm>
            <a:prstGeom prst="line">
              <a:avLst/>
            </a:prstGeom>
            <a:noFill/>
            <a:ln w="76200" cap="flat" cmpd="sng" algn="ctr">
              <a:solidFill>
                <a:sysClr val="window" lastClr="FFFFFF"/>
              </a:solidFill>
              <a:prstDash val="solid"/>
              <a:miter lim="800000"/>
            </a:ln>
            <a:effectLst/>
          </p:spPr>
        </p:cxnSp>
        <p:cxnSp>
          <p:nvCxnSpPr>
            <p:cNvPr id="12" name="Straight Connector 11">
              <a:extLst>
                <a:ext uri="{FF2B5EF4-FFF2-40B4-BE49-F238E27FC236}">
                  <a16:creationId xmlns:a16="http://schemas.microsoft.com/office/drawing/2014/main" id="{E872D78C-B6FB-BF3F-0484-BC64E3977879}"/>
                </a:ext>
              </a:extLst>
            </p:cNvPr>
            <p:cNvCxnSpPr>
              <a:cxnSpLocks/>
            </p:cNvCxnSpPr>
            <p:nvPr/>
          </p:nvCxnSpPr>
          <p:spPr>
            <a:xfrm flipV="1">
              <a:off x="4859446" y="4992469"/>
              <a:ext cx="662123" cy="1384885"/>
            </a:xfrm>
            <a:prstGeom prst="line">
              <a:avLst/>
            </a:prstGeom>
            <a:noFill/>
            <a:ln w="76200" cap="flat" cmpd="sng" algn="ctr">
              <a:solidFill>
                <a:sysClr val="window" lastClr="FFFFFF"/>
              </a:solidFill>
              <a:prstDash val="solid"/>
              <a:miter lim="800000"/>
            </a:ln>
            <a:effectLst/>
          </p:spPr>
        </p:cxnSp>
        <p:cxnSp>
          <p:nvCxnSpPr>
            <p:cNvPr id="13" name="Straight Connector 12">
              <a:extLst>
                <a:ext uri="{FF2B5EF4-FFF2-40B4-BE49-F238E27FC236}">
                  <a16:creationId xmlns:a16="http://schemas.microsoft.com/office/drawing/2014/main" id="{F809BB02-F377-C762-0139-F63B8DB635FE}"/>
                </a:ext>
              </a:extLst>
            </p:cNvPr>
            <p:cNvCxnSpPr>
              <a:cxnSpLocks/>
            </p:cNvCxnSpPr>
            <p:nvPr/>
          </p:nvCxnSpPr>
          <p:spPr>
            <a:xfrm flipV="1">
              <a:off x="3374684" y="4122884"/>
              <a:ext cx="1449593" cy="355332"/>
            </a:xfrm>
            <a:prstGeom prst="line">
              <a:avLst/>
            </a:prstGeom>
            <a:noFill/>
            <a:ln w="76200" cap="flat" cmpd="sng" algn="ctr">
              <a:solidFill>
                <a:sysClr val="window" lastClr="FFFFFF"/>
              </a:solidFill>
              <a:prstDash val="solid"/>
              <a:miter lim="800000"/>
            </a:ln>
            <a:effectLst/>
          </p:spPr>
        </p:cxnSp>
        <p:cxnSp>
          <p:nvCxnSpPr>
            <p:cNvPr id="14" name="Straight Connector 13">
              <a:extLst>
                <a:ext uri="{FF2B5EF4-FFF2-40B4-BE49-F238E27FC236}">
                  <a16:creationId xmlns:a16="http://schemas.microsoft.com/office/drawing/2014/main" id="{275DF4D1-87DB-C0BC-96E6-D03B5D82EFFE}"/>
                </a:ext>
              </a:extLst>
            </p:cNvPr>
            <p:cNvCxnSpPr>
              <a:cxnSpLocks/>
            </p:cNvCxnSpPr>
            <p:nvPr/>
          </p:nvCxnSpPr>
          <p:spPr>
            <a:xfrm flipH="1" flipV="1">
              <a:off x="3985846" y="2121878"/>
              <a:ext cx="1113692" cy="933516"/>
            </a:xfrm>
            <a:prstGeom prst="line">
              <a:avLst/>
            </a:prstGeom>
            <a:noFill/>
            <a:ln w="76200" cap="flat" cmpd="sng" algn="ctr">
              <a:solidFill>
                <a:sysClr val="window" lastClr="FFFFFF"/>
              </a:solidFill>
              <a:prstDash val="solid"/>
              <a:miter lim="800000"/>
            </a:ln>
            <a:effectLst/>
          </p:spPr>
        </p:cxnSp>
        <p:sp>
          <p:nvSpPr>
            <p:cNvPr id="15" name="TextBox 14">
              <a:extLst>
                <a:ext uri="{FF2B5EF4-FFF2-40B4-BE49-F238E27FC236}">
                  <a16:creationId xmlns:a16="http://schemas.microsoft.com/office/drawing/2014/main" id="{0799A970-CE00-16CE-91F1-262255A2B0B3}"/>
                </a:ext>
              </a:extLst>
            </p:cNvPr>
            <p:cNvSpPr txBox="1"/>
            <p:nvPr/>
          </p:nvSpPr>
          <p:spPr>
            <a:xfrm>
              <a:off x="6001040" y="1435341"/>
              <a:ext cx="2035291" cy="1252355"/>
            </a:xfrm>
            <a:prstGeom prst="rect">
              <a:avLst/>
            </a:prstGeom>
            <a:noFill/>
          </p:spPr>
          <p:txBody>
            <a:bodyPr wrap="square">
              <a:spAutoFit/>
            </a:bodyPr>
            <a:lstStyle/>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Curriculum,</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teaching and</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learning </a:t>
              </a: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to promote</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resilience and support</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social and emotional</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learning</a:t>
              </a:r>
              <a:endParaRPr lang="en-GB"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75C7C29-3D1C-71DD-0124-B1FE4D6146F0}"/>
                </a:ext>
              </a:extLst>
            </p:cNvPr>
            <p:cNvSpPr txBox="1"/>
            <p:nvPr/>
          </p:nvSpPr>
          <p:spPr>
            <a:xfrm>
              <a:off x="6838765" y="3027370"/>
              <a:ext cx="2380466" cy="880033"/>
            </a:xfrm>
            <a:prstGeom prst="rect">
              <a:avLst/>
            </a:prstGeom>
            <a:noFill/>
          </p:spPr>
          <p:txBody>
            <a:bodyPr wrap="square">
              <a:spAutoFit/>
            </a:bodyPr>
            <a:lstStyle/>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Enabling</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student voice</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to influence</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decisions</a:t>
              </a:r>
              <a:endParaRPr lang="en-GB"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3C3863AA-371B-FAEB-E28D-02FFC9867C54}"/>
                </a:ext>
              </a:extLst>
            </p:cNvPr>
            <p:cNvSpPr txBox="1"/>
            <p:nvPr/>
          </p:nvSpPr>
          <p:spPr>
            <a:xfrm>
              <a:off x="6436848" y="4550962"/>
              <a:ext cx="2380466" cy="1066194"/>
            </a:xfrm>
            <a:prstGeom prst="rect">
              <a:avLst/>
            </a:prstGeom>
            <a:noFill/>
          </p:spPr>
          <p:txBody>
            <a:bodyPr wrap="square">
              <a:spAutoFit/>
            </a:bodyPr>
            <a:lstStyle/>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Staff</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development</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to support their own</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wellbeing and that</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of students</a:t>
              </a:r>
              <a:endParaRPr lang="en-GB"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6785113D-7D3B-BDDA-7A6B-27520E64B391}"/>
                </a:ext>
              </a:extLst>
            </p:cNvPr>
            <p:cNvSpPr txBox="1"/>
            <p:nvPr/>
          </p:nvSpPr>
          <p:spPr>
            <a:xfrm>
              <a:off x="4905764" y="5567878"/>
              <a:ext cx="2380466" cy="693872"/>
            </a:xfrm>
            <a:prstGeom prst="rect">
              <a:avLst/>
            </a:prstGeom>
            <a:noFill/>
          </p:spPr>
          <p:txBody>
            <a:bodyPr wrap="square">
              <a:spAutoFit/>
            </a:bodyPr>
            <a:lstStyle/>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Identify need and</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monitoring impact </a:t>
              </a: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of</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interventions</a:t>
              </a:r>
              <a:endParaRPr lang="en-GB"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A5528DD4-6B51-B6E8-CACD-E5A2EA44E79C}"/>
                </a:ext>
              </a:extLst>
            </p:cNvPr>
            <p:cNvSpPr txBox="1"/>
            <p:nvPr/>
          </p:nvSpPr>
          <p:spPr>
            <a:xfrm>
              <a:off x="3329548" y="4766276"/>
              <a:ext cx="2380466" cy="507712"/>
            </a:xfrm>
            <a:prstGeom prst="rect">
              <a:avLst/>
            </a:prstGeom>
            <a:noFill/>
          </p:spPr>
          <p:txBody>
            <a:bodyPr wrap="square">
              <a:spAutoFit/>
            </a:bodyPr>
            <a:lstStyle/>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Working with</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parents/carers</a:t>
              </a:r>
              <a:endParaRPr lang="en-GB"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8D30DDA3-97C4-1236-5328-6656A0A3FD47}"/>
                </a:ext>
              </a:extLst>
            </p:cNvPr>
            <p:cNvSpPr txBox="1"/>
            <p:nvPr/>
          </p:nvSpPr>
          <p:spPr>
            <a:xfrm>
              <a:off x="2992619" y="3009001"/>
              <a:ext cx="2380466" cy="880033"/>
            </a:xfrm>
            <a:prstGeom prst="rect">
              <a:avLst/>
            </a:prstGeom>
            <a:noFill/>
          </p:spPr>
          <p:txBody>
            <a:bodyPr wrap="square">
              <a:spAutoFit/>
            </a:bodyPr>
            <a:lstStyle/>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Targeted</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support </a:t>
              </a: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and</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Appropriate</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referral</a:t>
              </a:r>
              <a:endParaRPr lang="en-GB"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8FEE58CC-40FE-3A58-EDC8-154FBF7FF195}"/>
                </a:ext>
              </a:extLst>
            </p:cNvPr>
            <p:cNvSpPr txBox="1"/>
            <p:nvPr/>
          </p:nvSpPr>
          <p:spPr>
            <a:xfrm>
              <a:off x="4028493" y="1632474"/>
              <a:ext cx="2380466" cy="880033"/>
            </a:xfrm>
            <a:prstGeom prst="rect">
              <a:avLst/>
            </a:prstGeom>
            <a:noFill/>
          </p:spPr>
          <p:txBody>
            <a:bodyPr wrap="square">
              <a:spAutoFit/>
            </a:bodyPr>
            <a:lstStyle/>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An </a:t>
              </a: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ethos and</a:t>
              </a:r>
            </a:p>
            <a:p>
              <a:pPr algn="ctr" defTabSz="685800">
                <a:defRPr/>
              </a:pPr>
              <a:r>
                <a:rPr lang="en-US" sz="825"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environment </a:t>
              </a: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that</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Promotes respect</a:t>
              </a:r>
            </a:p>
            <a:p>
              <a:pPr algn="ctr" defTabSz="685800">
                <a:defRPr/>
              </a:pPr>
              <a:r>
                <a:rPr lang="en-US"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And values diversity</a:t>
              </a:r>
              <a:endParaRPr lang="en-GB" sz="825"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D6E7A6E4-2B0D-B0EC-9DD0-C377B66C21F4}"/>
                </a:ext>
              </a:extLst>
            </p:cNvPr>
            <p:cNvSpPr txBox="1"/>
            <p:nvPr/>
          </p:nvSpPr>
          <p:spPr>
            <a:xfrm>
              <a:off x="4993599" y="3059450"/>
              <a:ext cx="2176503" cy="1556981"/>
            </a:xfrm>
            <a:prstGeom prst="rect">
              <a:avLst/>
            </a:prstGeom>
            <a:noFill/>
          </p:spPr>
          <p:txBody>
            <a:bodyPr wrap="square">
              <a:spAutoFit/>
            </a:bodyPr>
            <a:lstStyle/>
            <a:p>
              <a:pPr algn="ctr" defTabSz="685800">
                <a:defRPr/>
              </a:pPr>
              <a:r>
                <a:rPr lang="en-US" sz="9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Leadership and management</a:t>
              </a:r>
            </a:p>
            <a:p>
              <a:pPr algn="ctr" defTabSz="685800">
                <a:defRPr/>
              </a:pPr>
              <a:r>
                <a:rPr lang="en-US" sz="900"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that supports and champions</a:t>
              </a:r>
            </a:p>
            <a:p>
              <a:pPr algn="ctr" defTabSz="685800">
                <a:defRPr/>
              </a:pPr>
              <a:r>
                <a:rPr lang="en-US" sz="900"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efforts to promote emotional</a:t>
              </a:r>
            </a:p>
            <a:p>
              <a:pPr algn="ctr" defTabSz="685800">
                <a:defRPr/>
              </a:pPr>
              <a:r>
                <a:rPr lang="en-US" sz="900"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health and wellbeing</a:t>
              </a:r>
              <a:endParaRPr lang="en-GB" sz="9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Rectangle: Rounded Corners 17">
            <a:extLst>
              <a:ext uri="{FF2B5EF4-FFF2-40B4-BE49-F238E27FC236}">
                <a16:creationId xmlns:a16="http://schemas.microsoft.com/office/drawing/2014/main" id="{1DD0A239-DBEC-071E-1199-0B779A897CC2}"/>
              </a:ext>
            </a:extLst>
          </p:cNvPr>
          <p:cNvSpPr/>
          <p:nvPr/>
        </p:nvSpPr>
        <p:spPr>
          <a:xfrm>
            <a:off x="3362509" y="1758560"/>
            <a:ext cx="3225712" cy="65212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400" dirty="0"/>
              <a:t>Film ‘Generation Verified’</a:t>
            </a:r>
          </a:p>
        </p:txBody>
      </p:sp>
      <p:sp>
        <p:nvSpPr>
          <p:cNvPr id="20" name="Rectangle: Rounded Corners 19">
            <a:extLst>
              <a:ext uri="{FF2B5EF4-FFF2-40B4-BE49-F238E27FC236}">
                <a16:creationId xmlns:a16="http://schemas.microsoft.com/office/drawing/2014/main" id="{6BD595D0-F841-0589-44B1-AC29BCE8B85E}"/>
              </a:ext>
            </a:extLst>
          </p:cNvPr>
          <p:cNvSpPr/>
          <p:nvPr/>
        </p:nvSpPr>
        <p:spPr>
          <a:xfrm>
            <a:off x="3360185" y="2339613"/>
            <a:ext cx="3218730" cy="4433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RS Focus Sheet</a:t>
            </a:r>
          </a:p>
        </p:txBody>
      </p:sp>
      <p:sp>
        <p:nvSpPr>
          <p:cNvPr id="22" name="Rectangle: Rounded Corners 21">
            <a:extLst>
              <a:ext uri="{FF2B5EF4-FFF2-40B4-BE49-F238E27FC236}">
                <a16:creationId xmlns:a16="http://schemas.microsoft.com/office/drawing/2014/main" id="{3605C29D-F2B0-5E23-36CF-B3744D67D9D1}"/>
              </a:ext>
            </a:extLst>
          </p:cNvPr>
          <p:cNvSpPr/>
          <p:nvPr/>
        </p:nvSpPr>
        <p:spPr>
          <a:xfrm>
            <a:off x="3360185" y="2791996"/>
            <a:ext cx="3228036" cy="44331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dirty="0"/>
              <a:t>Signposting to lesson plans &amp; resources</a:t>
            </a:r>
          </a:p>
        </p:txBody>
      </p:sp>
    </p:spTree>
    <p:extLst>
      <p:ext uri="{BB962C8B-B14F-4D97-AF65-F5344CB8AC3E}">
        <p14:creationId xmlns:p14="http://schemas.microsoft.com/office/powerpoint/2010/main" val="3831520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8141F-701B-A90E-ECE4-8895A8B45CA3}"/>
              </a:ext>
            </a:extLst>
          </p:cNvPr>
          <p:cNvSpPr/>
          <p:nvPr/>
        </p:nvSpPr>
        <p:spPr>
          <a:xfrm>
            <a:off x="1143002" y="1999615"/>
            <a:ext cx="6858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300" b="1" dirty="0">
                <a:ln w="12700">
                  <a:solidFill>
                    <a:srgbClr val="0BD0D9">
                      <a:lumMod val="50000"/>
                    </a:srgbClr>
                  </a:solidFill>
                  <a:prstDash val="solid"/>
                </a:ln>
                <a:solidFill>
                  <a:srgbClr val="32ADB0"/>
                </a:solidFill>
                <a:effectLst>
                  <a:innerShdw blurRad="177800">
                    <a:srgbClr val="0BD0D9">
                      <a:lumMod val="50000"/>
                    </a:srgbClr>
                  </a:innerShdw>
                </a:effectLst>
                <a:latin typeface="Calibri"/>
              </a:rPr>
              <a:t>National Context</a:t>
            </a:r>
          </a:p>
        </p:txBody>
      </p:sp>
    </p:spTree>
    <p:extLst>
      <p:ext uri="{BB962C8B-B14F-4D97-AF65-F5344CB8AC3E}">
        <p14:creationId xmlns:p14="http://schemas.microsoft.com/office/powerpoint/2010/main" val="379853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143DAC-DD06-420D-A06D-912E01BEFD40}"/>
              </a:ext>
            </a:extLst>
          </p:cNvPr>
          <p:cNvSpPr/>
          <p:nvPr/>
        </p:nvSpPr>
        <p:spPr>
          <a:xfrm>
            <a:off x="390196" y="400016"/>
            <a:ext cx="3804014" cy="5554262"/>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4800" b="1" dirty="0">
                <a:ln w="12700">
                  <a:solidFill>
                    <a:schemeClr val="accent3">
                      <a:lumMod val="50000"/>
                    </a:schemeClr>
                  </a:solidFill>
                  <a:prstDash val="solid"/>
                </a:ln>
                <a:effectLst>
                  <a:innerShdw blurRad="177800">
                    <a:schemeClr val="accent3">
                      <a:lumMod val="50000"/>
                    </a:schemeClr>
                  </a:innerShdw>
                </a:effectLst>
                <a:latin typeface="+mj-lt"/>
                <a:ea typeface="+mj-ea"/>
                <a:cs typeface="+mj-cs"/>
              </a:rPr>
              <a:t>Feedback from the </a:t>
            </a:r>
            <a:r>
              <a:rPr lang="en-US" sz="4800" b="1" dirty="0" err="1">
                <a:ln w="12700">
                  <a:solidFill>
                    <a:schemeClr val="accent3">
                      <a:lumMod val="50000"/>
                    </a:schemeClr>
                  </a:solidFill>
                  <a:prstDash val="solid"/>
                </a:ln>
                <a:effectLst>
                  <a:innerShdw blurRad="177800">
                    <a:schemeClr val="accent3">
                      <a:lumMod val="50000"/>
                    </a:schemeClr>
                  </a:innerShdw>
                </a:effectLst>
                <a:latin typeface="+mj-lt"/>
                <a:ea typeface="+mj-ea"/>
                <a:cs typeface="+mj-cs"/>
              </a:rPr>
              <a:t>Childwise</a:t>
            </a:r>
            <a:r>
              <a:rPr lang="en-US" sz="4800" b="1" dirty="0">
                <a:ln w="12700">
                  <a:solidFill>
                    <a:schemeClr val="accent3">
                      <a:lumMod val="50000"/>
                    </a:schemeClr>
                  </a:solidFill>
                  <a:prstDash val="solid"/>
                </a:ln>
                <a:effectLst>
                  <a:innerShdw blurRad="177800">
                    <a:schemeClr val="accent3">
                      <a:lumMod val="50000"/>
                    </a:schemeClr>
                  </a:innerShdw>
                </a:effectLst>
                <a:latin typeface="+mj-lt"/>
                <a:ea typeface="+mj-ea"/>
                <a:cs typeface="+mj-cs"/>
              </a:rPr>
              <a:t> Monitoring Report 2024</a:t>
            </a:r>
          </a:p>
        </p:txBody>
      </p:sp>
      <p:pic>
        <p:nvPicPr>
          <p:cNvPr id="3" name="Picture 2">
            <a:extLst>
              <a:ext uri="{FF2B5EF4-FFF2-40B4-BE49-F238E27FC236}">
                <a16:creationId xmlns:a16="http://schemas.microsoft.com/office/drawing/2014/main" id="{B8184C89-EB9E-8DA9-2F1E-BD739BEB92CD}"/>
              </a:ext>
            </a:extLst>
          </p:cNvPr>
          <p:cNvPicPr>
            <a:picLocks noChangeAspect="1"/>
          </p:cNvPicPr>
          <p:nvPr/>
        </p:nvPicPr>
        <p:blipFill>
          <a:blip r:embed="rId3"/>
          <a:stretch>
            <a:fillRect/>
          </a:stretch>
        </p:blipFill>
        <p:spPr>
          <a:xfrm>
            <a:off x="4194210" y="408557"/>
            <a:ext cx="4559593" cy="5334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a:sp3d>
            <a:bevelT/>
          </a:sp3d>
        </p:spPr>
      </p:pic>
      <p:sp>
        <p:nvSpPr>
          <p:cNvPr id="6" name="Rectangle: Rounded Corners 5">
            <a:extLst>
              <a:ext uri="{FF2B5EF4-FFF2-40B4-BE49-F238E27FC236}">
                <a16:creationId xmlns:a16="http://schemas.microsoft.com/office/drawing/2014/main" id="{B6DFF266-C6E9-9D68-0EAD-587C48ED499C}"/>
              </a:ext>
            </a:extLst>
          </p:cNvPr>
          <p:cNvSpPr/>
          <p:nvPr/>
        </p:nvSpPr>
        <p:spPr>
          <a:xfrm>
            <a:off x="3989" y="-11428"/>
            <a:ext cx="9144000" cy="6869427"/>
          </a:xfrm>
          <a:prstGeom prst="roundRect">
            <a:avLst>
              <a:gd name="adj" fmla="val 2353"/>
            </a:avLst>
          </a:prstGeom>
          <a:noFill/>
          <a:ln w="57150">
            <a:solidFill>
              <a:srgbClr val="00B4AB"/>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74451501"/>
      </p:ext>
    </p:extLst>
  </p:cSld>
  <p:clrMapOvr>
    <a:masterClrMapping/>
  </p:clrMapOvr>
</p:sld>
</file>

<file path=ppt/theme/theme1.xml><?xml version="1.0" encoding="utf-8"?>
<a:theme xmlns:a="http://schemas.openxmlformats.org/drawingml/2006/main" name="LBB &amp; RS Colour Scheme">
  <a:themeElements>
    <a:clrScheme name="RS &amp; LBB Colour Scheme">
      <a:dk1>
        <a:srgbClr val="171717"/>
      </a:dk1>
      <a:lt1>
        <a:sysClr val="window" lastClr="FFFFFF"/>
      </a:lt1>
      <a:dk2>
        <a:srgbClr val="249390"/>
      </a:dk2>
      <a:lt2>
        <a:srgbClr val="E8E8E8"/>
      </a:lt2>
      <a:accent1>
        <a:srgbClr val="249390"/>
      </a:accent1>
      <a:accent2>
        <a:srgbClr val="662483"/>
      </a:accent2>
      <a:accent3>
        <a:srgbClr val="CC0066"/>
      </a:accent3>
      <a:accent4>
        <a:srgbClr val="249390"/>
      </a:accent4>
      <a:accent5>
        <a:srgbClr val="FF6600"/>
      </a:accent5>
      <a:accent6>
        <a:srgbClr val="0F9ED5"/>
      </a:accent6>
      <a:hlink>
        <a:srgbClr val="FC7742"/>
      </a:hlink>
      <a:folHlink>
        <a:srgbClr val="FF33CC"/>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B &amp; RS Colour Scheme" id="{23207DAE-82A4-44E0-9351-85B9EFF5E650}" vid="{68840FB9-DA6E-49B6-A2E8-D4D07D48FE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ccdf8477-5183-4317-8e8b-f69ff0053fb7}" enabled="1" method="Standard" siteId="{1ba468b9-1414-4675-be4f-53c478ad47bb}" removed="0"/>
</clbl:labelList>
</file>

<file path=docProps/app.xml><?xml version="1.0" encoding="utf-8"?>
<Properties xmlns="http://schemas.openxmlformats.org/officeDocument/2006/extended-properties" xmlns:vt="http://schemas.openxmlformats.org/officeDocument/2006/docPropsVTypes">
  <Template/>
  <TotalTime>8240</TotalTime>
  <Words>1875</Words>
  <Application>Microsoft Office PowerPoint</Application>
  <PresentationFormat>On-screen Show (4:3)</PresentationFormat>
  <Paragraphs>310</Paragraphs>
  <Slides>36</Slides>
  <Notes>26</Notes>
  <HiddenSlides>2</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LBB &amp; RS Colour Scheme</vt:lpstr>
      <vt:lpstr>PowerPoint Presentation</vt:lpstr>
      <vt:lpstr>PowerPoint Presentation</vt:lpstr>
      <vt:lpstr>PowerPoint Presentation</vt:lpstr>
      <vt:lpstr>PowerPoint Presentation</vt:lpstr>
      <vt:lpstr>Resilient Schools – A Tiered Approach</vt:lpstr>
      <vt:lpstr>PowerPoint Presentation</vt:lpstr>
      <vt:lpstr> Digital Resilience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Generation Verified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Jayne Abbott</dc:creator>
  <cp:lastModifiedBy>Joseph, Natasha</cp:lastModifiedBy>
  <cp:revision>292</cp:revision>
  <cp:lastPrinted>2018-05-10T14:26:38Z</cp:lastPrinted>
  <dcterms:created xsi:type="dcterms:W3CDTF">2017-03-18T09:03:10Z</dcterms:created>
  <dcterms:modified xsi:type="dcterms:W3CDTF">2025-01-29T10:21:18Z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