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7" r:id="rId4"/>
    <p:sldId id="270" r:id="rId5"/>
    <p:sldId id="274" r:id="rId6"/>
    <p:sldId id="261" r:id="rId7"/>
    <p:sldId id="263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62C5A-3552-4832-813E-B9111A7223CD}" v="85" dt="2024-04-30T09:59:07.600"/>
    <p1510:client id="{6F005B0D-9FA2-C6B5-826A-78AD953BE0F3}" v="98" dt="2024-04-30T07:56:33.096"/>
    <p1510:client id="{EA9DD982-4CFD-1D6E-16E0-05C385161174}" v="285" dt="2024-04-29T17:20:20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2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A294D-62DF-489F-AC06-A60D6CFCBB8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EC659C-96FC-4A2B-9B4B-C0E493DABD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Free Anxiety management app for teens and young adults developed by Anxiety Canada</a:t>
          </a:r>
          <a:endParaRPr lang="en-US"/>
        </a:p>
      </dgm:t>
    </dgm:pt>
    <dgm:pt modelId="{49158760-7B13-4132-A88C-15A79295397B}" type="parTrans" cxnId="{E15E0943-B8DB-4341-9D09-11D38D398868}">
      <dgm:prSet/>
      <dgm:spPr/>
      <dgm:t>
        <a:bodyPr/>
        <a:lstStyle/>
        <a:p>
          <a:endParaRPr lang="en-US"/>
        </a:p>
      </dgm:t>
    </dgm:pt>
    <dgm:pt modelId="{9CB3C794-2FA2-483F-AE9B-EBABC12D9132}" type="sibTrans" cxnId="{E15E0943-B8DB-4341-9D09-11D38D398868}">
      <dgm:prSet/>
      <dgm:spPr/>
      <dgm:t>
        <a:bodyPr/>
        <a:lstStyle/>
        <a:p>
          <a:endParaRPr lang="en-US"/>
        </a:p>
      </dgm:t>
    </dgm:pt>
    <dgm:pt modelId="{1808441D-631C-4E14-BB82-0737AEC86B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Uses core CBT tools to manage anxiety</a:t>
          </a:r>
          <a:endParaRPr lang="en-US"/>
        </a:p>
      </dgm:t>
    </dgm:pt>
    <dgm:pt modelId="{40322A41-ABF5-47FF-BC88-859F6A31DFBA}" type="parTrans" cxnId="{FEBE11CC-6889-4233-84D9-396C977407BB}">
      <dgm:prSet/>
      <dgm:spPr/>
      <dgm:t>
        <a:bodyPr/>
        <a:lstStyle/>
        <a:p>
          <a:endParaRPr lang="en-US"/>
        </a:p>
      </dgm:t>
    </dgm:pt>
    <dgm:pt modelId="{0B04D09C-ED81-4539-B7B3-6A4F25B816CD}" type="sibTrans" cxnId="{FEBE11CC-6889-4233-84D9-396C977407BB}">
      <dgm:prSet/>
      <dgm:spPr/>
      <dgm:t>
        <a:bodyPr/>
        <a:lstStyle/>
        <a:p>
          <a:endParaRPr lang="en-US"/>
        </a:p>
      </dgm:t>
    </dgm:pt>
    <dgm:pt modelId="{C26397D4-693D-4668-A463-CD5311E44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Has tips to manage different types of anxiety, facing your fears and building healthy habits</a:t>
          </a:r>
          <a:endParaRPr lang="en-US"/>
        </a:p>
      </dgm:t>
    </dgm:pt>
    <dgm:pt modelId="{6B89C631-D6A0-4112-99C1-20DB797E103A}" type="parTrans" cxnId="{7B49A79D-3C02-44F7-80FB-40C820D80BFC}">
      <dgm:prSet/>
      <dgm:spPr/>
      <dgm:t>
        <a:bodyPr/>
        <a:lstStyle/>
        <a:p>
          <a:endParaRPr lang="en-US"/>
        </a:p>
      </dgm:t>
    </dgm:pt>
    <dgm:pt modelId="{CF567190-6D2B-449B-B02C-998CFB2A3CDC}" type="sibTrans" cxnId="{7B49A79D-3C02-44F7-80FB-40C820D80BFC}">
      <dgm:prSet/>
      <dgm:spPr/>
      <dgm:t>
        <a:bodyPr/>
        <a:lstStyle/>
        <a:p>
          <a:endParaRPr lang="en-US"/>
        </a:p>
      </dgm:t>
    </dgm:pt>
    <dgm:pt modelId="{9D2353E9-5B86-4FC4-999F-C385F2A9FE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Includes a thought journal</a:t>
          </a:r>
          <a:endParaRPr lang="en-US"/>
        </a:p>
      </dgm:t>
    </dgm:pt>
    <dgm:pt modelId="{9F6FDF4E-E606-44F4-A6BB-14F30AD8CC62}" type="parTrans" cxnId="{A9B3AE27-367E-41A9-A0BA-3E0DC84001CE}">
      <dgm:prSet/>
      <dgm:spPr/>
      <dgm:t>
        <a:bodyPr/>
        <a:lstStyle/>
        <a:p>
          <a:endParaRPr lang="en-US"/>
        </a:p>
      </dgm:t>
    </dgm:pt>
    <dgm:pt modelId="{9C337C14-B178-4595-86DE-2F97A40E4646}" type="sibTrans" cxnId="{A9B3AE27-367E-41A9-A0BA-3E0DC84001CE}">
      <dgm:prSet/>
      <dgm:spPr/>
      <dgm:t>
        <a:bodyPr/>
        <a:lstStyle/>
        <a:p>
          <a:endParaRPr lang="en-US"/>
        </a:p>
      </dgm:t>
    </dgm:pt>
    <dgm:pt modelId="{050C71D8-4B7A-4CA7-B04F-25BD4CCBB6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Relaxation techniques</a:t>
          </a:r>
          <a:endParaRPr lang="en-US"/>
        </a:p>
      </dgm:t>
    </dgm:pt>
    <dgm:pt modelId="{666A81EF-E3F7-4690-9E35-F0AA374135B7}" type="parTrans" cxnId="{3BB07846-DD3D-481D-866B-1CEA2834DD49}">
      <dgm:prSet/>
      <dgm:spPr/>
      <dgm:t>
        <a:bodyPr/>
        <a:lstStyle/>
        <a:p>
          <a:endParaRPr lang="en-US"/>
        </a:p>
      </dgm:t>
    </dgm:pt>
    <dgm:pt modelId="{4FE38E7E-ADBD-4167-B422-C880A1741763}" type="sibTrans" cxnId="{3BB07846-DD3D-481D-866B-1CEA2834DD49}">
      <dgm:prSet/>
      <dgm:spPr/>
      <dgm:t>
        <a:bodyPr/>
        <a:lstStyle/>
        <a:p>
          <a:endParaRPr lang="en-US"/>
        </a:p>
      </dgm:t>
    </dgm:pt>
    <dgm:pt modelId="{46A44473-05A2-452C-A779-848A8F6F97D8}" type="pres">
      <dgm:prSet presAssocID="{338A294D-62DF-489F-AC06-A60D6CFCBB88}" presName="root" presStyleCnt="0">
        <dgm:presLayoutVars>
          <dgm:dir/>
          <dgm:resizeHandles val="exact"/>
        </dgm:presLayoutVars>
      </dgm:prSet>
      <dgm:spPr/>
    </dgm:pt>
    <dgm:pt modelId="{43A687F8-D88E-4BAB-8528-22F55724BEB0}" type="pres">
      <dgm:prSet presAssocID="{5CEC659C-96FC-4A2B-9B4B-C0E493DABD68}" presName="compNode" presStyleCnt="0"/>
      <dgm:spPr/>
    </dgm:pt>
    <dgm:pt modelId="{12DDF3AD-EC7C-4B85-90C2-CE0C78DAA90D}" type="pres">
      <dgm:prSet presAssocID="{5CEC659C-96FC-4A2B-9B4B-C0E493DABD68}" presName="iconBgRect" presStyleLbl="bgShp" presStyleIdx="0" presStyleCnt="5" custScaleX="152804" custScaleY="149372"/>
      <dgm:spPr/>
    </dgm:pt>
    <dgm:pt modelId="{E390925F-4A74-4C82-8D1C-8B05C1B644BB}" type="pres">
      <dgm:prSet presAssocID="{5CEC659C-96FC-4A2B-9B4B-C0E493DABD68}" presName="iconRect" presStyleLbl="node1" presStyleIdx="0" presStyleCnt="5" custScaleX="152804" custScaleY="1493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6F95224-1123-45AA-A9DA-2C3DBC2685E8}" type="pres">
      <dgm:prSet presAssocID="{5CEC659C-96FC-4A2B-9B4B-C0E493DABD68}" presName="spaceRect" presStyleCnt="0"/>
      <dgm:spPr/>
    </dgm:pt>
    <dgm:pt modelId="{9866F645-AC0B-4F96-8F59-CFF4A0923AB2}" type="pres">
      <dgm:prSet presAssocID="{5CEC659C-96FC-4A2B-9B4B-C0E493DABD68}" presName="textRect" presStyleLbl="revTx" presStyleIdx="0" presStyleCnt="5">
        <dgm:presLayoutVars>
          <dgm:chMax val="1"/>
          <dgm:chPref val="1"/>
        </dgm:presLayoutVars>
      </dgm:prSet>
      <dgm:spPr/>
    </dgm:pt>
    <dgm:pt modelId="{015FF33C-E01B-4BE7-B589-A354C36C2BB1}" type="pres">
      <dgm:prSet presAssocID="{9CB3C794-2FA2-483F-AE9B-EBABC12D9132}" presName="sibTrans" presStyleCnt="0"/>
      <dgm:spPr/>
    </dgm:pt>
    <dgm:pt modelId="{05AF3D27-29D9-48DD-8A61-C8347136ED36}" type="pres">
      <dgm:prSet presAssocID="{1808441D-631C-4E14-BB82-0737AEC86B82}" presName="compNode" presStyleCnt="0"/>
      <dgm:spPr/>
    </dgm:pt>
    <dgm:pt modelId="{08890F21-F1E6-4DC5-82D6-A220B36F7872}" type="pres">
      <dgm:prSet presAssocID="{1808441D-631C-4E14-BB82-0737AEC86B82}" presName="iconBgRect" presStyleLbl="bgShp" presStyleIdx="1" presStyleCnt="5" custScaleX="144649" custScaleY="147494"/>
      <dgm:spPr/>
    </dgm:pt>
    <dgm:pt modelId="{9F2F306C-A969-4B7F-9550-F74436BCD75A}" type="pres">
      <dgm:prSet presAssocID="{1808441D-631C-4E14-BB82-0737AEC86B82}" presName="iconRect" presStyleLbl="node1" presStyleIdx="1" presStyleCnt="5" custScaleX="144649" custScaleY="1474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482CD10-939C-4D80-93F2-274DA9B5FE7C}" type="pres">
      <dgm:prSet presAssocID="{1808441D-631C-4E14-BB82-0737AEC86B82}" presName="spaceRect" presStyleCnt="0"/>
      <dgm:spPr/>
    </dgm:pt>
    <dgm:pt modelId="{9BBBFCBD-5AE9-426E-A8F1-4E33BE33B4D0}" type="pres">
      <dgm:prSet presAssocID="{1808441D-631C-4E14-BB82-0737AEC86B82}" presName="textRect" presStyleLbl="revTx" presStyleIdx="1" presStyleCnt="5">
        <dgm:presLayoutVars>
          <dgm:chMax val="1"/>
          <dgm:chPref val="1"/>
        </dgm:presLayoutVars>
      </dgm:prSet>
      <dgm:spPr/>
    </dgm:pt>
    <dgm:pt modelId="{6BFF1330-C419-4057-9C9C-58C2D1F1238A}" type="pres">
      <dgm:prSet presAssocID="{0B04D09C-ED81-4539-B7B3-6A4F25B816CD}" presName="sibTrans" presStyleCnt="0"/>
      <dgm:spPr/>
    </dgm:pt>
    <dgm:pt modelId="{143F22F9-9BA0-4050-B414-B491F3EB983B}" type="pres">
      <dgm:prSet presAssocID="{C26397D4-693D-4668-A463-CD5311E44510}" presName="compNode" presStyleCnt="0"/>
      <dgm:spPr/>
    </dgm:pt>
    <dgm:pt modelId="{0D81B53A-7DAF-46FB-B694-569F63667709}" type="pres">
      <dgm:prSet presAssocID="{C26397D4-693D-4668-A463-CD5311E44510}" presName="iconBgRect" presStyleLbl="bgShp" presStyleIdx="2" presStyleCnt="5" custScaleX="159017" custScaleY="143123"/>
      <dgm:spPr/>
    </dgm:pt>
    <dgm:pt modelId="{BB8F4982-3D02-4F46-98F7-DEA50D2962E4}" type="pres">
      <dgm:prSet presAssocID="{C26397D4-693D-4668-A463-CD5311E44510}" presName="iconRect" presStyleLbl="node1" presStyleIdx="2" presStyleCnt="5" custScaleX="159016" custScaleY="1431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5F78CF5-F62B-4D16-AA12-2AA0E89BEAB9}" type="pres">
      <dgm:prSet presAssocID="{C26397D4-693D-4668-A463-CD5311E44510}" presName="spaceRect" presStyleCnt="0"/>
      <dgm:spPr/>
    </dgm:pt>
    <dgm:pt modelId="{31F05E64-3633-4FA3-BC30-6D3E14BB58A8}" type="pres">
      <dgm:prSet presAssocID="{C26397D4-693D-4668-A463-CD5311E44510}" presName="textRect" presStyleLbl="revTx" presStyleIdx="2" presStyleCnt="5">
        <dgm:presLayoutVars>
          <dgm:chMax val="1"/>
          <dgm:chPref val="1"/>
        </dgm:presLayoutVars>
      </dgm:prSet>
      <dgm:spPr/>
    </dgm:pt>
    <dgm:pt modelId="{DE69BDFC-DAF5-4A2E-8401-A9B5C8CEA9A0}" type="pres">
      <dgm:prSet presAssocID="{CF567190-6D2B-449B-B02C-998CFB2A3CDC}" presName="sibTrans" presStyleCnt="0"/>
      <dgm:spPr/>
    </dgm:pt>
    <dgm:pt modelId="{21BFCC8B-6250-47FC-A61C-4CCC0F6B107A}" type="pres">
      <dgm:prSet presAssocID="{9D2353E9-5B86-4FC4-999F-C385F2A9FE95}" presName="compNode" presStyleCnt="0"/>
      <dgm:spPr/>
    </dgm:pt>
    <dgm:pt modelId="{0BC2C76F-1F5A-4BB6-8D3C-C46EDE31FFBE}" type="pres">
      <dgm:prSet presAssocID="{9D2353E9-5B86-4FC4-999F-C385F2A9FE95}" presName="iconBgRect" presStyleLbl="bgShp" presStyleIdx="3" presStyleCnt="5" custScaleX="154981" custScaleY="140357"/>
      <dgm:spPr/>
    </dgm:pt>
    <dgm:pt modelId="{839407DA-7A2E-4B42-A8DF-C25FC3CC6C9D}" type="pres">
      <dgm:prSet presAssocID="{9D2353E9-5B86-4FC4-999F-C385F2A9FE95}" presName="iconRect" presStyleLbl="node1" presStyleIdx="3" presStyleCnt="5" custScaleX="154981" custScaleY="14035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01AAAEB4-0DE2-4D0E-BEF6-5F23C8894397}" type="pres">
      <dgm:prSet presAssocID="{9D2353E9-5B86-4FC4-999F-C385F2A9FE95}" presName="spaceRect" presStyleCnt="0"/>
      <dgm:spPr/>
    </dgm:pt>
    <dgm:pt modelId="{436FD116-E793-4151-BD3D-C80ADB0F05F2}" type="pres">
      <dgm:prSet presAssocID="{9D2353E9-5B86-4FC4-999F-C385F2A9FE95}" presName="textRect" presStyleLbl="revTx" presStyleIdx="3" presStyleCnt="5">
        <dgm:presLayoutVars>
          <dgm:chMax val="1"/>
          <dgm:chPref val="1"/>
        </dgm:presLayoutVars>
      </dgm:prSet>
      <dgm:spPr/>
    </dgm:pt>
    <dgm:pt modelId="{B6EF676F-B1EA-458C-BA31-FA1133E13EF8}" type="pres">
      <dgm:prSet presAssocID="{9C337C14-B178-4595-86DE-2F97A40E4646}" presName="sibTrans" presStyleCnt="0"/>
      <dgm:spPr/>
    </dgm:pt>
    <dgm:pt modelId="{49709A0D-A32E-478F-B372-C2FB0006AEE5}" type="pres">
      <dgm:prSet presAssocID="{050C71D8-4B7A-4CA7-B04F-25BD4CCBB692}" presName="compNode" presStyleCnt="0"/>
      <dgm:spPr/>
    </dgm:pt>
    <dgm:pt modelId="{9FCF675F-FD1C-4E85-9588-88AE74AE30B1}" type="pres">
      <dgm:prSet presAssocID="{050C71D8-4B7A-4CA7-B04F-25BD4CCBB692}" presName="iconBgRect" presStyleLbl="bgShp" presStyleIdx="4" presStyleCnt="5" custScaleX="149309" custScaleY="132455"/>
      <dgm:spPr/>
    </dgm:pt>
    <dgm:pt modelId="{4BD42397-1A8E-4A57-B130-5F1278E6A195}" type="pres">
      <dgm:prSet presAssocID="{050C71D8-4B7A-4CA7-B04F-25BD4CCBB692}" presName="iconRect" presStyleLbl="node1" presStyleIdx="4" presStyleCnt="5" custScaleX="149309" custScaleY="13245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B6A3CCD0-047D-4AFF-A434-FBF7CD6AD0E8}" type="pres">
      <dgm:prSet presAssocID="{050C71D8-4B7A-4CA7-B04F-25BD4CCBB692}" presName="spaceRect" presStyleCnt="0"/>
      <dgm:spPr/>
    </dgm:pt>
    <dgm:pt modelId="{F2F3D8D2-DBE6-454A-B674-9AA9A3A28920}" type="pres">
      <dgm:prSet presAssocID="{050C71D8-4B7A-4CA7-B04F-25BD4CCBB69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9B3AE27-367E-41A9-A0BA-3E0DC84001CE}" srcId="{338A294D-62DF-489F-AC06-A60D6CFCBB88}" destId="{9D2353E9-5B86-4FC4-999F-C385F2A9FE95}" srcOrd="3" destOrd="0" parTransId="{9F6FDF4E-E606-44F4-A6BB-14F30AD8CC62}" sibTransId="{9C337C14-B178-4595-86DE-2F97A40E4646}"/>
    <dgm:cxn modelId="{08E93430-609D-4B76-9FA7-1D27727D3A46}" type="presOf" srcId="{1808441D-631C-4E14-BB82-0737AEC86B82}" destId="{9BBBFCBD-5AE9-426E-A8F1-4E33BE33B4D0}" srcOrd="0" destOrd="0" presId="urn:microsoft.com/office/officeart/2018/5/layout/IconCircleLabelList"/>
    <dgm:cxn modelId="{E15E0943-B8DB-4341-9D09-11D38D398868}" srcId="{338A294D-62DF-489F-AC06-A60D6CFCBB88}" destId="{5CEC659C-96FC-4A2B-9B4B-C0E493DABD68}" srcOrd="0" destOrd="0" parTransId="{49158760-7B13-4132-A88C-15A79295397B}" sibTransId="{9CB3C794-2FA2-483F-AE9B-EBABC12D9132}"/>
    <dgm:cxn modelId="{3BB07846-DD3D-481D-866B-1CEA2834DD49}" srcId="{338A294D-62DF-489F-AC06-A60D6CFCBB88}" destId="{050C71D8-4B7A-4CA7-B04F-25BD4CCBB692}" srcOrd="4" destOrd="0" parTransId="{666A81EF-E3F7-4690-9E35-F0AA374135B7}" sibTransId="{4FE38E7E-ADBD-4167-B422-C880A1741763}"/>
    <dgm:cxn modelId="{324DED6A-A48D-4428-BB3F-A75123C0EA29}" type="presOf" srcId="{9D2353E9-5B86-4FC4-999F-C385F2A9FE95}" destId="{436FD116-E793-4151-BD3D-C80ADB0F05F2}" srcOrd="0" destOrd="0" presId="urn:microsoft.com/office/officeart/2018/5/layout/IconCircleLabelList"/>
    <dgm:cxn modelId="{39F80B88-1C43-486B-9B5C-6236FC5C226A}" type="presOf" srcId="{C26397D4-693D-4668-A463-CD5311E44510}" destId="{31F05E64-3633-4FA3-BC30-6D3E14BB58A8}" srcOrd="0" destOrd="0" presId="urn:microsoft.com/office/officeart/2018/5/layout/IconCircleLabelList"/>
    <dgm:cxn modelId="{19BF208B-DD62-4BE3-BBD7-9E222699D2F0}" type="presOf" srcId="{050C71D8-4B7A-4CA7-B04F-25BD4CCBB692}" destId="{F2F3D8D2-DBE6-454A-B674-9AA9A3A28920}" srcOrd="0" destOrd="0" presId="urn:microsoft.com/office/officeart/2018/5/layout/IconCircleLabelList"/>
    <dgm:cxn modelId="{7B49A79D-3C02-44F7-80FB-40C820D80BFC}" srcId="{338A294D-62DF-489F-AC06-A60D6CFCBB88}" destId="{C26397D4-693D-4668-A463-CD5311E44510}" srcOrd="2" destOrd="0" parTransId="{6B89C631-D6A0-4112-99C1-20DB797E103A}" sibTransId="{CF567190-6D2B-449B-B02C-998CFB2A3CDC}"/>
    <dgm:cxn modelId="{A178F1BD-B8B2-40F2-98F0-5234A3107699}" type="presOf" srcId="{5CEC659C-96FC-4A2B-9B4B-C0E493DABD68}" destId="{9866F645-AC0B-4F96-8F59-CFF4A0923AB2}" srcOrd="0" destOrd="0" presId="urn:microsoft.com/office/officeart/2018/5/layout/IconCircleLabelList"/>
    <dgm:cxn modelId="{D17CA3C5-42D9-4125-9033-CB42C349517B}" type="presOf" srcId="{338A294D-62DF-489F-AC06-A60D6CFCBB88}" destId="{46A44473-05A2-452C-A779-848A8F6F97D8}" srcOrd="0" destOrd="0" presId="urn:microsoft.com/office/officeart/2018/5/layout/IconCircleLabelList"/>
    <dgm:cxn modelId="{FEBE11CC-6889-4233-84D9-396C977407BB}" srcId="{338A294D-62DF-489F-AC06-A60D6CFCBB88}" destId="{1808441D-631C-4E14-BB82-0737AEC86B82}" srcOrd="1" destOrd="0" parTransId="{40322A41-ABF5-47FF-BC88-859F6A31DFBA}" sibTransId="{0B04D09C-ED81-4539-B7B3-6A4F25B816CD}"/>
    <dgm:cxn modelId="{1E969898-1CAE-4201-A8DA-F20749C60FC5}" type="presParOf" srcId="{46A44473-05A2-452C-A779-848A8F6F97D8}" destId="{43A687F8-D88E-4BAB-8528-22F55724BEB0}" srcOrd="0" destOrd="0" presId="urn:microsoft.com/office/officeart/2018/5/layout/IconCircleLabelList"/>
    <dgm:cxn modelId="{D70F7DCF-39D6-4736-BCF3-7ED837F93120}" type="presParOf" srcId="{43A687F8-D88E-4BAB-8528-22F55724BEB0}" destId="{12DDF3AD-EC7C-4B85-90C2-CE0C78DAA90D}" srcOrd="0" destOrd="0" presId="urn:microsoft.com/office/officeart/2018/5/layout/IconCircleLabelList"/>
    <dgm:cxn modelId="{443E0046-B331-422C-BBAA-F1EC405548E8}" type="presParOf" srcId="{43A687F8-D88E-4BAB-8528-22F55724BEB0}" destId="{E390925F-4A74-4C82-8D1C-8B05C1B644BB}" srcOrd="1" destOrd="0" presId="urn:microsoft.com/office/officeart/2018/5/layout/IconCircleLabelList"/>
    <dgm:cxn modelId="{68D67E31-78E6-490F-98A5-BCFB71ED55E5}" type="presParOf" srcId="{43A687F8-D88E-4BAB-8528-22F55724BEB0}" destId="{56F95224-1123-45AA-A9DA-2C3DBC2685E8}" srcOrd="2" destOrd="0" presId="urn:microsoft.com/office/officeart/2018/5/layout/IconCircleLabelList"/>
    <dgm:cxn modelId="{F8D6E16A-8C08-42B2-BC2A-9E9EF4924796}" type="presParOf" srcId="{43A687F8-D88E-4BAB-8528-22F55724BEB0}" destId="{9866F645-AC0B-4F96-8F59-CFF4A0923AB2}" srcOrd="3" destOrd="0" presId="urn:microsoft.com/office/officeart/2018/5/layout/IconCircleLabelList"/>
    <dgm:cxn modelId="{85808148-4932-41C6-87B5-D5C56348FAAD}" type="presParOf" srcId="{46A44473-05A2-452C-A779-848A8F6F97D8}" destId="{015FF33C-E01B-4BE7-B589-A354C36C2BB1}" srcOrd="1" destOrd="0" presId="urn:microsoft.com/office/officeart/2018/5/layout/IconCircleLabelList"/>
    <dgm:cxn modelId="{79F6C475-B951-46C9-965F-0B18524D459E}" type="presParOf" srcId="{46A44473-05A2-452C-A779-848A8F6F97D8}" destId="{05AF3D27-29D9-48DD-8A61-C8347136ED36}" srcOrd="2" destOrd="0" presId="urn:microsoft.com/office/officeart/2018/5/layout/IconCircleLabelList"/>
    <dgm:cxn modelId="{14543300-2834-4AB1-A01A-06F8F946E59C}" type="presParOf" srcId="{05AF3D27-29D9-48DD-8A61-C8347136ED36}" destId="{08890F21-F1E6-4DC5-82D6-A220B36F7872}" srcOrd="0" destOrd="0" presId="urn:microsoft.com/office/officeart/2018/5/layout/IconCircleLabelList"/>
    <dgm:cxn modelId="{2D150298-FE54-4D64-BB07-16A5C515DA12}" type="presParOf" srcId="{05AF3D27-29D9-48DD-8A61-C8347136ED36}" destId="{9F2F306C-A969-4B7F-9550-F74436BCD75A}" srcOrd="1" destOrd="0" presId="urn:microsoft.com/office/officeart/2018/5/layout/IconCircleLabelList"/>
    <dgm:cxn modelId="{1E168B7E-F523-4019-BD22-3EACF92E637A}" type="presParOf" srcId="{05AF3D27-29D9-48DD-8A61-C8347136ED36}" destId="{A482CD10-939C-4D80-93F2-274DA9B5FE7C}" srcOrd="2" destOrd="0" presId="urn:microsoft.com/office/officeart/2018/5/layout/IconCircleLabelList"/>
    <dgm:cxn modelId="{8768F815-DCAD-4517-B884-4B4F34FB4B85}" type="presParOf" srcId="{05AF3D27-29D9-48DD-8A61-C8347136ED36}" destId="{9BBBFCBD-5AE9-426E-A8F1-4E33BE33B4D0}" srcOrd="3" destOrd="0" presId="urn:microsoft.com/office/officeart/2018/5/layout/IconCircleLabelList"/>
    <dgm:cxn modelId="{0D222973-9C9C-4D48-A2A5-6E5EA1F1182F}" type="presParOf" srcId="{46A44473-05A2-452C-A779-848A8F6F97D8}" destId="{6BFF1330-C419-4057-9C9C-58C2D1F1238A}" srcOrd="3" destOrd="0" presId="urn:microsoft.com/office/officeart/2018/5/layout/IconCircleLabelList"/>
    <dgm:cxn modelId="{44CD9537-0218-4B4E-9A8F-CFB0D02A5432}" type="presParOf" srcId="{46A44473-05A2-452C-A779-848A8F6F97D8}" destId="{143F22F9-9BA0-4050-B414-B491F3EB983B}" srcOrd="4" destOrd="0" presId="urn:microsoft.com/office/officeart/2018/5/layout/IconCircleLabelList"/>
    <dgm:cxn modelId="{F7BCA326-1C99-4078-8333-2513A273DD7E}" type="presParOf" srcId="{143F22F9-9BA0-4050-B414-B491F3EB983B}" destId="{0D81B53A-7DAF-46FB-B694-569F63667709}" srcOrd="0" destOrd="0" presId="urn:microsoft.com/office/officeart/2018/5/layout/IconCircleLabelList"/>
    <dgm:cxn modelId="{CF24681C-6039-4579-93ED-DFA248DBA109}" type="presParOf" srcId="{143F22F9-9BA0-4050-B414-B491F3EB983B}" destId="{BB8F4982-3D02-4F46-98F7-DEA50D2962E4}" srcOrd="1" destOrd="0" presId="urn:microsoft.com/office/officeart/2018/5/layout/IconCircleLabelList"/>
    <dgm:cxn modelId="{7487DE94-00CF-4C85-B1BB-BF704FAC27C6}" type="presParOf" srcId="{143F22F9-9BA0-4050-B414-B491F3EB983B}" destId="{65F78CF5-F62B-4D16-AA12-2AA0E89BEAB9}" srcOrd="2" destOrd="0" presId="urn:microsoft.com/office/officeart/2018/5/layout/IconCircleLabelList"/>
    <dgm:cxn modelId="{C6C548E9-7BC4-479B-9336-EF47D672BF29}" type="presParOf" srcId="{143F22F9-9BA0-4050-B414-B491F3EB983B}" destId="{31F05E64-3633-4FA3-BC30-6D3E14BB58A8}" srcOrd="3" destOrd="0" presId="urn:microsoft.com/office/officeart/2018/5/layout/IconCircleLabelList"/>
    <dgm:cxn modelId="{C58486DB-D348-42DF-98B7-593696683D7A}" type="presParOf" srcId="{46A44473-05A2-452C-A779-848A8F6F97D8}" destId="{DE69BDFC-DAF5-4A2E-8401-A9B5C8CEA9A0}" srcOrd="5" destOrd="0" presId="urn:microsoft.com/office/officeart/2018/5/layout/IconCircleLabelList"/>
    <dgm:cxn modelId="{47F6F60C-6813-4B6F-A73F-628DAA17D71E}" type="presParOf" srcId="{46A44473-05A2-452C-A779-848A8F6F97D8}" destId="{21BFCC8B-6250-47FC-A61C-4CCC0F6B107A}" srcOrd="6" destOrd="0" presId="urn:microsoft.com/office/officeart/2018/5/layout/IconCircleLabelList"/>
    <dgm:cxn modelId="{12DC8F3A-15B3-4D2C-BBC2-D23CCFFFEAAC}" type="presParOf" srcId="{21BFCC8B-6250-47FC-A61C-4CCC0F6B107A}" destId="{0BC2C76F-1F5A-4BB6-8D3C-C46EDE31FFBE}" srcOrd="0" destOrd="0" presId="urn:microsoft.com/office/officeart/2018/5/layout/IconCircleLabelList"/>
    <dgm:cxn modelId="{BB3B96BB-ABCC-40C0-B651-8352E8A5058A}" type="presParOf" srcId="{21BFCC8B-6250-47FC-A61C-4CCC0F6B107A}" destId="{839407DA-7A2E-4B42-A8DF-C25FC3CC6C9D}" srcOrd="1" destOrd="0" presId="urn:microsoft.com/office/officeart/2018/5/layout/IconCircleLabelList"/>
    <dgm:cxn modelId="{9437322B-A803-492A-AD91-89E6628F82A7}" type="presParOf" srcId="{21BFCC8B-6250-47FC-A61C-4CCC0F6B107A}" destId="{01AAAEB4-0DE2-4D0E-BEF6-5F23C8894397}" srcOrd="2" destOrd="0" presId="urn:microsoft.com/office/officeart/2018/5/layout/IconCircleLabelList"/>
    <dgm:cxn modelId="{D15ECA6D-F655-4049-B685-2E5FD3EDEF72}" type="presParOf" srcId="{21BFCC8B-6250-47FC-A61C-4CCC0F6B107A}" destId="{436FD116-E793-4151-BD3D-C80ADB0F05F2}" srcOrd="3" destOrd="0" presId="urn:microsoft.com/office/officeart/2018/5/layout/IconCircleLabelList"/>
    <dgm:cxn modelId="{512DF99D-DA97-433F-B910-1DD56D5D99EC}" type="presParOf" srcId="{46A44473-05A2-452C-A779-848A8F6F97D8}" destId="{B6EF676F-B1EA-458C-BA31-FA1133E13EF8}" srcOrd="7" destOrd="0" presId="urn:microsoft.com/office/officeart/2018/5/layout/IconCircleLabelList"/>
    <dgm:cxn modelId="{4AC9FBA8-1A84-4824-AA95-74E954ACC4FF}" type="presParOf" srcId="{46A44473-05A2-452C-A779-848A8F6F97D8}" destId="{49709A0D-A32E-478F-B372-C2FB0006AEE5}" srcOrd="8" destOrd="0" presId="urn:microsoft.com/office/officeart/2018/5/layout/IconCircleLabelList"/>
    <dgm:cxn modelId="{E8B9594E-01E0-4DAD-BB12-35A8A5D3EEFB}" type="presParOf" srcId="{49709A0D-A32E-478F-B372-C2FB0006AEE5}" destId="{9FCF675F-FD1C-4E85-9588-88AE74AE30B1}" srcOrd="0" destOrd="0" presId="urn:microsoft.com/office/officeart/2018/5/layout/IconCircleLabelList"/>
    <dgm:cxn modelId="{FAAF72BA-7A28-40DB-9E82-C2F9641193A8}" type="presParOf" srcId="{49709A0D-A32E-478F-B372-C2FB0006AEE5}" destId="{4BD42397-1A8E-4A57-B130-5F1278E6A195}" srcOrd="1" destOrd="0" presId="urn:microsoft.com/office/officeart/2018/5/layout/IconCircleLabelList"/>
    <dgm:cxn modelId="{3A4092DD-CAEC-442E-A1DC-24493CDB5FFB}" type="presParOf" srcId="{49709A0D-A32E-478F-B372-C2FB0006AEE5}" destId="{B6A3CCD0-047D-4AFF-A434-FBF7CD6AD0E8}" srcOrd="2" destOrd="0" presId="urn:microsoft.com/office/officeart/2018/5/layout/IconCircleLabelList"/>
    <dgm:cxn modelId="{4C6418AF-0701-42EA-B6F6-E65C8103C911}" type="presParOf" srcId="{49709A0D-A32E-478F-B372-C2FB0006AEE5}" destId="{F2F3D8D2-DBE6-454A-B674-9AA9A3A2892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DF3AD-EC7C-4B85-90C2-CE0C78DAA90D}">
      <dsp:nvSpPr>
        <dsp:cNvPr id="0" name=""/>
        <dsp:cNvSpPr/>
      </dsp:nvSpPr>
      <dsp:spPr>
        <a:xfrm>
          <a:off x="979000" y="341"/>
          <a:ext cx="1540156" cy="15055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0925F-4A74-4C82-8D1C-8B05C1B644BB}">
      <dsp:nvSpPr>
        <dsp:cNvPr id="0" name=""/>
        <dsp:cNvSpPr/>
      </dsp:nvSpPr>
      <dsp:spPr>
        <a:xfrm>
          <a:off x="1307230" y="321199"/>
          <a:ext cx="883696" cy="863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6F645-AC0B-4F96-8F59-CFF4A0923AB2}">
      <dsp:nvSpPr>
        <dsp:cNvPr id="0" name=""/>
        <dsp:cNvSpPr/>
      </dsp:nvSpPr>
      <dsp:spPr>
        <a:xfrm>
          <a:off x="922906" y="1571033"/>
          <a:ext cx="1652343" cy="6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Free Anxiety management app for teens and young adults developed by Anxiety Canada</a:t>
          </a:r>
          <a:endParaRPr lang="en-US" sz="1100" kern="1200"/>
        </a:p>
      </dsp:txBody>
      <dsp:txXfrm>
        <a:off x="922906" y="1571033"/>
        <a:ext cx="1652343" cy="660937"/>
      </dsp:txXfrm>
    </dsp:sp>
    <dsp:sp modelId="{08890F21-F1E6-4DC5-82D6-A220B36F7872}">
      <dsp:nvSpPr>
        <dsp:cNvPr id="0" name=""/>
        <dsp:cNvSpPr/>
      </dsp:nvSpPr>
      <dsp:spPr>
        <a:xfrm>
          <a:off x="2961602" y="5073"/>
          <a:ext cx="1457960" cy="148663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F306C-A969-4B7F-9550-F74436BCD75A}">
      <dsp:nvSpPr>
        <dsp:cNvPr id="0" name=""/>
        <dsp:cNvSpPr/>
      </dsp:nvSpPr>
      <dsp:spPr>
        <a:xfrm>
          <a:off x="3272315" y="321897"/>
          <a:ext cx="836534" cy="852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BFCBD-5AE9-426E-A8F1-4E33BE33B4D0}">
      <dsp:nvSpPr>
        <dsp:cNvPr id="0" name=""/>
        <dsp:cNvSpPr/>
      </dsp:nvSpPr>
      <dsp:spPr>
        <a:xfrm>
          <a:off x="2864410" y="1566301"/>
          <a:ext cx="1652343" cy="6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Uses core CBT tools to manage anxiety</a:t>
          </a:r>
          <a:endParaRPr lang="en-US" sz="1100" kern="1200"/>
        </a:p>
      </dsp:txBody>
      <dsp:txXfrm>
        <a:off x="2864410" y="1566301"/>
        <a:ext cx="1652343" cy="660937"/>
      </dsp:txXfrm>
    </dsp:sp>
    <dsp:sp modelId="{0D81B53A-7DAF-46FB-B694-569F63667709}">
      <dsp:nvSpPr>
        <dsp:cNvPr id="0" name=""/>
        <dsp:cNvSpPr/>
      </dsp:nvSpPr>
      <dsp:spPr>
        <a:xfrm>
          <a:off x="4830696" y="16087"/>
          <a:ext cx="1602779" cy="14425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F4982-3D02-4F46-98F7-DEA50D2962E4}">
      <dsp:nvSpPr>
        <dsp:cNvPr id="0" name=""/>
        <dsp:cNvSpPr/>
      </dsp:nvSpPr>
      <dsp:spPr>
        <a:xfrm>
          <a:off x="5172275" y="323522"/>
          <a:ext cx="919621" cy="8277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05E64-3633-4FA3-BC30-6D3E14BB58A8}">
      <dsp:nvSpPr>
        <dsp:cNvPr id="0" name=""/>
        <dsp:cNvSpPr/>
      </dsp:nvSpPr>
      <dsp:spPr>
        <a:xfrm>
          <a:off x="4805914" y="1555287"/>
          <a:ext cx="1652343" cy="6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Has tips to manage different types of anxiety, facing your fears and building healthy habits</a:t>
          </a:r>
          <a:endParaRPr lang="en-US" sz="1100" kern="1200"/>
        </a:p>
      </dsp:txBody>
      <dsp:txXfrm>
        <a:off x="4805914" y="1555287"/>
        <a:ext cx="1652343" cy="660937"/>
      </dsp:txXfrm>
    </dsp:sp>
    <dsp:sp modelId="{0BC2C76F-1F5A-4BB6-8D3C-C46EDE31FFBE}">
      <dsp:nvSpPr>
        <dsp:cNvPr id="0" name=""/>
        <dsp:cNvSpPr/>
      </dsp:nvSpPr>
      <dsp:spPr>
        <a:xfrm>
          <a:off x="1938780" y="2645057"/>
          <a:ext cx="1562099" cy="141469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407DA-7A2E-4B42-A8DF-C25FC3CC6C9D}">
      <dsp:nvSpPr>
        <dsp:cNvPr id="0" name=""/>
        <dsp:cNvSpPr/>
      </dsp:nvSpPr>
      <dsp:spPr>
        <a:xfrm>
          <a:off x="2271687" y="2946550"/>
          <a:ext cx="896286" cy="8117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D116-E793-4151-BD3D-C80ADB0F05F2}">
      <dsp:nvSpPr>
        <dsp:cNvPr id="0" name=""/>
        <dsp:cNvSpPr/>
      </dsp:nvSpPr>
      <dsp:spPr>
        <a:xfrm>
          <a:off x="1893658" y="4170317"/>
          <a:ext cx="1652343" cy="6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Includes a thought journal</a:t>
          </a:r>
          <a:endParaRPr lang="en-US" sz="1100" kern="1200"/>
        </a:p>
      </dsp:txBody>
      <dsp:txXfrm>
        <a:off x="1893658" y="4170317"/>
        <a:ext cx="1652343" cy="660937"/>
      </dsp:txXfrm>
    </dsp:sp>
    <dsp:sp modelId="{9FCF675F-FD1C-4E85-9588-88AE74AE30B1}">
      <dsp:nvSpPr>
        <dsp:cNvPr id="0" name=""/>
        <dsp:cNvSpPr/>
      </dsp:nvSpPr>
      <dsp:spPr>
        <a:xfrm>
          <a:off x="3908869" y="2664968"/>
          <a:ext cx="1504929" cy="133505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42397-1A8E-4A57-B130-5F1278E6A195}">
      <dsp:nvSpPr>
        <dsp:cNvPr id="0" name=""/>
        <dsp:cNvSpPr/>
      </dsp:nvSpPr>
      <dsp:spPr>
        <a:xfrm>
          <a:off x="4229592" y="2949488"/>
          <a:ext cx="863484" cy="7660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3D8D2-DBE6-454A-B674-9AA9A3A28920}">
      <dsp:nvSpPr>
        <dsp:cNvPr id="0" name=""/>
        <dsp:cNvSpPr/>
      </dsp:nvSpPr>
      <dsp:spPr>
        <a:xfrm>
          <a:off x="3835162" y="4150405"/>
          <a:ext cx="1652343" cy="6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Relaxation techniques</a:t>
          </a:r>
          <a:endParaRPr lang="en-US" sz="1100" kern="1200"/>
        </a:p>
      </dsp:txBody>
      <dsp:txXfrm>
        <a:off x="3835162" y="4150405"/>
        <a:ext cx="1652343" cy="660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834B0-7F0F-4046-8D65-67E3AC175BC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EC423-4FF6-4E4C-8C88-CB92FEBA6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6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oth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resources/mindshift-cb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atmyocd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-app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lingmind.com.au/smiling-mind-app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ry-tree.com/worrytree-mobile-ap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nedminds.stem4.org.uk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hs-resources.co.uk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oodgym.com.a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We're highlighting a selection of apps and websites recommended by NHS/CAMHS, covering various different strategies and techniques to support with a range of mental health difficulties.</a:t>
            </a:r>
          </a:p>
          <a:p>
            <a:r>
              <a:rPr lang="en-US" dirty="0"/>
              <a:t>We have received positive feedback from young people about some of the apps and they can be shared with young people and their families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have selected these apps to highlight the range of positive digital media that is available and</a:t>
            </a:r>
            <a:r>
              <a:rPr lang="en-US" dirty="0"/>
              <a:t> a Link to CAMHS website with more apps and resources can be found at the end of the </a:t>
            </a:r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All apps within the </a:t>
            </a:r>
            <a:r>
              <a:rPr lang="en-US" dirty="0" err="1"/>
              <a:t>powerpoint</a:t>
            </a:r>
            <a:r>
              <a:rPr lang="en-US" dirty="0"/>
              <a:t> can be access by clicking on their name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8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Home – Kooth</a:t>
            </a:r>
          </a:p>
          <a:p>
            <a:endParaRPr lang="en-GB" dirty="0">
              <a:hlinkClick r:id="rId3"/>
            </a:endParaRPr>
          </a:p>
          <a:p>
            <a:r>
              <a:rPr lang="en-GB" dirty="0">
                <a:ea typeface="Calibri"/>
                <a:cs typeface="Calibri"/>
              </a:rPr>
              <a:t>Some of you are likely to be familiar with </a:t>
            </a:r>
            <a:r>
              <a:rPr lang="en-GB" dirty="0" err="1">
                <a:ea typeface="Calibri"/>
                <a:cs typeface="Calibri"/>
              </a:rPr>
              <a:t>Kooth</a:t>
            </a:r>
            <a:r>
              <a:rPr lang="en-GB" dirty="0">
                <a:ea typeface="Calibri"/>
                <a:cs typeface="Calibri"/>
              </a:rPr>
              <a:t> which offers various different types of support 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Activities for wellbeing and helpful habits – e.g. creating a self-coping box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GB" dirty="0"/>
              <a:t>There is a forum for young people to share their experiences and read about other young people’s experiences.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The app/site has articles filled with themes of people who are going through similar difficulties. </a:t>
            </a: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Free Anxiety management app for teens and young adults developed by Anxiety Canada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Uses core CBT tools to manage anxiety (challenging thoughts and behaviours )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Has tips to manage different types of anxiety, facing your fears and building healthy habits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Includes a thought journal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Relaxation techniques</a:t>
            </a:r>
            <a:endParaRPr lang="en-US" dirty="0"/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hlinkClick r:id="rId3"/>
              </a:rPr>
              <a:t>MindShift® CBT App | Anxiety Canada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2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445468"/>
                </a:solidFill>
                <a:hlinkClick r:id="rId3"/>
              </a:rPr>
              <a:t>OCD Treatment and Therapy | NOCD</a:t>
            </a:r>
            <a:r>
              <a:rPr lang="en-GB" dirty="0">
                <a:solidFill>
                  <a:srgbClr val="4454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(treatmyocd.com)</a:t>
            </a:r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445468"/>
                </a:solidFill>
              </a:rPr>
              <a:t>Can recommend to YP who don’t like journalling their thoughts or talking to people about how they feel</a:t>
            </a:r>
            <a:endParaRPr lang="en-US" dirty="0">
              <a:solidFill>
                <a:srgbClr val="445468"/>
              </a:solidFill>
            </a:endParaRPr>
          </a:p>
          <a:p>
            <a:pPr>
              <a:defRPr/>
            </a:pPr>
            <a:endParaRPr lang="en-GB" dirty="0">
              <a:solidFill>
                <a:srgbClr val="445468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445468"/>
                </a:solidFill>
                <a:hlinkClick r:id="rId3"/>
              </a:rPr>
              <a:t>Cove (cove-app.com)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EC423-4FF6-4E4C-8C88-CB92FEBA66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3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Lessons include </a:t>
            </a:r>
            <a:r>
              <a:rPr lang="en-GB" b="0" i="0" dirty="0">
                <a:solidFill>
                  <a:srgbClr val="445468"/>
                </a:solidFill>
                <a:effectLst/>
                <a:latin typeface="ProximaNova-Regular"/>
              </a:rPr>
              <a:t>calming breathing exercises and visualizations</a:t>
            </a:r>
          </a:p>
          <a:p>
            <a:endParaRPr lang="en-GB"/>
          </a:p>
          <a:p>
            <a:r>
              <a:rPr lang="en-GB" dirty="0">
                <a:hlinkClick r:id="rId3"/>
              </a:rPr>
              <a:t>App — Smiling Mind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6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WorryTree Mobile App — WorryTree (worry-tree.com)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4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Home - Combined Minds App (stem4.org.uk)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EC423-4FF6-4E4C-8C88-CB92FEBA66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79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HOME | CAMHS Resources (camhs-resources.co.uk)</a:t>
            </a:r>
            <a:r>
              <a:rPr lang="en-GB" dirty="0"/>
              <a:t> a list of Apps, websites and videos for young people, covering a range of different emotional and mental health difficulties and to support with Self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Mood gym is for 16+ years so sixth form </a:t>
            </a:r>
            <a:r>
              <a:rPr lang="en-GB" dirty="0">
                <a:hlinkClick r:id="rId4"/>
              </a:rPr>
              <a:t>moodgym - Interactive skills training for depression and anxiety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C423-4FF6-4E4C-8C88-CB92FEBA66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6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5C9D-3014-D37D-CD30-00CAC2EC4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D2274-7808-AB2D-4EB0-FC73B37B8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2B7F-D58B-10E7-5673-1903EA30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9413-9A71-E12B-5947-1983CF0B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1F271-32F3-2BDE-AF5B-190E87D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2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DC3C-0AA2-0F5E-E752-452870FC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B6BBA-AC20-44E0-904E-9F378484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8BCC-ADB0-77F8-A39E-B85EDF4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0DB62-A8D5-6289-4117-A4E0DFCF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D994-5024-C9D9-27F9-375CF0E2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EC613-AE22-E965-D2D4-865F1E532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3071C-8004-333F-4CA9-D24C92B12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AA16-6DE0-5A2C-6A55-D820C59C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A0B9-FA70-4FBB-1800-2D44A42B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EA49C-8871-6839-2D11-0BDE6110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7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6E89-F419-A24B-9E7E-AE98BA2A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0007-AF7E-5332-2196-3B775BB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AF61-9AB7-8637-6502-1E6A8F14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30CD-5BC2-AF97-869D-CF7B1382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FC5A-75D7-BF2B-7497-93647ED5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8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1298-1504-9BE3-5430-F133A64D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F596B-62F0-678B-83D0-1DA5B462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9E20-4FDE-3F72-02B3-C262AEB8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33EA5-22F4-E7B0-28FC-00B022CA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06E2-EFCF-EC2E-FCEB-F58DFA2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B5F7-2E7F-E8DF-3D61-0A281D86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4C31-B257-0060-1180-33F320B75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C2ACA-8FDD-D0EF-E58F-5C31352C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DDB5-D77C-3912-908D-D00F8903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B8E7-69E6-FD1D-7D10-8DA95370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33135-62FC-30F8-C599-27B2DE9E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36EE-C01F-1AEE-5E98-AB7E65EC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55BF3-9B2B-2B8D-A3A1-CB5D7FC4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4E95-1312-2E37-4D0D-11FC9906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3DEBF-3713-9C70-04FF-2CD538D41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3F53F-D74D-F1DE-62BF-AD84AD72C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03FF7-0D99-1D60-F695-4FE67102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19964-C6BF-94CB-500B-BFDED149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53A99-0418-337E-4BFB-1AA841CF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84B3-99D7-7A0D-D7A8-7841CB38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62B61-98B1-F82B-1C57-9CFE797A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56477-A6E2-7DA8-60F0-28543950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B74A3-062E-2852-FB07-4D07B39A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F98B7-C8BB-A9F5-B6D4-39C9F9F2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40138-91F9-7D6D-685C-812AA4E7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13B87-4757-18A5-5466-1D3C643E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8005-8948-ED7C-711B-77EEEAF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7148-EC1B-7C47-20AC-261914DC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06491-AFC9-E856-AA76-8BBB5D5D9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D4FBF-E254-32F9-5F92-8C54309C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83BF3-A8B6-793C-01EE-136C8B47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5759-A1B1-3F4F-65A9-2333A04D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7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DB1B-A92D-4771-2377-50F10CB9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DF6E4-AE88-E7DE-61E9-F264F2F45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1DC5-5027-3545-34F9-226B3EDD5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6F71-E865-8D91-6343-F8A4696F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6DD1-F81A-A43D-D8BB-62FC6611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64861-6030-F068-57E8-CBA5815B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D2EAD-D4C2-2F1F-6C5B-32831F85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56F6C-C91F-ECD4-8614-9DA704B14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26144-D192-9239-6D42-C7287FEFA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4ECE-9116-4D42-862A-D59867FA84FA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2D76-693A-16B9-AF2C-FA8CEF12B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6D5D-5828-267A-03E1-63DAABE8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91B9-5113-4A92-8C94-01C7A081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iktok.com/@kooth_uk" TargetMode="External"/><Relationship Id="rId4" Type="http://schemas.openxmlformats.org/officeDocument/2006/relationships/hyperlink" Target="http://kooth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anxietycanada.com/resources/mindshift-cb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atmyoc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-app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lingmind.com.au/smiling-mind-ap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google.co.uk/url?sa=i&amp;rct=j&amp;q=&amp;esrc=s&amp;source=images&amp;cd=&amp;cad=rja&amp;uact=8&amp;ved=2ahUKEwj42PiY69fZAhWFJ1AKHf2DAyIQjRx6BAgAEAY&amp;url=https://shoutforgood.com/smiling-mind&amp;psig=AOvVaw0RbaSW4kwx-qYVVPHOku-r&amp;ust=152043050577526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ry-tree.com/worrytree-mobile-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nedminds.stem4.org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hs-resources.co.uk/apps-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moodgym.com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2340B-4D48-17D0-3B4E-A856931E9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2083364"/>
            <a:ext cx="5561938" cy="2513516"/>
          </a:xfrm>
        </p:spPr>
        <p:txBody>
          <a:bodyPr>
            <a:noAutofit/>
          </a:bodyPr>
          <a:lstStyle/>
          <a:p>
            <a:r>
              <a:rPr lang="en-GB" sz="6600" b="1" dirty="0">
                <a:latin typeface="Aharoni"/>
                <a:cs typeface="Aharoni"/>
              </a:rPr>
              <a:t>Positive use of Digital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CE93C-5B5C-A919-85AB-BB053743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005" y="496793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800" b="1">
                <a:latin typeface="Aharoni" panose="02010803020104030203" pitchFamily="2" charset="-79"/>
                <a:cs typeface="Aharoni" panose="02010803020104030203" pitchFamily="2" charset="-79"/>
              </a:rPr>
              <a:t>BICS MHST</a:t>
            </a: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1" name="Arc 10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53C88F-4105-7D36-FEDD-08D7376E8E2C}"/>
              </a:ext>
            </a:extLst>
          </p:cNvPr>
          <p:cNvSpPr/>
          <p:nvPr/>
        </p:nvSpPr>
        <p:spPr>
          <a:xfrm>
            <a:off x="357626" y="174910"/>
            <a:ext cx="9767671" cy="1686722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Aharoni"/>
                <a:ea typeface="+mj-ea"/>
                <a:cs typeface="Aharoni"/>
              </a:rPr>
              <a:t>Support with mental health and wellbeing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2" name="Freeform: Shape 103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kooth-logo-blue - Venerable Bede CE Academy">
            <a:extLst>
              <a:ext uri="{FF2B5EF4-FFF2-40B4-BE49-F238E27FC236}">
                <a16:creationId xmlns:a16="http://schemas.microsoft.com/office/drawing/2014/main" id="{0E18F513-71FE-5BE3-FFA9-F6A8219F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02" y="2157624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837D3-5DA4-572C-4E88-A19D45912F09}"/>
              </a:ext>
            </a:extLst>
          </p:cNvPr>
          <p:cNvSpPr txBox="1"/>
          <p:nvPr/>
        </p:nvSpPr>
        <p:spPr>
          <a:xfrm>
            <a:off x="5702161" y="1855046"/>
            <a:ext cx="5910431" cy="4538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hlinkClick r:id="rId4"/>
              </a:rPr>
              <a:t>Kooth</a:t>
            </a:r>
            <a:r>
              <a:rPr lang="en-US" sz="2400" b="1" dirty="0"/>
              <a:t> - online platform</a:t>
            </a:r>
            <a:endParaRPr lang="en-US"/>
          </a:p>
          <a:p>
            <a:pPr>
              <a:lnSpc>
                <a:spcPct val="90000"/>
              </a:lnSpc>
            </a:pP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637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1:1 support </a:t>
            </a:r>
            <a:r>
              <a:rPr lang="en-US" dirty="0"/>
              <a:t>– Connect to a practitioner to receive support for mental health. </a:t>
            </a:r>
          </a:p>
          <a:p>
            <a:pPr marL="637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Activities </a:t>
            </a:r>
            <a:r>
              <a:rPr lang="en-US" dirty="0"/>
              <a:t>for wellbeing and helpful habits </a:t>
            </a:r>
          </a:p>
          <a:p>
            <a:pPr marL="637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Forum</a:t>
            </a:r>
            <a:r>
              <a:rPr lang="en-US" dirty="0"/>
              <a:t> – Talk with others about their experiences (e.g. anxiety)</a:t>
            </a:r>
          </a:p>
          <a:p>
            <a:pPr marL="637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Articles</a:t>
            </a:r>
            <a:r>
              <a:rPr lang="en-US" dirty="0"/>
              <a:t> – written by young people about their experiences</a:t>
            </a:r>
          </a:p>
          <a:p>
            <a:pPr marL="637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Podcasts</a:t>
            </a:r>
            <a:r>
              <a:rPr lang="en-US" dirty="0"/>
              <a:t>-  Episodes discussing mental wellbeing and self-care</a:t>
            </a:r>
          </a:p>
          <a:p>
            <a:pPr marL="637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Journals</a:t>
            </a:r>
            <a:r>
              <a:rPr lang="en-US" dirty="0"/>
              <a:t> – A personal diary where young people can track their mood</a:t>
            </a:r>
          </a:p>
          <a:p>
            <a:pPr marL="35179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5179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Kooth</a:t>
            </a:r>
            <a:r>
              <a:rPr lang="en-US" dirty="0"/>
              <a:t> has its own </a:t>
            </a:r>
            <a:r>
              <a:rPr lang="en-US" dirty="0">
                <a:hlinkClick r:id="rId5"/>
              </a:rPr>
              <a:t>TikTok</a:t>
            </a:r>
            <a:r>
              <a:rPr lang="en-US" dirty="0"/>
              <a:t> and Instagram page dedicated to feel-good content and wellbeing tips</a:t>
            </a:r>
          </a:p>
        </p:txBody>
      </p:sp>
    </p:spTree>
    <p:extLst>
      <p:ext uri="{BB962C8B-B14F-4D97-AF65-F5344CB8AC3E}">
        <p14:creationId xmlns:p14="http://schemas.microsoft.com/office/powerpoint/2010/main" val="63042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0C503DD2-32AE-997C-EB28-391FC00CE7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6583839"/>
              </p:ext>
            </p:extLst>
          </p:nvPr>
        </p:nvGraphicFramePr>
        <p:xfrm>
          <a:off x="667529" y="2149789"/>
          <a:ext cx="7381165" cy="483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ECE8001-7376-4D03-BF6B-C694B9A1B7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21" r="7448" b="-3"/>
          <a:stretch/>
        </p:blipFill>
        <p:spPr>
          <a:xfrm>
            <a:off x="7870911" y="14387"/>
            <a:ext cx="4321088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82DF13-09F4-2C46-E111-F087261100CB}"/>
              </a:ext>
            </a:extLst>
          </p:cNvPr>
          <p:cNvSpPr txBox="1"/>
          <p:nvPr/>
        </p:nvSpPr>
        <p:spPr>
          <a:xfrm>
            <a:off x="1372590" y="1444795"/>
            <a:ext cx="24929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hlinkClick r:id="rId9"/>
              </a:rPr>
              <a:t>MindShift App</a:t>
            </a:r>
            <a:endParaRPr lang="en-GB" sz="2800" b="1" dirty="0"/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B61E506B-418E-FA2B-ED5B-9299B94179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91" t="4605" r="66810" b="5393"/>
          <a:stretch/>
        </p:blipFill>
        <p:spPr>
          <a:xfrm>
            <a:off x="292191" y="1318906"/>
            <a:ext cx="1078203" cy="99162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C5C9C9-F754-3658-F9C9-879F446AF66F}"/>
              </a:ext>
            </a:extLst>
          </p:cNvPr>
          <p:cNvSpPr/>
          <p:nvPr/>
        </p:nvSpPr>
        <p:spPr>
          <a:xfrm>
            <a:off x="299899" y="643481"/>
            <a:ext cx="5495853" cy="56332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Aharoni"/>
                <a:ea typeface="+mj-ea"/>
                <a:cs typeface="Aharoni"/>
              </a:rPr>
              <a:t>Support with </a:t>
            </a:r>
            <a:r>
              <a:rPr lang="en-US" sz="4000" b="1" dirty="0">
                <a:solidFill>
                  <a:schemeClr val="tx1"/>
                </a:solidFill>
                <a:latin typeface="Aharoni"/>
                <a:ea typeface="+mj-ea"/>
                <a:cs typeface="Aharoni"/>
              </a:rPr>
              <a:t>Anxiety</a:t>
            </a:r>
            <a:endParaRPr lang="en-US" sz="4000" b="1" kern="1200" dirty="0">
              <a:solidFill>
                <a:schemeClr val="tx1"/>
              </a:solidFill>
              <a:latin typeface="Aharoni"/>
              <a:ea typeface="+mj-ea"/>
              <a:cs typeface="Aharon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951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7F933-C317-1ED3-3B4D-DC11D17E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13789"/>
            <a:ext cx="5058669" cy="1882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latin typeface="Aharoni"/>
                <a:ea typeface="+mj-lt"/>
                <a:cs typeface="Aharoni"/>
              </a:rPr>
              <a:t>Support for OCD</a:t>
            </a:r>
          </a:p>
          <a:p>
            <a:endParaRPr lang="en-US" sz="3400" dirty="0">
              <a:latin typeface="Aharoni"/>
              <a:ea typeface="Calibri Light"/>
              <a:cs typeface="Aharoni"/>
            </a:endParaRPr>
          </a:p>
          <a:p>
            <a:endParaRPr lang="en-US" sz="3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01E98-3E90-4E7E-0D00-879AF03D0EFB}"/>
              </a:ext>
            </a:extLst>
          </p:cNvPr>
          <p:cNvSpPr txBox="1"/>
          <p:nvPr/>
        </p:nvSpPr>
        <p:spPr>
          <a:xfrm>
            <a:off x="526497" y="2615106"/>
            <a:ext cx="4842825" cy="4160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>
                <a:ea typeface="Calibri"/>
                <a:cs typeface="Calibri"/>
                <a:hlinkClick r:id="rId3"/>
              </a:rPr>
              <a:t>No OCD</a:t>
            </a:r>
            <a:endParaRPr lang="en-US" sz="36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Specific help </a:t>
            </a:r>
            <a:r>
              <a:rPr lang="en-US" sz="2600" dirty="0">
                <a:ea typeface="Calibri"/>
                <a:cs typeface="Calibri"/>
              </a:rPr>
              <a:t>for children, young people, adults and families suffering with Obsessive Compulsive Disorder (OCD)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Calibri"/>
                <a:cs typeface="Calibri"/>
              </a:rPr>
              <a:t>American app with possibility of receiving online support from therapists</a:t>
            </a:r>
            <a:endParaRPr lang="en-US" sz="2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75FA9-4282-B586-4E47-5A767DA90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4" t="11149" r="66430" b="12882"/>
          <a:stretch/>
        </p:blipFill>
        <p:spPr>
          <a:xfrm>
            <a:off x="2217659" y="2714371"/>
            <a:ext cx="630488" cy="562936"/>
          </a:xfrm>
          <a:prstGeom prst="rect">
            <a:avLst/>
          </a:prstGeom>
        </p:spPr>
      </p:pic>
      <p:pic>
        <p:nvPicPr>
          <p:cNvPr id="18" name="Picture 17" descr="Screens screenshot of a phone&#10;&#10;Description automatically generated">
            <a:extLst>
              <a:ext uri="{FF2B5EF4-FFF2-40B4-BE49-F238E27FC236}">
                <a16:creationId xmlns:a16="http://schemas.microsoft.com/office/drawing/2014/main" id="{B7CC8FF9-E64A-47F7-4589-579E69CEC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292"/>
          <a:stretch/>
        </p:blipFill>
        <p:spPr>
          <a:xfrm>
            <a:off x="9077093" y="1323923"/>
            <a:ext cx="2928671" cy="5376702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51C54B8C-25B4-08A7-4B89-4F81F8CFD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8" t="8763" r="68691" b="10253"/>
          <a:stretch/>
        </p:blipFill>
        <p:spPr>
          <a:xfrm>
            <a:off x="7666222" y="122588"/>
            <a:ext cx="1511698" cy="1528556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B7E00D37-3818-2FA0-568F-5C61BA07B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7F933-C317-1ED3-3B4D-DC11D17E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66" y="788744"/>
            <a:ext cx="5058669" cy="1882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latin typeface="Aharoni"/>
                <a:ea typeface="+mj-lt"/>
                <a:cs typeface="Aharoni"/>
              </a:rPr>
              <a:t>Support for expressing emotions</a:t>
            </a:r>
            <a:endParaRPr lang="en-US" sz="3400" dirty="0">
              <a:latin typeface="Aharoni"/>
              <a:ea typeface="Calibri Light"/>
              <a:cs typeface="Aharoni"/>
            </a:endParaRPr>
          </a:p>
          <a:p>
            <a:endParaRPr lang="en-US" sz="3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01E98-3E90-4E7E-0D00-879AF03D0EFB}"/>
              </a:ext>
            </a:extLst>
          </p:cNvPr>
          <p:cNvSpPr txBox="1"/>
          <p:nvPr/>
        </p:nvSpPr>
        <p:spPr>
          <a:xfrm>
            <a:off x="526497" y="2615106"/>
            <a:ext cx="4842825" cy="4160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ea typeface="Calibri"/>
                <a:cs typeface="Calibri"/>
                <a:hlinkClick r:id="rId3"/>
              </a:rPr>
              <a:t>COVE</a:t>
            </a:r>
            <a:endParaRPr lang="en-US" sz="3600" b="1" dirty="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Create music to reflect emotions and help express how you feel</a:t>
            </a:r>
            <a:endParaRPr lang="en-US" sz="26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It can be easier for some to use if they struggle with emotional literacy or if they struggle to find the right words to speak about their emotions </a:t>
            </a:r>
            <a:endParaRPr lang="en-US" sz="2600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7E00D37-3818-2FA0-568F-5C61BA07B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ell phone with a screen&#10;&#10;Description automatically generated">
            <a:extLst>
              <a:ext uri="{FF2B5EF4-FFF2-40B4-BE49-F238E27FC236}">
                <a16:creationId xmlns:a16="http://schemas.microsoft.com/office/drawing/2014/main" id="{84737849-8816-9681-B5EF-9863D6062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364" y="1037063"/>
            <a:ext cx="3165777" cy="5663774"/>
          </a:xfrm>
          <a:prstGeom prst="rect">
            <a:avLst/>
          </a:prstGeom>
        </p:spPr>
      </p:pic>
      <p:pic>
        <p:nvPicPr>
          <p:cNvPr id="14" name="Picture 13" descr="A blue and pink egg&#10;&#10;Description automatically generated">
            <a:extLst>
              <a:ext uri="{FF2B5EF4-FFF2-40B4-BE49-F238E27FC236}">
                <a16:creationId xmlns:a16="http://schemas.microsoft.com/office/drawing/2014/main" id="{658BB677-8D30-D754-DAA6-83FCF52B6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528" y="347445"/>
            <a:ext cx="1223836" cy="1091062"/>
          </a:xfrm>
          <a:prstGeom prst="rect">
            <a:avLst/>
          </a:prstGeom>
        </p:spPr>
      </p:pic>
      <p:pic>
        <p:nvPicPr>
          <p:cNvPr id="4" name="Picture 3" descr="A blue and pink egg&#10;&#10;Description automatically generated">
            <a:extLst>
              <a:ext uri="{FF2B5EF4-FFF2-40B4-BE49-F238E27FC236}">
                <a16:creationId xmlns:a16="http://schemas.microsoft.com/office/drawing/2014/main" id="{41AD67B7-576B-2FDA-A00A-B74DA71FD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825" y="2760703"/>
            <a:ext cx="369183" cy="3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7F933-C317-1ED3-3B4D-DC11D17E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93638"/>
            <a:ext cx="5684520" cy="1882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Introducing mindfulness to your daily life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01E98-3E90-4E7E-0D00-879AF03D0EFB}"/>
              </a:ext>
            </a:extLst>
          </p:cNvPr>
          <p:cNvSpPr txBox="1"/>
          <p:nvPr/>
        </p:nvSpPr>
        <p:spPr>
          <a:xfrm>
            <a:off x="411478" y="2701370"/>
            <a:ext cx="4914712" cy="3973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900" b="1" dirty="0">
                <a:hlinkClick r:id="rId3"/>
              </a:rPr>
              <a:t>Smiling Mind</a:t>
            </a:r>
            <a:endParaRPr lang="en-US" sz="39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 meditation program developed by psychologists and educators to help bring mindfulness into your life</a:t>
            </a:r>
            <a:endParaRPr lang="en-US" sz="2600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app has audio lessons to teach mindful meditation in different daily routine settings (e.g. in class, during sports).</a:t>
            </a:r>
            <a:endParaRPr lang="en-US" sz="2600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lessons range from short 1 minute lessons to longer lessons (e.g. 40 minutes).</a:t>
            </a:r>
            <a:endParaRPr lang="en-US" sz="2600" dirty="0">
              <a:ea typeface="Calibri"/>
              <a:cs typeface="Calibri"/>
            </a:endParaRPr>
          </a:p>
        </p:txBody>
      </p:sp>
      <p:pic>
        <p:nvPicPr>
          <p:cNvPr id="5" name="Picture 2" descr="Image result for SMILING MIND">
            <a:hlinkClick r:id="rId4"/>
            <a:extLst>
              <a:ext uri="{FF2B5EF4-FFF2-40B4-BE49-F238E27FC236}">
                <a16:creationId xmlns:a16="http://schemas.microsoft.com/office/drawing/2014/main" id="{100A8BBA-F116-81AA-0297-5F312418F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MILING MIND">
            <a:hlinkClick r:id="rId4"/>
            <a:extLst>
              <a:ext uri="{FF2B5EF4-FFF2-40B4-BE49-F238E27FC236}">
                <a16:creationId xmlns:a16="http://schemas.microsoft.com/office/drawing/2014/main" id="{7B9D8831-F152-EE22-3AA1-E8F673E3D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 bwMode="auto">
          <a:xfrm>
            <a:off x="3044910" y="2458393"/>
            <a:ext cx="761277" cy="758406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8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174DD-F01C-C005-AAF3-318DB780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957719"/>
            <a:ext cx="5680933" cy="1325563"/>
          </a:xfrm>
        </p:spPr>
        <p:txBody>
          <a:bodyPr>
            <a:normAutofit fontScale="90000"/>
          </a:bodyPr>
          <a:lstStyle/>
          <a:p>
            <a:r>
              <a:rPr lang="en-GB" sz="3400">
                <a:latin typeface="Aharoni" panose="02010803020104030203" pitchFamily="2" charset="-79"/>
                <a:cs typeface="Aharoni" panose="02010803020104030203" pitchFamily="2" charset="-79"/>
              </a:rPr>
              <a:t>Helping you untangle your worries (and problem-solve)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A073-BB81-1813-8EB4-C1406D8A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2506807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 b="1" dirty="0">
                <a:ea typeface="+mn-lt"/>
                <a:cs typeface="+mn-lt"/>
                <a:hlinkClick r:id="rId3"/>
              </a:rPr>
              <a:t>Worry Tree</a:t>
            </a:r>
            <a:endParaRPr lang="en-GB" sz="3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1050" b="1" dirty="0">
              <a:ea typeface="Calibri"/>
              <a:cs typeface="Calibri"/>
            </a:endParaRPr>
          </a:p>
          <a:p>
            <a:r>
              <a:rPr lang="en-GB" sz="2600" dirty="0">
                <a:ea typeface="+mn-lt"/>
                <a:cs typeface="+mn-lt"/>
              </a:rPr>
              <a:t>The </a:t>
            </a:r>
            <a:r>
              <a:rPr lang="en-GB" sz="2600" dirty="0" err="1">
                <a:ea typeface="+mn-lt"/>
                <a:cs typeface="+mn-lt"/>
              </a:rPr>
              <a:t>WorryTree</a:t>
            </a:r>
            <a:r>
              <a:rPr lang="en-GB" sz="2600" dirty="0">
                <a:ea typeface="+mn-lt"/>
                <a:cs typeface="+mn-lt"/>
              </a:rPr>
              <a:t> app aims to help you take control of worry wherever you are.  </a:t>
            </a:r>
          </a:p>
          <a:p>
            <a:r>
              <a:rPr lang="en-GB" sz="2600" dirty="0">
                <a:ea typeface="+mn-lt"/>
                <a:cs typeface="+mn-lt"/>
              </a:rPr>
              <a:t>This app can help you challenge your worries using CBT techniques, supporting you to come up with solutions to tackle problems</a:t>
            </a:r>
          </a:p>
          <a:p>
            <a:endParaRPr lang="en-GB" sz="2600" dirty="0"/>
          </a:p>
          <a:p>
            <a:endParaRPr lang="en-GB" sz="2600" dirty="0">
              <a:ea typeface="Calibri"/>
              <a:cs typeface="Calibri"/>
            </a:endParaRP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anage worry and anxiety with WorryTree">
            <a:extLst>
              <a:ext uri="{FF2B5EF4-FFF2-40B4-BE49-F238E27FC236}">
                <a16:creationId xmlns:a16="http://schemas.microsoft.com/office/drawing/2014/main" id="{B8AAA80F-33E6-3612-B27B-7E07E93DA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r="16129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Arc 10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rytree-app-icon.original.png">
            <a:extLst>
              <a:ext uri="{FF2B5EF4-FFF2-40B4-BE49-F238E27FC236}">
                <a16:creationId xmlns:a16="http://schemas.microsoft.com/office/drawing/2014/main" id="{948BCD82-4F4D-9269-4315-F65CECBAF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88"/>
          <a:stretch/>
        </p:blipFill>
        <p:spPr>
          <a:xfrm>
            <a:off x="7455049" y="2"/>
            <a:ext cx="2325870" cy="198789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Picture 5" descr="worrytree-app-icon.original.png">
            <a:extLst>
              <a:ext uri="{FF2B5EF4-FFF2-40B4-BE49-F238E27FC236}">
                <a16:creationId xmlns:a16="http://schemas.microsoft.com/office/drawing/2014/main" id="{876D7DEF-A7BA-71BE-6FF0-919AD5951E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88"/>
          <a:stretch/>
        </p:blipFill>
        <p:spPr>
          <a:xfrm>
            <a:off x="2725888" y="2455822"/>
            <a:ext cx="648609" cy="55435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0DA8F1-85B2-0A9A-CC3E-5837E3CC6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38446-98DE-EE30-3B25-4D3821F46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341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174DD-F01C-C005-AAF3-318DB780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1181244"/>
            <a:ext cx="5680933" cy="1325563"/>
          </a:xfrm>
        </p:spPr>
        <p:txBody>
          <a:bodyPr>
            <a:normAutofit/>
          </a:bodyPr>
          <a:lstStyle/>
          <a:p>
            <a:r>
              <a:rPr lang="en-GB" sz="3400" dirty="0">
                <a:latin typeface="Aharoni" panose="02010803020104030203" pitchFamily="2" charset="-79"/>
                <a:cs typeface="Aharoni" panose="02010803020104030203" pitchFamily="2" charset="-79"/>
              </a:rPr>
              <a:t>Guidance for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A073-BB81-1813-8EB4-C1406D8A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2506807"/>
            <a:ext cx="542067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600" b="1" dirty="0">
                <a:hlinkClick r:id="rId3"/>
              </a:rPr>
              <a:t>Combined Minds</a:t>
            </a:r>
            <a:endParaRPr lang="en-US" sz="36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1050" b="1" dirty="0">
              <a:ea typeface="Calibri"/>
              <a:cs typeface="Calibri"/>
            </a:endParaRPr>
          </a:p>
          <a:p>
            <a:r>
              <a:rPr lang="en-GB" sz="2600" dirty="0">
                <a:ea typeface="+mn-lt"/>
                <a:cs typeface="+mn-lt"/>
              </a:rPr>
              <a:t>Helps families and friends to provide the right environment to support young people affect their own change. </a:t>
            </a:r>
          </a:p>
          <a:p>
            <a:r>
              <a:rPr lang="en-GB" sz="2600" dirty="0">
                <a:ea typeface="Calibri"/>
                <a:cs typeface="Calibri"/>
              </a:rPr>
              <a:t>A ‘Strengths-Based’ Approach  helping families and friends to search for their own strengths as well as the young persons, building resourcefulness and resilience.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Arc 10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0DA8F1-85B2-0A9A-CC3E-5837E3CC6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38446-98DE-EE30-3B25-4D3821F46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B7C552-A939-72C5-9404-5E2BA95C5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29121" r="8166" b="31765"/>
          <a:stretch/>
        </p:blipFill>
        <p:spPr bwMode="auto">
          <a:xfrm>
            <a:off x="3897469" y="2556791"/>
            <a:ext cx="487324" cy="4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5095C56-276D-D0E5-B421-B2E468047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29121" r="8166" b="31765"/>
          <a:stretch/>
        </p:blipFill>
        <p:spPr bwMode="auto">
          <a:xfrm>
            <a:off x="6846726" y="452685"/>
            <a:ext cx="1973889" cy="18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5F1D3-488F-AC53-9380-5914F9F07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7" b="98352" l="9877" r="93333">
                        <a14:foregroundMark x1="10887" y1="94435" x2="20000" y2="12775"/>
                        <a14:foregroundMark x1="20000" y1="12775" x2="12593" y2="5907"/>
                        <a14:foregroundMark x1="12593" y1="5907" x2="40494" y2="137"/>
                        <a14:foregroundMark x1="40494" y1="137" x2="86420" y2="3434"/>
                        <a14:foregroundMark x1="86420" y1="3434" x2="92840" y2="24863"/>
                        <a14:foregroundMark x1="89143" y1="98077" x2="89136" y2="98214"/>
                        <a14:foregroundMark x1="92840" y1="24863" x2="89143" y2="98077"/>
                        <a14:foregroundMark x1="19949" y1="98348" x2="18690" y2="98351"/>
                        <a14:foregroundMark x1="10151" y1="94768" x2="9877" y2="94643"/>
                        <a14:foregroundMark x1="16724" y1="97760" x2="15214" y2="97072"/>
                        <a14:foregroundMark x1="11605" y1="8242" x2="22469" y2="1648"/>
                        <a14:foregroundMark x1="22469" y1="1648" x2="57284" y2="962"/>
                        <a14:foregroundMark x1="57284" y1="962" x2="80494" y2="1923"/>
                        <a14:foregroundMark x1="80494" y1="1923" x2="94074" y2="8379"/>
                        <a14:foregroundMark x1="92147" y1="11659" x2="89877" y2="15522"/>
                        <a14:foregroundMark x1="94074" y1="8379" x2="93414" y2="9502"/>
                        <a14:foregroundMark x1="89877" y1="15522" x2="20494" y2="11951"/>
                        <a14:foregroundMark x1="20494" y1="11951" x2="11358" y2="8516"/>
                        <a14:foregroundMark x1="10864" y1="2747" x2="31111" y2="2747"/>
                        <a14:foregroundMark x1="31111" y1="2747" x2="76790" y2="1236"/>
                        <a14:foregroundMark x1="76790" y1="1236" x2="91358" y2="4670"/>
                        <a14:foregroundMark x1="91358" y1="4670" x2="94205" y2="7532"/>
                        <a14:foregroundMark x1="93350" y1="14057" x2="76049" y2="19231"/>
                        <a14:foregroundMark x1="76049" y1="19231" x2="26420" y2="16071"/>
                        <a14:foregroundMark x1="26420" y1="16071" x2="12099" y2="6868"/>
                        <a14:foregroundMark x1="12099" y1="6868" x2="10123" y2="3297"/>
                        <a14:foregroundMark x1="12346" y1="13187" x2="16790" y2="83516"/>
                        <a14:foregroundMark x1="16790" y1="83516" x2="14701" y2="93204"/>
                        <a14:foregroundMark x1="92346" y1="93544" x2="93333" y2="57005"/>
                        <a14:foregroundMark x1="13333" y1="59478" x2="13086" y2="49451"/>
                        <a14:foregroundMark x1="18583" y1="95250" x2="26182" y2="96659"/>
                        <a14:foregroundMark x1="70706" y1="96871" x2="89136" y2="95055"/>
                        <a14:foregroundMark x1="46173" y1="95604" x2="46173" y2="95604"/>
                        <a14:foregroundMark x1="68148" y1="94093" x2="50864" y2="94780"/>
                        <a14:foregroundMark x1="50864" y1="94780" x2="60988" y2="94780"/>
                        <a14:foregroundMark x1="23704" y1="96978" x2="18249" y2="95700"/>
                        <a14:foregroundMark x1="78519" y1="96978" x2="88642" y2="96703"/>
                        <a14:foregroundMark x1="34568" y1="4945" x2="74321" y2="5357"/>
                        <a14:foregroundMark x1="41235" y1="95742" x2="56790" y2="95192"/>
                        <a14:foregroundMark x1="56790" y1="95192" x2="65185" y2="95467"/>
                        <a14:foregroundMark x1="67901" y1="97665" x2="29877" y2="97390"/>
                        <a14:backgroundMark x1="94815" y1="97390" x2="94815" y2="97390"/>
                        <a14:backgroundMark x1="94437" y1="97223" x2="99753" y2="95467"/>
                        <a14:backgroundMark x1="91854" y1="98256" x2="91111" y2="98489"/>
                        <a14:backgroundMark x1="95062" y1="97253" x2="94426" y2="97452"/>
                        <a14:backgroundMark x1="93741" y1="98286" x2="94321" y2="99038"/>
                        <a14:backgroundMark x1="96543" y1="95879" x2="96543" y2="95879"/>
                        <a14:backgroundMark x1="95309" y1="97390" x2="95309" y2="97390"/>
                        <a14:backgroundMark x1="10123" y1="94780" x2="14815" y2="97253"/>
                        <a14:backgroundMark x1="19012" y1="99176" x2="31755" y2="99045"/>
                        <a14:backgroundMark x1="96296" y1="12912" x2="95556" y2="8654"/>
                        <a14:backgroundMark x1="98272" y1="12363" x2="97284" y2="12637"/>
                        <a14:backgroundMark x1="96049" y1="13874" x2="96296" y2="9890"/>
                        <a14:backgroundMark x1="94815" y1="14286" x2="96296" y2="10577"/>
                        <a14:backgroundMark x1="96296" y1="9066" x2="99259" y2="14973"/>
                        <a14:backgroundMark x1="88889" y1="98214" x2="88889" y2="98214"/>
                        <a14:backgroundMark x1="89630" y1="98352" x2="89630" y2="98352"/>
                        <a14:backgroundMark x1="88395" y1="98077" x2="88395" y2="98077"/>
                        <a14:backgroundMark x1="18272" y1="98489" x2="18272" y2="98489"/>
                        <a14:backgroundMark x1="19012" y1="98764" x2="16543" y2="97527"/>
                      </a14:backgroundRemoval>
                    </a14:imgEffect>
                  </a14:imgLayer>
                </a14:imgProps>
              </a:ext>
            </a:extLst>
          </a:blip>
          <a:srcRect l="8772" t="1625" r="1901" b="1301"/>
          <a:stretch/>
        </p:blipFill>
        <p:spPr>
          <a:xfrm>
            <a:off x="9178691" y="1203320"/>
            <a:ext cx="2792038" cy="54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5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#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0E18F-1438-F377-04F9-7AA2C641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>
                <a:solidFill>
                  <a:srgbClr val="FFFFFF"/>
                </a:solidFill>
              </a:rPr>
              <a:t>Additional apps to explore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FBD7-B5DB-BCAE-2116-D1630685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50" y="734060"/>
            <a:ext cx="5562360" cy="57516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APPS | CAMHS Resources 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camhs-resources.co.uk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4000" dirty="0"/>
          </a:p>
          <a:p>
            <a:pPr marL="0" indent="0">
              <a:buNone/>
            </a:pPr>
            <a:endParaRPr lang="en-GB" dirty="0">
              <a:solidFill>
                <a:srgbClr val="000000">
                  <a:alpha val="80000"/>
                </a:srgb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 Gym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-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An online cognitive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behaviour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therapy program for YP from ages of 16+ to learn skills to manage anxiety and depression. Developed by the Royal Australian and New Zealand College of Psychiatrists </a:t>
            </a:r>
            <a:endParaRPr lang="en-US" sz="2400" dirty="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oodgym">
            <a:extLst>
              <a:ext uri="{FF2B5EF4-FFF2-40B4-BE49-F238E27FC236}">
                <a16:creationId xmlns:a16="http://schemas.microsoft.com/office/drawing/2014/main" id="{D94EB9F2-41E9-6EC5-713C-DC89D8C41D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79" t="40367" r="16294" b="4587"/>
          <a:stretch/>
        </p:blipFill>
        <p:spPr>
          <a:xfrm>
            <a:off x="9435523" y="5035405"/>
            <a:ext cx="1955279" cy="5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BAC78A9FC4748A4B248E44ED5B9A7" ma:contentTypeVersion="14" ma:contentTypeDescription="Create a new document." ma:contentTypeScope="" ma:versionID="f087354684a0436ec65e1f8750e96e95">
  <xsd:schema xmlns:xsd="http://www.w3.org/2001/XMLSchema" xmlns:xs="http://www.w3.org/2001/XMLSchema" xmlns:p="http://schemas.microsoft.com/office/2006/metadata/properties" xmlns:ns2="682fd419-9d33-4b26-a3ce-d98cbde828b3" xmlns:ns3="b250a692-0d02-4717-87f9-0f8bd8d07614" targetNamespace="http://schemas.microsoft.com/office/2006/metadata/properties" ma:root="true" ma:fieldsID="5d539efaefa934b33a972fe946430784" ns2:_="" ns3:_="">
    <xsd:import namespace="682fd419-9d33-4b26-a3ce-d98cbde828b3"/>
    <xsd:import namespace="b250a692-0d02-4717-87f9-0f8bd8d076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d419-9d33-4b26-a3ce-d98cbde82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c6b9df9-913f-4f8b-b453-8966a8cf09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0a692-0d02-4717-87f9-0f8bd8d0761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7d60f3-f065-4def-91d6-9c63ecd02d4b}" ma:internalName="TaxCatchAll" ma:showField="CatchAllData" ma:web="b250a692-0d02-4717-87f9-0f8bd8d076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2fd419-9d33-4b26-a3ce-d98cbde828b3">
      <Terms xmlns="http://schemas.microsoft.com/office/infopath/2007/PartnerControls"/>
    </lcf76f155ced4ddcb4097134ff3c332f>
    <TaxCatchAll xmlns="b250a692-0d02-4717-87f9-0f8bd8d07614" xsi:nil="true"/>
    <SharedWithUsers xmlns="b250a692-0d02-4717-87f9-0f8bd8d07614">
      <UserInfo>
        <DisplayName>Rajabi, Maryam (LBB)</DisplayName>
        <AccountId>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8D76BF6-9DE1-437C-BE38-8C162A2A82E2}"/>
</file>

<file path=customXml/itemProps2.xml><?xml version="1.0" encoding="utf-8"?>
<ds:datastoreItem xmlns:ds="http://schemas.openxmlformats.org/officeDocument/2006/customXml" ds:itemID="{4BE75748-DB6C-4879-B1B2-BAB0B1EC336B}"/>
</file>

<file path=customXml/itemProps3.xml><?xml version="1.0" encoding="utf-8"?>
<ds:datastoreItem xmlns:ds="http://schemas.openxmlformats.org/officeDocument/2006/customXml" ds:itemID="{095BB510-AE5C-4BB6-8B23-5EC9FDCC036A}"/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799</Words>
  <Application>Microsoft Office PowerPoint</Application>
  <PresentationFormat>Widescreen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ProximaNova-Regular</vt:lpstr>
      <vt:lpstr>Office Theme</vt:lpstr>
      <vt:lpstr>Positive use of Digital Media</vt:lpstr>
      <vt:lpstr>PowerPoint Presentation</vt:lpstr>
      <vt:lpstr>PowerPoint Presentation</vt:lpstr>
      <vt:lpstr>Support for OCD  </vt:lpstr>
      <vt:lpstr>Support for expressing emotions </vt:lpstr>
      <vt:lpstr>Introducing mindfulness to your daily life</vt:lpstr>
      <vt:lpstr>Helping you untangle your worries (and problem-solve)</vt:lpstr>
      <vt:lpstr>Guidance for Families</vt:lpstr>
      <vt:lpstr>Additional apps to explore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use of digital media</dc:title>
  <dc:creator>Konn, Sarah (LBB)</dc:creator>
  <cp:lastModifiedBy>Maybury, Marion (LBB)</cp:lastModifiedBy>
  <cp:revision>340</cp:revision>
  <dcterms:created xsi:type="dcterms:W3CDTF">2024-04-05T14:50:43Z</dcterms:created>
  <dcterms:modified xsi:type="dcterms:W3CDTF">2024-04-30T10:08:04Z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0x0101000CEBAC78A9FC4748A4B248E44ED5B9A7</vt:lpwstr>
  </property>
  <property fmtid="{D5CDD505-2E9C-101B-9397-08002B2CF9AE}" pid="3" name="MediaServiceImageTags">
    <vt:lpwstr/>
  </property>
</Properties>
</file>