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70" r:id="rId4"/>
    <p:sldId id="338" r:id="rId5"/>
    <p:sldId id="333" r:id="rId6"/>
    <p:sldId id="341" r:id="rId7"/>
    <p:sldId id="339" r:id="rId8"/>
    <p:sldId id="340" r:id="rId9"/>
    <p:sldId id="342" r:id="rId10"/>
    <p:sldId id="290" r:id="rId11"/>
    <p:sldId id="343" r:id="rId12"/>
    <p:sldId id="344" r:id="rId13"/>
    <p:sldId id="269" r:id="rId14"/>
    <p:sldId id="34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92" autoAdjust="0"/>
  </p:normalViewPr>
  <p:slideViewPr>
    <p:cSldViewPr snapToGrid="0">
      <p:cViewPr varScale="1">
        <p:scale>
          <a:sx n="67" d="100"/>
          <a:sy n="67" d="100"/>
        </p:scale>
        <p:origin x="129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E701C-FBFA-40D1-81F6-E78266C577A4}"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C06D0-D545-457C-94F4-A4BC0005EFAD}" type="slidenum">
              <a:rPr lang="en-GB" smtClean="0"/>
              <a:t>‹#›</a:t>
            </a:fld>
            <a:endParaRPr lang="en-GB"/>
          </a:p>
        </p:txBody>
      </p:sp>
    </p:spTree>
    <p:extLst>
      <p:ext uri="{BB962C8B-B14F-4D97-AF65-F5344CB8AC3E}">
        <p14:creationId xmlns:p14="http://schemas.microsoft.com/office/powerpoint/2010/main" val="32296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storativejustice4schools.co.uk/wp/?page_id=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1</a:t>
            </a:fld>
            <a:endParaRPr lang="en-GB"/>
          </a:p>
        </p:txBody>
      </p:sp>
    </p:spTree>
    <p:extLst>
      <p:ext uri="{BB962C8B-B14F-4D97-AF65-F5344CB8AC3E}">
        <p14:creationId xmlns:p14="http://schemas.microsoft.com/office/powerpoint/2010/main" val="184799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81B713B-5642-7339-1844-0E58B908C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875955A-12AC-CC52-3F87-8F441323A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‘When you’ is an observation and it is important to be specific and avoid sweeping generalisations.  For example, you always arrive late becomes, when you arrive late…It targets a specific behaviour that needs to be addressed.  </a:t>
            </a:r>
          </a:p>
          <a:p>
            <a:pPr eaLnBrk="1" hangingPunct="1"/>
            <a:r>
              <a:rPr lang="en-GB" altLang="en-US" dirty="0"/>
              <a:t>‘I feel’ is your emotional connection to the issue which communicates feelings.  When you arrive late, I feel frustrated.  Notice the absence of the word ‘make’.  You make me feel frustrated creates the possibility for debate or dispute (I didn’t make you feel anything…).  Most people will be triggered into a feeling of remorse at the thought of causing another person to be upset or in this case frustrated.  It’s linked to a useful concept called cognitive dissonance which is the feeling when two modes of thought contradict each other to create discomfort.  In this case, the person arriving late may fully understand that being on time is important yet they still arrive late.  When this is pointed out to them, they experience cognitive discomfort and usually seek to resolve the issue in order to return to a state of cognitive consonance.  </a:t>
            </a:r>
          </a:p>
          <a:p>
            <a:pPr eaLnBrk="1" hangingPunct="1"/>
            <a:r>
              <a:rPr lang="en-GB" altLang="en-US" dirty="0"/>
              <a:t>‘I need’ states the action or the change in behaviour that has to occur in order for the harm to be repaired.  I need you to arrive on time so no time is wasted and you don’t miss anything.</a:t>
            </a:r>
          </a:p>
          <a:p>
            <a:pPr eaLnBrk="1" hangingPunct="1"/>
            <a:r>
              <a:rPr lang="en-GB" altLang="en-US" dirty="0"/>
              <a:t>You could add two further parts here, ‘is that OK’ seeks to create an informal agreement or acknowledgement (try also, can we agree on that, do you think you can do that or something similar).  </a:t>
            </a:r>
          </a:p>
          <a:p>
            <a:pPr eaLnBrk="1" hangingPunct="1"/>
            <a:r>
              <a:rPr lang="en-GB" altLang="en-US" dirty="0"/>
              <a:t>You could also seek to uncover if the person wants to communicate a need or a problem with arriving on time by asking, ‘is there something you need?’  You need to use your judgement here because if time is the issue, this may delay things further.  You could offer to meet with the person privately after the lesson to discuss their needs or to explore the situation further.</a:t>
            </a:r>
          </a:p>
          <a:p>
            <a:pPr eaLnBrk="1" hangingPunct="1"/>
            <a:r>
              <a:rPr lang="en-GB" altLang="en-US" dirty="0"/>
              <a:t>It is important to remember your tone of voice, calm yet with a sense of purpose, your posture, maybe get down to the level of the person you are speaking to, to make the communication personal.  We are not trying to generate feelings of shame and we are not blaming, we a trying to encourage refection and empathy in order to change behaviour around a particular situation.</a:t>
            </a:r>
          </a:p>
        </p:txBody>
      </p:sp>
      <p:sp>
        <p:nvSpPr>
          <p:cNvPr id="28676" name="Slide Number Placeholder 3">
            <a:extLst>
              <a:ext uri="{FF2B5EF4-FFF2-40B4-BE49-F238E27FC236}">
                <a16:creationId xmlns:a16="http://schemas.microsoft.com/office/drawing/2014/main" id="{6D3FFE28-C054-A850-AB41-2FB11DD26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fld id="{4BCB027E-316B-4A18-89F8-113B62401E9F}" type="slidenum">
              <a:rPr lang="en-GB" altLang="en-US" sz="1200" smtClean="0"/>
              <a:pPr/>
              <a:t>10</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I’ve talked briefly about the use of restorative conferences to resolve conflict and harm and it is useful if we view these on a continuum to really begin to appreciate how circles, prosocial modelling and the use of affective language all contribute to the creation of a restorative environment.  If we invest time in building strong relationships, noticing the 20 children doing the right thing before privately correcting those who are not, create opportunities for children to listen to others and be heard, then we will spend the majority of our time in this side of the continuum.  When things go wrong, if we treat it as an opportunity to come together to find out how those most impacted think it should be resolved, we encourage accountability, empathy and emotional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Credit School Culture Solutions</a:t>
            </a:r>
          </a:p>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11</a:t>
            </a:fld>
            <a:endParaRPr lang="en-GB"/>
          </a:p>
        </p:txBody>
      </p:sp>
    </p:spTree>
    <p:extLst>
      <p:ext uri="{BB962C8B-B14F-4D97-AF65-F5344CB8AC3E}">
        <p14:creationId xmlns:p14="http://schemas.microsoft.com/office/powerpoint/2010/main" val="61121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Building robust, resilient relationships – you matter to us. </a:t>
            </a:r>
          </a:p>
          <a:p>
            <a:pPr marL="228600" indent="-228600">
              <a:buAutoNum type="arabicPeriod"/>
            </a:pPr>
            <a:r>
              <a:rPr lang="en-GB" dirty="0"/>
              <a:t>Removing the shame and promoting ownership – working with leads to greater buy in.  Behaviour has improved as a result.</a:t>
            </a:r>
          </a:p>
          <a:p>
            <a:pPr marL="228600" indent="-228600">
              <a:buAutoNum type="arabicPeriod"/>
            </a:pPr>
            <a:r>
              <a:rPr lang="en-GB" dirty="0"/>
              <a:t>A reduction in behaviour incidents needed further intervention and numbers of reported behaviour incidents on CPOMS reduced.</a:t>
            </a:r>
          </a:p>
          <a:p>
            <a:pPr marL="228600" indent="-228600">
              <a:buAutoNum type="arabicPeriod"/>
            </a:pPr>
            <a:r>
              <a:rPr lang="en-GB" dirty="0"/>
              <a:t>Trained colleagues in de-escalation and relationship building and have experienced a reduction in negative behaviour incidents and an improvement in relationships between teachers and pupils.</a:t>
            </a:r>
          </a:p>
          <a:p>
            <a:pPr marL="228600" indent="-228600">
              <a:buAutoNum type="arabicPeriod"/>
            </a:pPr>
            <a:r>
              <a:rPr lang="en-GB" dirty="0"/>
              <a:t>Feet activity embraced by most schools.</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12</a:t>
            </a:fld>
            <a:endParaRPr lang="en-GB"/>
          </a:p>
        </p:txBody>
      </p:sp>
    </p:spTree>
    <p:extLst>
      <p:ext uri="{BB962C8B-B14F-4D97-AF65-F5344CB8AC3E}">
        <p14:creationId xmlns:p14="http://schemas.microsoft.com/office/powerpoint/2010/main" val="125476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69DFD56-9BAB-4B9E-4099-E7A52D88B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629E21C-C991-7A5E-F38A-9A4A200B03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 relation to safeguarding, there are a few benefits that really stand out such as the creation of conditions where telling is normalised and communication skills, especially talking are actively practiced in safe proactive community building circles.  Creating a safe space for the harmer to talk about their experiences without the fear of additional consequences (presuming there has already been a sanction issued because we are using RP to support the entire behaviour process), is a powerful and effective tool in tackling bullying.  And as you can see there is a big emphasis on creating a space where everyone can belong, since separating the behaviour from the individual makes it external to the individual, not an ingrained part of their character which leaves the door open for amongst other things, reintegration into the community.</a:t>
            </a:r>
          </a:p>
          <a:p>
            <a:endParaRPr lang="en-GB" altLang="en-US" dirty="0"/>
          </a:p>
          <a:p>
            <a:r>
              <a:rPr lang="en-GB" altLang="en-US" dirty="0"/>
              <a:t>I would add that the process of building community through restorative practices places a large emphasis on dialogue circles.  Dialogue circles are a way to check in and out with students.  The protocols require the strict adherence to collaborative rules around participation so that everyone feels safe and empowered to contribute.  When we normalise talking about thoughts and feelings around different, everyday issues in a safe space such as that we create in well managed dialogue circles, when it comes to resolving conflict or discussing more serious issues, the familiarity and safety of this approach can yield really good results.  </a:t>
            </a:r>
          </a:p>
          <a:p>
            <a:endParaRPr lang="en-GB" altLang="en-US" dirty="0"/>
          </a:p>
          <a:p>
            <a:r>
              <a:rPr lang="en-GB" altLang="en-US" dirty="0"/>
              <a:t>So, RP can really support effective safeguarding through the formation of an open and nurturing culture that values the thoughts and opinions of the members.  Creating more frequent and structured opportunities for dialogue builds trust which can support young people with their mental health.  It could even give young people greater confidence to make a disclosure.</a:t>
            </a:r>
          </a:p>
          <a:p>
            <a:endParaRPr lang="en-GB" altLang="en-US" dirty="0"/>
          </a:p>
        </p:txBody>
      </p:sp>
      <p:sp>
        <p:nvSpPr>
          <p:cNvPr id="19460" name="Slide Number Placeholder 3">
            <a:extLst>
              <a:ext uri="{FF2B5EF4-FFF2-40B4-BE49-F238E27FC236}">
                <a16:creationId xmlns:a16="http://schemas.microsoft.com/office/drawing/2014/main" id="{52D18A12-7F8A-E977-CB0B-485CC7DAB7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fld id="{B65243AA-F8A9-489F-BE08-3B3F79BED8DC}" type="slidenum">
              <a:rPr lang="en-GB" altLang="en-US" sz="1200" smtClean="0"/>
              <a:pPr/>
              <a:t>13</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14</a:t>
            </a:fld>
            <a:endParaRPr lang="en-GB"/>
          </a:p>
        </p:txBody>
      </p:sp>
    </p:spTree>
    <p:extLst>
      <p:ext uri="{BB962C8B-B14F-4D97-AF65-F5344CB8AC3E}">
        <p14:creationId xmlns:p14="http://schemas.microsoft.com/office/powerpoint/2010/main" val="13467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7F7942F-33C5-9150-BC3F-E4BA72A26E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4C11732-3A64-5AC2-1CDA-C8989BDADC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a:extLst>
              <a:ext uri="{FF2B5EF4-FFF2-40B4-BE49-F238E27FC236}">
                <a16:creationId xmlns:a16="http://schemas.microsoft.com/office/drawing/2014/main" id="{07EC75A6-B4AD-3083-B9ED-F5F960DD97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fld id="{0EB4ECBB-6164-4C33-A48B-E3EC8A137A3A}" type="slidenum">
              <a:rPr lang="en-GB" altLang="en-US" sz="1200" smtClean="0"/>
              <a:pPr/>
              <a:t>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Restorative approaches have been used for many years in indigenous communities around the world as a system of government, a method of law enforcement and as a way to share traditions and moments of cultural significance.  It is characterised by the normalising of proactive, deliberate dialogue by never missing an opportunity to connect and it starts with a desire to do things differently.  </a:t>
            </a:r>
          </a:p>
          <a:p>
            <a:endParaRPr lang="en-GB" dirty="0"/>
          </a:p>
          <a:p>
            <a:r>
              <a:rPr lang="en-GB" dirty="0"/>
              <a:t>2. It works because we actively and explicitly apply the basic principles of humanity to our interactions with others.  Sometimes we are so fixated on what is going wrong and so conditioned to react to challenging situations, that we ignore the simple solution which is to invest in building a culture that is overwhelming positive and takes a proactive and relentless approach to securing the wellbeing of others.</a:t>
            </a:r>
          </a:p>
          <a:p>
            <a:endParaRPr lang="en-GB" dirty="0"/>
          </a:p>
          <a:p>
            <a:r>
              <a:rPr lang="en-GB" dirty="0"/>
              <a:t>3. Conflict is an inevitable part of life but when it occurs in an environment that has explicitly invested time in strengthening the bonds between its members, where a shared language enables the safe exploration of the impact of behaviour, both positive and negative, and where a standardised and repeatable framework for resolving conflict is applied, the outcome is overwhelmingly</a:t>
            </a:r>
          </a:p>
          <a:p>
            <a:r>
              <a:rPr lang="en-GB" dirty="0"/>
              <a:t>positive.  </a:t>
            </a:r>
          </a:p>
          <a:p>
            <a:endParaRPr lang="en-GB" dirty="0"/>
          </a:p>
          <a:p>
            <a:r>
              <a:rPr lang="en-GB" dirty="0"/>
              <a:t>4. When you choose to act with restorative intent, the personal benefits are huge.  The intrinsic satisfaction you get from noticing and acknowledging things that add value to the community, instead of always defaulting to calling out things that detract from it is so fulfilling.  Helping resolve a conflict by enabling those affected to have a voice and to take an active role in solving the problem, not only reduces the likelihood of a reoccurrence but supports significant emotional growth and the development of empathy, leading to better self-regulation and consideration for others.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As I mentioned, RP has it’s roots in social science taking the key principles from these theoretical approaches and packaging them up in a single achievable model for building a thriving community.</a:t>
            </a:r>
          </a:p>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3</a:t>
            </a:fld>
            <a:endParaRPr lang="en-GB"/>
          </a:p>
        </p:txBody>
      </p:sp>
    </p:spTree>
    <p:extLst>
      <p:ext uri="{BB962C8B-B14F-4D97-AF65-F5344CB8AC3E}">
        <p14:creationId xmlns:p14="http://schemas.microsoft.com/office/powerpoint/2010/main" val="9586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If their frame of reference is a restorative and relational approach to relationships and they experience this in their daily interactions, as their characters develop, this behaviour should become grooved, part of their intrinsic sense of self.  If we create daily opportunities for positive interactions that highlight the behaviours that add value to the community, these behaviours are likely to be adopted and when we treat conflict as a problem that needs to be solved between those affected, we can develop approach behaviour which is crucial for building emotional resilience.  When we make it safe to take responsibility for harm that we cause and resolve it according to the wishes of those affected, we send a strong message about responsibility, developing empathy along the way.</a:t>
            </a:r>
          </a:p>
          <a:p>
            <a:pPr marL="0" indent="0">
              <a:buNone/>
            </a:pPr>
            <a:endParaRPr lang="en-GB" dirty="0"/>
          </a:p>
          <a:p>
            <a:pPr marL="0" indent="0">
              <a:buNone/>
            </a:pPr>
            <a:r>
              <a:rPr lang="en-GB" dirty="0"/>
              <a:t>2. When we make a daily investment into building, maintaining and repairing relationships, people experience a sense of belonging and these conditions can give comfort to those facing personal difficulties and challenges.  This approach is not overly nurturing, in fact the degree of challenge is high, but it is mitigated by the application of appropriate support.  When expectations are high, the chance of failure is also high, restorative and relational approaches create space for failure because we remove the fear associated with blaming and shaming by externalising these failures.  If failure is not part of our intrinsic character, then it’s just another problem that needs to be solved.  This further strengthens the development of approach behaviour leading to greater risk taking around complex problems.  The intrinsic satisfaction of solving a difficult problem in a safe environment leads to emotional and academic growth.</a:t>
            </a:r>
          </a:p>
          <a:p>
            <a:pPr marL="0" indent="0">
              <a:buNone/>
            </a:pPr>
            <a:endParaRPr lang="en-GB" dirty="0"/>
          </a:p>
          <a:p>
            <a:pPr marL="0" indent="0">
              <a:buNone/>
            </a:pPr>
            <a:r>
              <a:rPr lang="en-GB" dirty="0"/>
              <a:t>3. I have spent a lot of time thinking about what I need as an adult to help me feel emotionally safe in a work environment and I keep coming back to these.  If people at all levels of an  organisation are unified in pursuit of a shared purpose or common goal, if they operate with consistency within agreed parameters and behave in ways that are predictable and fair, then the organisation and individuals who are part of it, will flourish.  If my behaviour or output falls short of expectations and my superior offers challenge in a predictable and fair way, I will be more likely to accept the challenge and take steps to address my behaviour, especially if I know my superior’s intention is to help nudge me back on course to achieve our shared aims.  Furthermore, if my superior has spent time building a relationship with me and routinely acknowledges the successes I have, when I need a nudge, I will not feel resentful and that my achievements have been overlooked.  </a:t>
            </a:r>
          </a:p>
          <a:p>
            <a:pPr marL="0" indent="0">
              <a:buNone/>
            </a:pPr>
            <a:endParaRPr lang="en-GB" dirty="0"/>
          </a:p>
          <a:p>
            <a:pPr marL="0" indent="0">
              <a:buNone/>
            </a:pPr>
            <a:r>
              <a:rPr lang="en-GB" dirty="0"/>
              <a:t>4. One of the most significant benefits of RA is a reduction in conflict.  When negative incidents are reduced, we can spend more time in the pursuit of goals and the fulfilment of ambitions.</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4</a:t>
            </a:fld>
            <a:endParaRPr lang="en-GB"/>
          </a:p>
        </p:txBody>
      </p:sp>
    </p:spTree>
    <p:extLst>
      <p:ext uri="{BB962C8B-B14F-4D97-AF65-F5344CB8AC3E}">
        <p14:creationId xmlns:p14="http://schemas.microsoft.com/office/powerpoint/2010/main" val="179574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3B8B92A-D7EC-1E2C-AFF8-D39C96438A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D7816AD-7F0E-B6F9-49CA-1AD3243CC5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hlinkClick r:id="rId3"/>
              </a:rPr>
              <a:t>Home | Restorative Justice 4 Schools</a:t>
            </a:r>
            <a:r>
              <a:rPr lang="en-GB" altLang="en-US" dirty="0"/>
              <a:t> adapted from.</a:t>
            </a:r>
          </a:p>
          <a:p>
            <a:pPr eaLnBrk="1" hangingPunct="1">
              <a:spcBef>
                <a:spcPct val="0"/>
              </a:spcBef>
            </a:pPr>
            <a:endParaRPr lang="en-GB" altLang="en-US" dirty="0"/>
          </a:p>
          <a:p>
            <a:pPr eaLnBrk="1" hangingPunct="1">
              <a:spcBef>
                <a:spcPct val="0"/>
              </a:spcBef>
            </a:pPr>
            <a:r>
              <a:rPr lang="en-GB" altLang="en-US" dirty="0"/>
              <a:t>1. Some of the benefits of a restorative culture are difficult to measure, but they are evident in the things we can measure.  For example, young people operating in a restorative culture have a greater sense of self awareness and empathy and the safety created by restorative conferencing following conflict leads to a greater likelihood of truth telling since the process is predictable and fair.  When children don’t tell the truth, it is because they have a fear of the unknown.  They feel if they tell the whole truth, they will land themselves in greater trouble.  In a restorative system, the child is reassured that their voice will be heard and the sanction will be proportionate and fair.  This means that even if a sanction is applied following an incident, pupils are more likely to accept it and contribute to solving the problem because they have had a chance to tell their part of the story.  </a:t>
            </a:r>
          </a:p>
          <a:p>
            <a:pPr eaLnBrk="1" hangingPunct="1">
              <a:spcBef>
                <a:spcPct val="0"/>
              </a:spcBef>
            </a:pPr>
            <a:endParaRPr lang="en-GB" altLang="en-US" dirty="0"/>
          </a:p>
          <a:p>
            <a:pPr eaLnBrk="1" hangingPunct="1">
              <a:spcBef>
                <a:spcPct val="0"/>
              </a:spcBef>
            </a:pPr>
            <a:r>
              <a:rPr lang="en-GB" altLang="en-US" dirty="0"/>
              <a:t>2. The measurable data consistently shows reductions in the number of behaviour incidents and reductions in the seriousness of incidents, decreases in suspensions and permanent exclusions and increases in attendance.  This is down to pupils feeling more connected to school, having better relationships with adults and peers and a trusted system for dealing with conflict.</a:t>
            </a:r>
          </a:p>
          <a:p>
            <a:pPr eaLnBrk="1" hangingPunct="1">
              <a:spcBef>
                <a:spcPct val="0"/>
              </a:spcBef>
            </a:pPr>
            <a:endParaRPr lang="en-GB" altLang="en-US" dirty="0"/>
          </a:p>
          <a:p>
            <a:pPr eaLnBrk="1" hangingPunct="1">
              <a:spcBef>
                <a:spcPct val="0"/>
              </a:spcBef>
            </a:pPr>
            <a:r>
              <a:rPr lang="en-GB" altLang="en-US" dirty="0"/>
              <a:t>3. Strong relationships are the cornerstone of a restorative school that is why we need to view this as a culture change and not a behaviour management system (although it is pretty good at that too!).  While these outcomes are desirable for the children, there is also a lot to take away in terms of what we want from the culture as adults.  </a:t>
            </a:r>
            <a:r>
              <a:rPr lang="en-GB" altLang="en-US" dirty="0">
                <a:solidFill>
                  <a:srgbClr val="000000"/>
                </a:solidFill>
                <a:cs typeface="Times New Roman" panose="02020603050405020304" pitchFamily="18" charset="0"/>
              </a:rPr>
              <a:t>In restorative workplaces, the benefits include lower levels of stress and absenteeism due to stress related mental health conditions and better staff retention.  Shared processes, shared language and a culture that values curiosity and problem solving approaches over punitive responses will attract and retain the best people and this is especially important in the current climate locally and globally.</a:t>
            </a:r>
            <a:endParaRPr lang="en-GB" altLang="en-US" dirty="0"/>
          </a:p>
          <a:p>
            <a:endParaRPr lang="en-GB" altLang="en-US" dirty="0"/>
          </a:p>
        </p:txBody>
      </p:sp>
      <p:sp>
        <p:nvSpPr>
          <p:cNvPr id="17412" name="Slide Number Placeholder 3">
            <a:extLst>
              <a:ext uri="{FF2B5EF4-FFF2-40B4-BE49-F238E27FC236}">
                <a16:creationId xmlns:a16="http://schemas.microsoft.com/office/drawing/2014/main" id="{B9E0BCA6-58B4-1587-B17B-550587693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fld id="{CA2B9DE3-FF7D-4F78-91A1-FA9D0BB677A2}" type="slidenum">
              <a:rPr lang="en-GB" altLang="en-US" sz="1200" smtClean="0"/>
              <a:pPr/>
              <a:t>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FA5C9EB-216F-594A-D34E-23CCB2CE6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58E1FBA-564C-EDDF-2C8B-CBECA07418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r>
              <a:rPr lang="en-GB" altLang="en-US" dirty="0"/>
              <a:t>A daily commitment to engaging in activities and processes that prioritise meaningful communication and concern for the wellbeing of others creates a climate that is overwhelmingly supportive and when we give people a voice, we better understand their needs.  This can help us fine tune our interventions but it also grows connections between the children that might not have existed before.  When children connect with others outside of their immediate friendship group, in a classroom circle for example, it’s less likely they will end up in conflict with each other.  </a:t>
            </a:r>
          </a:p>
          <a:p>
            <a:pPr marL="228600" indent="-228600" eaLnBrk="1" hangingPunct="1">
              <a:spcBef>
                <a:spcPct val="0"/>
              </a:spcBef>
              <a:buAutoNum type="arabicPeriod"/>
            </a:pPr>
            <a:r>
              <a:rPr lang="en-GB" altLang="en-US" dirty="0"/>
              <a:t>Restorative and relational approaches are further characterised by the use of affective language.  This has its roots in the principles of NVC, developed by Marshall Rosenberg in the late 1960s and</a:t>
            </a:r>
            <a:r>
              <a:rPr lang="en-GB" b="0" i="0" dirty="0">
                <a:solidFill>
                  <a:srgbClr val="202122"/>
                </a:solidFill>
                <a:effectLst/>
                <a:latin typeface="Arial" panose="020B0604020202020204" pitchFamily="34" charset="0"/>
              </a:rPr>
              <a:t> is a communication tool with the goal of first creating empathy in a conversation. The idea is that once people hear one another, it will be much easier to talk about a solution which satisfies all parties’.  For example, ‘You’re always tapping your pen on the table, it’s so annoying, stop it’, invites conflict, while, ‘When you tap your pen on the table, I feel irritated because its hard for me to concentrate, so I need you to hold it still or put it down please,’ identifies the behaviour that is causing the problem in that moment, connects it to the impact it is having and provides a reasonable resolution to the situation.  By regulating our own behaviour before we respond and responding with language that is non confrontational, we can preserve the relationship while achieving the desired outcome.</a:t>
            </a:r>
          </a:p>
          <a:p>
            <a:pPr marL="228600" indent="-228600" eaLnBrk="1" hangingPunct="1">
              <a:spcBef>
                <a:spcPct val="0"/>
              </a:spcBef>
              <a:buAutoNum type="arabicPeriod"/>
            </a:pPr>
            <a:r>
              <a:rPr lang="en-GB" altLang="en-US" dirty="0"/>
              <a:t>This format for resolving conflict reduces the likelihood of the behaviour being repeated and supports the recovery of those who experienced the harm.  It works by supporting those who have caused harm to accept responsibility and creates an opportunity for the harmed to share the impact of the behaviour.  It removes blame and shame, externalises the wrongdoing (you did a bad/silly/unkind thing, you are not a bad person) and treats it as a problem that needs to be solved.  The onus is on the wrongdoer to suggest a way to repair the harm and once this has been agreed, they should be further supported to fulfil their promise.  It has to be a tangible and realistic action, not just an apology, since this does not affect change.</a:t>
            </a:r>
          </a:p>
          <a:p>
            <a:pPr marL="228600" indent="-228600" eaLnBrk="1" hangingPunct="1">
              <a:spcBef>
                <a:spcPct val="0"/>
              </a:spcBef>
              <a:buAutoNum type="arabicPeriod"/>
            </a:pPr>
            <a:endParaRPr lang="en-GB" altLang="en-US" dirty="0"/>
          </a:p>
        </p:txBody>
      </p:sp>
      <p:sp>
        <p:nvSpPr>
          <p:cNvPr id="9220" name="Slide Number Placeholder 3">
            <a:extLst>
              <a:ext uri="{FF2B5EF4-FFF2-40B4-BE49-F238E27FC236}">
                <a16:creationId xmlns:a16="http://schemas.microsoft.com/office/drawing/2014/main" id="{57D83058-A1A9-4D22-6F27-0966C643F4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fld id="{637AA506-43D6-4E6B-B6F6-325C8AD40C8D}" type="slidenum">
              <a:rPr lang="en-GB" altLang="en-US" sz="1200" smtClean="0"/>
              <a:pPr/>
              <a:t>6</a:t>
            </a:fld>
            <a:endParaRPr lang="en-GB" altLang="en-US" sz="1200"/>
          </a:p>
        </p:txBody>
      </p:sp>
    </p:spTree>
    <p:extLst>
      <p:ext uri="{BB962C8B-B14F-4D97-AF65-F5344CB8AC3E}">
        <p14:creationId xmlns:p14="http://schemas.microsoft.com/office/powerpoint/2010/main" val="227404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three simple restorative process that can be easily inserted into any school culture.  The beauty of restorative approaches is that you can repurpose existing systems and make very small changes to your normal interactions and routines with massive impact.</a:t>
            </a:r>
          </a:p>
        </p:txBody>
      </p:sp>
      <p:sp>
        <p:nvSpPr>
          <p:cNvPr id="4" name="Slide Number Placeholder 3"/>
          <p:cNvSpPr>
            <a:spLocks noGrp="1"/>
          </p:cNvSpPr>
          <p:nvPr>
            <p:ph type="sldNum" sz="quarter" idx="5"/>
          </p:nvPr>
        </p:nvSpPr>
        <p:spPr/>
        <p:txBody>
          <a:bodyPr/>
          <a:lstStyle/>
          <a:p>
            <a:fld id="{20CC06D0-D545-457C-94F4-A4BC0005EFAD}" type="slidenum">
              <a:rPr lang="en-GB" smtClean="0"/>
              <a:t>7</a:t>
            </a:fld>
            <a:endParaRPr lang="en-GB"/>
          </a:p>
        </p:txBody>
      </p:sp>
    </p:spTree>
    <p:extLst>
      <p:ext uri="{BB962C8B-B14F-4D97-AF65-F5344CB8AC3E}">
        <p14:creationId xmlns:p14="http://schemas.microsoft.com/office/powerpoint/2010/main" val="283269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 circle is a powerful tool for promoting connection and engagement.  Restorative schools use them in various ways, for example, pupils can come together in a daily check in circle</a:t>
            </a:r>
            <a:r>
              <a:rPr lang="en-GB" altLang="en-US" dirty="0"/>
              <a:t> so that everyone has an opportunity to connect with the teacher and each other before the chaos of the day begins.  This can yield important information about the mood of the children and can highlight any concerns that need to be followed up, before they escalate.  It can also be a low stakes environment to quiz the children on their worries and concerns (show of fingers for nervousness about SATS), before workshopping those concerns with the children in a later session.  Circles can be used to celebrate successes, problem solve around conflict or explore thoughts, feelings and emotions.  The circle is a visual representation of togetherness.  By removing the tables and chairs, we can promote engagement and participation.  The use of a talking piece can further promote engagement by giving children time to speak uninterrupted.  This is powerful.  </a:t>
            </a:r>
            <a:endParaRPr lang="en-GB" dirty="0"/>
          </a:p>
          <a:p>
            <a:endParaRPr lang="en-GB" dirty="0"/>
          </a:p>
          <a:p>
            <a:r>
              <a:rPr lang="en-GB" dirty="0"/>
              <a:t>2. Affective language is a great way to highlight behaviour that adds value to the community or behaviour that presents challenge.  If you have ever done supply in another school or taught a class you don’t normally teach, you will be familiar with this infuriating scenario.  ‘Can you stop talking please (pointing)?’, ‘Who, me?’, ‘No, you…’ and so on.  The lack of connection here means that your intervention has missed the target and created a larger disruption that the one you have attempted to remove.  Successful interventions start with an attempt to connect with the individual and it doesn’t matter how small this connection is, it will change the dynamic.  ‘Hi, it’s Luca isn’t?  Luca, when you talk over me, I feel really frustrated because its hard for me to make sure everyone understands so I’m going to need you to be quiet for a minute, thank you.’  Once Luca has complied, you can go back to him and check he has all the information he needs.  </a:t>
            </a:r>
          </a:p>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8</a:t>
            </a:fld>
            <a:endParaRPr lang="en-GB"/>
          </a:p>
        </p:txBody>
      </p:sp>
    </p:spTree>
    <p:extLst>
      <p:ext uri="{BB962C8B-B14F-4D97-AF65-F5344CB8AC3E}">
        <p14:creationId xmlns:p14="http://schemas.microsoft.com/office/powerpoint/2010/main" val="262942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CC06D0-D545-457C-94F4-A4BC0005EFAD}" type="slidenum">
              <a:rPr lang="en-GB" smtClean="0"/>
              <a:t>9</a:t>
            </a:fld>
            <a:endParaRPr lang="en-GB"/>
          </a:p>
        </p:txBody>
      </p:sp>
    </p:spTree>
    <p:extLst>
      <p:ext uri="{BB962C8B-B14F-4D97-AF65-F5344CB8AC3E}">
        <p14:creationId xmlns:p14="http://schemas.microsoft.com/office/powerpoint/2010/main" val="191307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F05C-DCE2-3153-FCA4-FFE2D0008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677A32-3045-71EC-BFBF-2B2D2874E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32A6E1-C064-4F43-1CBC-FE4B856C7598}"/>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61563FDD-C6AC-DC30-A7C6-4B679E80A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D49170-4533-10DB-18CF-3EA6F9761218}"/>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142967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68F1-477E-190A-DCB1-6A7311D4C2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5BD030-E8A7-9BFF-AB81-35FCA0D68E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F7432-CF30-3FBB-F410-9BB19CB478B3}"/>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B5642F7D-8045-834E-634C-991132F0E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B9541-A81B-8CE3-3D57-3C3974BEA927}"/>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348231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2EBE1C-AF8B-A424-5FCD-840D325385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9A2DD7-1AF3-909D-1C9F-5CBE3F840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5FA07A-BEAA-5F45-014F-ED6DF57F527F}"/>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7C31AD2E-91E6-FAD5-ECBF-7295380C6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5E9C8-8F29-649A-907A-753888212D2B}"/>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11722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510B-DC01-D242-2160-F7BE4D462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BAF07-71F9-8517-932C-2C13FBD83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E3482-6F4D-5290-C3AB-6211250938D4}"/>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C1EE394B-A093-D286-5462-2753856337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4FC4B5-B1BB-1185-FB9B-26B7D98EF31D}"/>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233684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B007-BE08-E81C-399B-504CF8E1B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602D00-CD4E-2D04-8909-D4C46008F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AA3BE-322B-27CA-57B2-FB157F71A6E0}"/>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1FC822B7-69D4-1F9C-F29B-0C9CA9447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D060D9-F85D-0A44-AB13-0062CE796D7C}"/>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250266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C48A-78E4-5871-E0DF-F9400778B4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1CBEFC-F24B-3222-39A2-31D25CE0D4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40A993-731C-22B7-5CC6-CB1884361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F8F56-8460-FED4-E0BE-856D0E66123A}"/>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6" name="Footer Placeholder 5">
            <a:extLst>
              <a:ext uri="{FF2B5EF4-FFF2-40B4-BE49-F238E27FC236}">
                <a16:creationId xmlns:a16="http://schemas.microsoft.com/office/drawing/2014/main" id="{229A1307-9436-E1AD-C2B6-A00B48893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23781-C8E9-E7E4-B398-7C6A62C0280B}"/>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118217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C556-876F-9E88-B853-7507F33738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6DCFFE-9310-14B8-8AFC-10A666FA8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C15C2-7550-DDB7-8BB0-E357021EA0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7AA854-DDB0-B91F-1C08-043D3763C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84586-CD84-824F-EFB1-88AC9A97A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9B5800-0CCB-9B6A-4B6B-1D1E174C0E8F}"/>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8" name="Footer Placeholder 7">
            <a:extLst>
              <a:ext uri="{FF2B5EF4-FFF2-40B4-BE49-F238E27FC236}">
                <a16:creationId xmlns:a16="http://schemas.microsoft.com/office/drawing/2014/main" id="{3E375076-11D2-DF79-94A4-46D9A6566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5F3511-E7A4-7FCB-97B7-26B537F6ACBE}"/>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422345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9810-1B47-B0AE-D21C-B4B46EB49B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AE166B-C421-A5F4-FFEB-F4B1E0FF66AB}"/>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4" name="Footer Placeholder 3">
            <a:extLst>
              <a:ext uri="{FF2B5EF4-FFF2-40B4-BE49-F238E27FC236}">
                <a16:creationId xmlns:a16="http://schemas.microsoft.com/office/drawing/2014/main" id="{2F31491B-3593-DEA7-D41C-2E1BAF362C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9F0158-0C7B-9E74-DF7C-29BCFBA07E75}"/>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219745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27BE0-972A-D723-80E0-C48D4D28E863}"/>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3" name="Footer Placeholder 2">
            <a:extLst>
              <a:ext uri="{FF2B5EF4-FFF2-40B4-BE49-F238E27FC236}">
                <a16:creationId xmlns:a16="http://schemas.microsoft.com/office/drawing/2014/main" id="{61D331B3-F3EA-0E45-808C-A9FFDF17F3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3C0F34-249B-5FCA-C6D0-B54DA30B62AB}"/>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173072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B6A7-FE05-EF42-6AA4-937FCCBC3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A63907-D3B9-F5E4-8812-765118449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C8B05D-36E9-CF5B-9877-C09BCE162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ACB5B-BA6F-C4A3-4D6F-F1629982BC2F}"/>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6" name="Footer Placeholder 5">
            <a:extLst>
              <a:ext uri="{FF2B5EF4-FFF2-40B4-BE49-F238E27FC236}">
                <a16:creationId xmlns:a16="http://schemas.microsoft.com/office/drawing/2014/main" id="{65B28DF0-2CDE-27E6-2BC4-C666F0438F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3ACFB-4068-7F4E-BEF5-97D725283FAA}"/>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8255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A7BC-66A4-CC52-7BCA-E30B28AE9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0CBBBF-B900-5BE3-F160-ED2639FC7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715945-0B76-4331-378D-029987F1D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772C2-1EFA-364B-64E7-6451D3E19F1D}"/>
              </a:ext>
            </a:extLst>
          </p:cNvPr>
          <p:cNvSpPr>
            <a:spLocks noGrp="1"/>
          </p:cNvSpPr>
          <p:nvPr>
            <p:ph type="dt" sz="half" idx="10"/>
          </p:nvPr>
        </p:nvSpPr>
        <p:spPr/>
        <p:txBody>
          <a:bodyPr/>
          <a:lstStyle/>
          <a:p>
            <a:fld id="{59E97225-377F-42F0-BBA4-518261ECADB3}" type="datetimeFigureOut">
              <a:rPr lang="en-GB" smtClean="0"/>
              <a:t>02/05/2024</a:t>
            </a:fld>
            <a:endParaRPr lang="en-GB"/>
          </a:p>
        </p:txBody>
      </p:sp>
      <p:sp>
        <p:nvSpPr>
          <p:cNvPr id="6" name="Footer Placeholder 5">
            <a:extLst>
              <a:ext uri="{FF2B5EF4-FFF2-40B4-BE49-F238E27FC236}">
                <a16:creationId xmlns:a16="http://schemas.microsoft.com/office/drawing/2014/main" id="{4536A672-40E7-B61C-E2C8-F8317EF0D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A5BC54-0C68-AF72-0BD1-CFFED9C1158E}"/>
              </a:ext>
            </a:extLst>
          </p:cNvPr>
          <p:cNvSpPr>
            <a:spLocks noGrp="1"/>
          </p:cNvSpPr>
          <p:nvPr>
            <p:ph type="sldNum" sz="quarter" idx="12"/>
          </p:nvPr>
        </p:nvSpPr>
        <p:spPr/>
        <p:txBody>
          <a:bodyPr/>
          <a:lstStyle/>
          <a:p>
            <a:fld id="{54220B48-B565-4649-89F8-C5A128B7476B}" type="slidenum">
              <a:rPr lang="en-GB" smtClean="0"/>
              <a:t>‹#›</a:t>
            </a:fld>
            <a:endParaRPr lang="en-GB"/>
          </a:p>
        </p:txBody>
      </p:sp>
    </p:spTree>
    <p:extLst>
      <p:ext uri="{BB962C8B-B14F-4D97-AF65-F5344CB8AC3E}">
        <p14:creationId xmlns:p14="http://schemas.microsoft.com/office/powerpoint/2010/main" val="63408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05DEA-85FC-D937-6D14-D9EDB7614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AC9825-EEC2-8185-2476-DBE61B9F4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7D557-7B44-15BB-CFFE-7F80DF643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97225-377F-42F0-BBA4-518261ECADB3}" type="datetimeFigureOut">
              <a:rPr lang="en-GB" smtClean="0"/>
              <a:t>02/05/2024</a:t>
            </a:fld>
            <a:endParaRPr lang="en-GB"/>
          </a:p>
        </p:txBody>
      </p:sp>
      <p:sp>
        <p:nvSpPr>
          <p:cNvPr id="5" name="Footer Placeholder 4">
            <a:extLst>
              <a:ext uri="{FF2B5EF4-FFF2-40B4-BE49-F238E27FC236}">
                <a16:creationId xmlns:a16="http://schemas.microsoft.com/office/drawing/2014/main" id="{F894ACD7-E15B-697D-5BAE-E55B0F459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DCE03C-CC24-A597-E873-02ED2985B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20B48-B565-4649-89F8-C5A128B7476B}" type="slidenum">
              <a:rPr lang="en-GB" smtClean="0"/>
              <a:t>‹#›</a:t>
            </a:fld>
            <a:endParaRPr lang="en-GB"/>
          </a:p>
        </p:txBody>
      </p:sp>
    </p:spTree>
    <p:extLst>
      <p:ext uri="{BB962C8B-B14F-4D97-AF65-F5344CB8AC3E}">
        <p14:creationId xmlns:p14="http://schemas.microsoft.com/office/powerpoint/2010/main" val="386105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11.xml"/><Relationship Id="rId5" Type="http://schemas.openxmlformats.org/officeDocument/2006/relationships/image" Target="../media/image10.svg"/><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jigsaw puzzle with a red piece standing out">
            <a:extLst>
              <a:ext uri="{FF2B5EF4-FFF2-40B4-BE49-F238E27FC236}">
                <a16:creationId xmlns:a16="http://schemas.microsoft.com/office/drawing/2014/main" id="{33E3B18E-94C9-72AF-2B20-743F4881686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826"/>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672B7C-802A-694B-FC5B-0BBFC978ABA8}"/>
              </a:ext>
            </a:extLst>
          </p:cNvPr>
          <p:cNvSpPr>
            <a:spLocks noGrp="1"/>
          </p:cNvSpPr>
          <p:nvPr>
            <p:ph type="ctrTitle"/>
          </p:nvPr>
        </p:nvSpPr>
        <p:spPr>
          <a:xfrm>
            <a:off x="690971" y="2588305"/>
            <a:ext cx="3973385" cy="1681389"/>
          </a:xfrm>
          <a:noFill/>
        </p:spPr>
        <p:txBody>
          <a:bodyPr>
            <a:normAutofit/>
          </a:bodyPr>
          <a:lstStyle/>
          <a:p>
            <a:pPr algn="l"/>
            <a:r>
              <a:rPr lang="en-GB" sz="5200" b="1" dirty="0"/>
              <a:t>Team Around the School</a:t>
            </a:r>
          </a:p>
        </p:txBody>
      </p:sp>
      <p:sp>
        <p:nvSpPr>
          <p:cNvPr id="3" name="Subtitle 2">
            <a:extLst>
              <a:ext uri="{FF2B5EF4-FFF2-40B4-BE49-F238E27FC236}">
                <a16:creationId xmlns:a16="http://schemas.microsoft.com/office/drawing/2014/main" id="{4C9C62AC-8624-BF02-F46D-CC4FB632049C}"/>
              </a:ext>
            </a:extLst>
          </p:cNvPr>
          <p:cNvSpPr>
            <a:spLocks noGrp="1"/>
          </p:cNvSpPr>
          <p:nvPr>
            <p:ph type="subTitle" idx="1"/>
          </p:nvPr>
        </p:nvSpPr>
        <p:spPr>
          <a:xfrm>
            <a:off x="690971" y="4455062"/>
            <a:ext cx="3973386" cy="955137"/>
          </a:xfrm>
          <a:noFill/>
        </p:spPr>
        <p:txBody>
          <a:bodyPr>
            <a:normAutofit fontScale="92500"/>
          </a:bodyPr>
          <a:lstStyle/>
          <a:p>
            <a:pPr algn="l"/>
            <a:r>
              <a:rPr lang="en-GB" dirty="0"/>
              <a:t>Restorative and Relational Practices in Educational Settings</a:t>
            </a:r>
          </a:p>
        </p:txBody>
      </p:sp>
    </p:spTree>
    <p:extLst>
      <p:ext uri="{BB962C8B-B14F-4D97-AF65-F5344CB8AC3E}">
        <p14:creationId xmlns:p14="http://schemas.microsoft.com/office/powerpoint/2010/main" val="264251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A9764C8-3CB6-7145-767A-2878C14BA7ED}"/>
              </a:ext>
            </a:extLst>
          </p:cNvPr>
          <p:cNvSpPr txBox="1">
            <a:spLocks noChangeArrowheads="1"/>
          </p:cNvSpPr>
          <p:nvPr/>
        </p:nvSpPr>
        <p:spPr bwMode="auto">
          <a:xfrm>
            <a:off x="2415853" y="4154537"/>
            <a:ext cx="271016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531"/>
              <a:t> I need…</a:t>
            </a:r>
          </a:p>
        </p:txBody>
      </p:sp>
      <p:sp>
        <p:nvSpPr>
          <p:cNvPr id="15" name="TextBox 14">
            <a:extLst>
              <a:ext uri="{FF2B5EF4-FFF2-40B4-BE49-F238E27FC236}">
                <a16:creationId xmlns:a16="http://schemas.microsoft.com/office/drawing/2014/main" id="{B211EB82-4485-2D5D-311A-612A2A290671}"/>
              </a:ext>
            </a:extLst>
          </p:cNvPr>
          <p:cNvSpPr txBox="1">
            <a:spLocks noChangeArrowheads="1"/>
          </p:cNvSpPr>
          <p:nvPr/>
        </p:nvSpPr>
        <p:spPr bwMode="auto">
          <a:xfrm>
            <a:off x="2272978" y="1540371"/>
            <a:ext cx="223465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531"/>
              <a:t>When you…</a:t>
            </a:r>
          </a:p>
        </p:txBody>
      </p:sp>
      <p:sp>
        <p:nvSpPr>
          <p:cNvPr id="16" name="TextBox 15">
            <a:extLst>
              <a:ext uri="{FF2B5EF4-FFF2-40B4-BE49-F238E27FC236}">
                <a16:creationId xmlns:a16="http://schemas.microsoft.com/office/drawing/2014/main" id="{4ACE03BB-38D8-F49C-1FF2-BECABED8B602}"/>
              </a:ext>
            </a:extLst>
          </p:cNvPr>
          <p:cNvSpPr txBox="1">
            <a:spLocks noChangeArrowheads="1"/>
          </p:cNvSpPr>
          <p:nvPr/>
        </p:nvSpPr>
        <p:spPr bwMode="auto">
          <a:xfrm>
            <a:off x="2428131" y="2903265"/>
            <a:ext cx="142428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531"/>
              <a:t>I feel…</a:t>
            </a:r>
          </a:p>
        </p:txBody>
      </p:sp>
      <p:sp>
        <p:nvSpPr>
          <p:cNvPr id="17" name="Arrow: Right 16">
            <a:extLst>
              <a:ext uri="{FF2B5EF4-FFF2-40B4-BE49-F238E27FC236}">
                <a16:creationId xmlns:a16="http://schemas.microsoft.com/office/drawing/2014/main" id="{B7DF6F47-BD5A-3104-3705-ACC13443B470}"/>
              </a:ext>
            </a:extLst>
          </p:cNvPr>
          <p:cNvSpPr/>
          <p:nvPr/>
        </p:nvSpPr>
        <p:spPr>
          <a:xfrm>
            <a:off x="4553397" y="2788295"/>
            <a:ext cx="1146349" cy="677540"/>
          </a:xfrm>
          <a:prstGeom prs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6"/>
          </a:p>
        </p:txBody>
      </p:sp>
      <p:sp>
        <p:nvSpPr>
          <p:cNvPr id="18" name="Arrow: Right 17">
            <a:extLst>
              <a:ext uri="{FF2B5EF4-FFF2-40B4-BE49-F238E27FC236}">
                <a16:creationId xmlns:a16="http://schemas.microsoft.com/office/drawing/2014/main" id="{9D919C89-A95C-AA1E-D12E-FCCF9381ABCA}"/>
              </a:ext>
            </a:extLst>
          </p:cNvPr>
          <p:cNvSpPr/>
          <p:nvPr/>
        </p:nvSpPr>
        <p:spPr>
          <a:xfrm>
            <a:off x="4968627" y="4093146"/>
            <a:ext cx="1127373" cy="677540"/>
          </a:xfrm>
          <a:prstGeom prs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6"/>
          </a:p>
        </p:txBody>
      </p:sp>
      <p:sp>
        <p:nvSpPr>
          <p:cNvPr id="19" name="Arrow: Right 18">
            <a:extLst>
              <a:ext uri="{FF2B5EF4-FFF2-40B4-BE49-F238E27FC236}">
                <a16:creationId xmlns:a16="http://schemas.microsoft.com/office/drawing/2014/main" id="{AC0859B5-FAC1-D261-AE5A-733BE9711CA3}"/>
              </a:ext>
            </a:extLst>
          </p:cNvPr>
          <p:cNvSpPr/>
          <p:nvPr/>
        </p:nvSpPr>
        <p:spPr>
          <a:xfrm>
            <a:off x="4384849" y="1478980"/>
            <a:ext cx="1147465" cy="628426"/>
          </a:xfrm>
          <a:prstGeom prs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6"/>
          </a:p>
        </p:txBody>
      </p:sp>
      <p:sp>
        <p:nvSpPr>
          <p:cNvPr id="20" name="TextBox 19">
            <a:extLst>
              <a:ext uri="{FF2B5EF4-FFF2-40B4-BE49-F238E27FC236}">
                <a16:creationId xmlns:a16="http://schemas.microsoft.com/office/drawing/2014/main" id="{0A420E84-A64F-A6F2-8DF1-0F551D136824}"/>
              </a:ext>
            </a:extLst>
          </p:cNvPr>
          <p:cNvSpPr txBox="1">
            <a:spLocks noChangeArrowheads="1"/>
          </p:cNvSpPr>
          <p:nvPr/>
        </p:nvSpPr>
        <p:spPr bwMode="auto">
          <a:xfrm>
            <a:off x="5850433" y="1566044"/>
            <a:ext cx="295126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250"/>
              <a:t>Identifies the issue</a:t>
            </a:r>
          </a:p>
        </p:txBody>
      </p:sp>
      <p:sp>
        <p:nvSpPr>
          <p:cNvPr id="21" name="TextBox 20">
            <a:extLst>
              <a:ext uri="{FF2B5EF4-FFF2-40B4-BE49-F238E27FC236}">
                <a16:creationId xmlns:a16="http://schemas.microsoft.com/office/drawing/2014/main" id="{663A7DEA-2AEE-A6FD-EE8A-7DA856F3E234}"/>
              </a:ext>
            </a:extLst>
          </p:cNvPr>
          <p:cNvSpPr txBox="1">
            <a:spLocks noChangeArrowheads="1"/>
          </p:cNvSpPr>
          <p:nvPr/>
        </p:nvSpPr>
        <p:spPr bwMode="auto">
          <a:xfrm>
            <a:off x="6096000" y="2721322"/>
            <a:ext cx="377167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250"/>
              <a:t>Highlights your emotional connection to the issue</a:t>
            </a:r>
          </a:p>
        </p:txBody>
      </p:sp>
      <p:sp>
        <p:nvSpPr>
          <p:cNvPr id="22" name="TextBox 21">
            <a:extLst>
              <a:ext uri="{FF2B5EF4-FFF2-40B4-BE49-F238E27FC236}">
                <a16:creationId xmlns:a16="http://schemas.microsoft.com/office/drawing/2014/main" id="{F1919768-B2B0-EFF6-4B53-A36B0CBBEF18}"/>
              </a:ext>
            </a:extLst>
          </p:cNvPr>
          <p:cNvSpPr txBox="1">
            <a:spLocks noChangeArrowheads="1"/>
          </p:cNvSpPr>
          <p:nvPr/>
        </p:nvSpPr>
        <p:spPr bwMode="auto">
          <a:xfrm>
            <a:off x="6450955" y="4108773"/>
            <a:ext cx="366898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r>
              <a:rPr lang="en-GB" altLang="en-US" sz="2250"/>
              <a:t>The route to a satisfactory resolution or conclusion</a:t>
            </a:r>
          </a:p>
        </p:txBody>
      </p:sp>
      <p:pic>
        <p:nvPicPr>
          <p:cNvPr id="3" name="Graphic 2" descr="Alterations &amp; Tailoring outline">
            <a:hlinkClick r:id="rId3" action="ppaction://hlinksldjump"/>
            <a:extLst>
              <a:ext uri="{FF2B5EF4-FFF2-40B4-BE49-F238E27FC236}">
                <a16:creationId xmlns:a16="http://schemas.microsoft.com/office/drawing/2014/main" id="{ECAD41BF-FB76-1F3E-1BF3-F56C9D782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0888" y="5715000"/>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a:extLst>
              <a:ext uri="{FF2B5EF4-FFF2-40B4-BE49-F238E27FC236}">
                <a16:creationId xmlns:a16="http://schemas.microsoft.com/office/drawing/2014/main" id="{D18B3D57-89C3-28D2-D7C4-55F813A08A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ED5F-F10C-406D-31D2-E61279B0C04B}"/>
              </a:ext>
            </a:extLst>
          </p:cNvPr>
          <p:cNvSpPr>
            <a:spLocks noGrp="1"/>
          </p:cNvSpPr>
          <p:nvPr>
            <p:ph type="title"/>
          </p:nvPr>
        </p:nvSpPr>
        <p:spPr/>
        <p:txBody>
          <a:bodyPr/>
          <a:lstStyle/>
          <a:p>
            <a:r>
              <a:rPr lang="en-GB" dirty="0"/>
              <a:t>Examples of good (restorative) practice</a:t>
            </a:r>
          </a:p>
        </p:txBody>
      </p:sp>
      <p:sp>
        <p:nvSpPr>
          <p:cNvPr id="3" name="Content Placeholder 2">
            <a:extLst>
              <a:ext uri="{FF2B5EF4-FFF2-40B4-BE49-F238E27FC236}">
                <a16:creationId xmlns:a16="http://schemas.microsoft.com/office/drawing/2014/main" id="{186F8709-AAEB-C137-CD34-1D6493E35CD0}"/>
              </a:ext>
            </a:extLst>
          </p:cNvPr>
          <p:cNvSpPr>
            <a:spLocks noGrp="1"/>
          </p:cNvSpPr>
          <p:nvPr>
            <p:ph idx="1"/>
          </p:nvPr>
        </p:nvSpPr>
        <p:spPr/>
        <p:txBody>
          <a:bodyPr/>
          <a:lstStyle/>
          <a:p>
            <a:r>
              <a:rPr lang="en-GB" dirty="0"/>
              <a:t>Line management meetings reorganised to prioritise ‘check in’;</a:t>
            </a:r>
          </a:p>
          <a:p>
            <a:r>
              <a:rPr lang="en-GB" dirty="0"/>
              <a:t>Year 6 pupils co-designed new reward and recognition chart;</a:t>
            </a:r>
          </a:p>
          <a:p>
            <a:r>
              <a:rPr lang="en-GB" dirty="0"/>
              <a:t>Pupils use affective language prompt card to resolve their </a:t>
            </a:r>
            <a:r>
              <a:rPr lang="en-GB" dirty="0">
                <a:effectLst>
                  <a:outerShdw blurRad="38100" dist="38100" dir="2700000" algn="tl">
                    <a:srgbClr val="000000">
                      <a:alpha val="43137"/>
                    </a:srgbClr>
                  </a:outerShdw>
                </a:effectLst>
              </a:rPr>
              <a:t>own</a:t>
            </a:r>
            <a:r>
              <a:rPr lang="en-GB" dirty="0"/>
              <a:t> conflict;</a:t>
            </a:r>
          </a:p>
          <a:p>
            <a:r>
              <a:rPr lang="en-GB" dirty="0"/>
              <a:t>Secondary school created RP delivery team to support colleagues with high numbers of behaviour points.</a:t>
            </a:r>
          </a:p>
          <a:p>
            <a:r>
              <a:rPr lang="en-GB" dirty="0"/>
              <a:t>Painted RP resource on playground helping pupils to resolve incidents quickly so they don’t disrupt learning time.</a:t>
            </a:r>
          </a:p>
        </p:txBody>
      </p:sp>
      <p:pic>
        <p:nvPicPr>
          <p:cNvPr id="4" name="Picture 11">
            <a:extLst>
              <a:ext uri="{FF2B5EF4-FFF2-40B4-BE49-F238E27FC236}">
                <a16:creationId xmlns:a16="http://schemas.microsoft.com/office/drawing/2014/main" id="{1EAB2F9D-D64E-1DB9-51EF-6623BD9D23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5" r="855" b="2"/>
          <a:stretch/>
        </p:blipFill>
        <p:spPr bwMode="auto">
          <a:xfrm>
            <a:off x="10515600" y="5305309"/>
            <a:ext cx="1399427" cy="1330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F0CDD6E-EB66-2DDF-4A4F-3EB558A41116}"/>
              </a:ext>
            </a:extLst>
          </p:cNvPr>
          <p:cNvSpPr>
            <a:spLocks noGrp="1" noChangeArrowheads="1"/>
          </p:cNvSpPr>
          <p:nvPr>
            <p:ph type="title"/>
          </p:nvPr>
        </p:nvSpPr>
        <p:spPr>
          <a:xfrm>
            <a:off x="2045270" y="348557"/>
            <a:ext cx="8151688" cy="848320"/>
          </a:xfrm>
        </p:spPr>
        <p:txBody>
          <a:bodyPr>
            <a:normAutofit fontScale="90000"/>
          </a:bodyPr>
          <a:lstStyle/>
          <a:p>
            <a:r>
              <a:rPr lang="en-GB" altLang="en-US" b="1" dirty="0">
                <a:solidFill>
                  <a:srgbClr val="009999"/>
                </a:solidFill>
                <a:latin typeface="+mn-lt"/>
                <a:cs typeface="Georgia" panose="02040502050405020303" pitchFamily="18" charset="0"/>
              </a:rPr>
              <a:t>Restorative Practice and Safeguarding</a:t>
            </a:r>
          </a:p>
        </p:txBody>
      </p:sp>
      <p:sp>
        <p:nvSpPr>
          <p:cNvPr id="3" name="Content Placeholder 2">
            <a:extLst>
              <a:ext uri="{FF2B5EF4-FFF2-40B4-BE49-F238E27FC236}">
                <a16:creationId xmlns:a16="http://schemas.microsoft.com/office/drawing/2014/main" id="{54FC55D1-9673-0382-CC02-C3D78D58C4CE}"/>
              </a:ext>
            </a:extLst>
          </p:cNvPr>
          <p:cNvSpPr>
            <a:spLocks noGrp="1"/>
          </p:cNvSpPr>
          <p:nvPr>
            <p:ph idx="1"/>
          </p:nvPr>
        </p:nvSpPr>
        <p:spPr>
          <a:xfrm>
            <a:off x="734563" y="1599231"/>
            <a:ext cx="10773103" cy="4910212"/>
          </a:xfrm>
        </p:spPr>
        <p:txBody>
          <a:bodyPr/>
          <a:lstStyle/>
          <a:p>
            <a:pPr marL="241093" indent="-241093">
              <a:buFont typeface="Symbol" panose="05050102010706020507" pitchFamily="18" charset="2"/>
              <a:buChar char=""/>
              <a:defRPr/>
            </a:pPr>
            <a:r>
              <a:rPr lang="en-GB" sz="1400" dirty="0">
                <a:latin typeface="+mj-lt"/>
                <a:ea typeface="Times New Roman" panose="02020603050405020304" pitchFamily="18" charset="0"/>
              </a:rPr>
              <a:t>Restorative interventions around bullying should invest time in working with the </a:t>
            </a:r>
            <a:r>
              <a:rPr lang="en-GB" sz="1400" i="1" dirty="0">
                <a:latin typeface="+mj-lt"/>
                <a:ea typeface="Times New Roman" panose="02020603050405020304" pitchFamily="18" charset="0"/>
              </a:rPr>
              <a:t>harmer</a:t>
            </a:r>
            <a:r>
              <a:rPr lang="en-GB" sz="1400" dirty="0">
                <a:latin typeface="+mj-lt"/>
                <a:ea typeface="Times New Roman" panose="02020603050405020304" pitchFamily="18" charset="0"/>
              </a:rPr>
              <a:t> to develop </a:t>
            </a:r>
            <a:r>
              <a:rPr lang="en-GB" sz="1400" i="1" dirty="0">
                <a:latin typeface="+mj-lt"/>
                <a:ea typeface="Times New Roman" panose="02020603050405020304" pitchFamily="18" charset="0"/>
              </a:rPr>
              <a:t>empathy, truth telling</a:t>
            </a:r>
            <a:r>
              <a:rPr lang="en-GB" sz="1400" dirty="0">
                <a:latin typeface="+mj-lt"/>
                <a:ea typeface="Times New Roman" panose="02020603050405020304" pitchFamily="18" charset="0"/>
              </a:rPr>
              <a:t> and personal </a:t>
            </a:r>
            <a:r>
              <a:rPr lang="en-GB" sz="1400" i="1" dirty="0">
                <a:latin typeface="+mj-lt"/>
                <a:ea typeface="Times New Roman" panose="02020603050405020304" pitchFamily="18" charset="0"/>
              </a:rPr>
              <a:t>accountability</a:t>
            </a:r>
            <a:endParaRPr lang="en-GB" sz="1400" i="1"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Schools should normalise ‘telling’ as a way to create a safe culture for all and encourage talking through proactive circles</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Family conferences can have significantly positive effect in reducing bullying.  It is important to involve parents and carers to ensure the message is consistent</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Separating the behaviour from person leaves the door open for acceptance of the wrongdoing by the harmer, reconciliation, repair and reintegration into the community – belonging is crucial</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Peer mediation and trusted peer programmes can create high levels of safety in the community</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Zero tolerance is largely incongruent with restorative approaches.  A high challenge/high support framework is more inclusive, although the need for safety is paramount</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Allyship can be used to develop an understanding of cultural and identity differences and can be a powerful antidote to conflict</a:t>
            </a:r>
          </a:p>
          <a:p>
            <a:pPr marL="241093" indent="-241093">
              <a:buFont typeface="Symbol" panose="05050102010706020507" pitchFamily="18" charset="2"/>
              <a:buChar char=""/>
              <a:defRPr/>
            </a:pPr>
            <a:r>
              <a:rPr lang="en-GB" sz="1400" dirty="0">
                <a:latin typeface="+mj-lt"/>
                <a:ea typeface="Calibri" panose="020F0502020204030204" pitchFamily="34" charset="0"/>
              </a:rPr>
              <a:t>Bystander training can create safety for those at risk of harm in the moment</a:t>
            </a:r>
          </a:p>
          <a:p>
            <a:pPr marL="241093" indent="-241093">
              <a:buFont typeface="Symbol" panose="05050102010706020507" pitchFamily="18" charset="2"/>
              <a:buChar char=""/>
              <a:defRPr/>
            </a:pPr>
            <a:r>
              <a:rPr lang="en-GB" sz="1400" dirty="0">
                <a:latin typeface="+mj-lt"/>
                <a:ea typeface="Times New Roman" panose="02020603050405020304" pitchFamily="18" charset="0"/>
              </a:rPr>
              <a:t>Sanctions need to be supported by restorative conferencing to ensure that the harmer </a:t>
            </a:r>
            <a:r>
              <a:rPr lang="en-GB" sz="1400" i="1" dirty="0">
                <a:latin typeface="+mj-lt"/>
                <a:ea typeface="Times New Roman" panose="02020603050405020304" pitchFamily="18" charset="0"/>
              </a:rPr>
              <a:t>acknowledges</a:t>
            </a:r>
            <a:r>
              <a:rPr lang="en-GB" sz="1400" dirty="0">
                <a:latin typeface="+mj-lt"/>
                <a:ea typeface="Times New Roman" panose="02020603050405020304" pitchFamily="18" charset="0"/>
              </a:rPr>
              <a:t> their role in the wrongdoing and the harmed feels safe and reassured</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The development of character feeds directly into the Ofsted inspection framework and schools who have robust, pupil centred anti-bullying policies can meet personal development objectives (although this should not be the driver)</a:t>
            </a:r>
            <a:endParaRPr lang="en-GB" sz="1400" dirty="0">
              <a:latin typeface="+mj-lt"/>
              <a:ea typeface="Calibri" panose="020F0502020204030204" pitchFamily="34" charset="0"/>
            </a:endParaRPr>
          </a:p>
          <a:p>
            <a:pPr marL="241093" indent="-241093">
              <a:buFont typeface="Symbol" panose="05050102010706020507" pitchFamily="18" charset="2"/>
              <a:buChar char=""/>
              <a:defRPr/>
            </a:pPr>
            <a:r>
              <a:rPr lang="en-GB" sz="1400" dirty="0">
                <a:latin typeface="+mj-lt"/>
                <a:ea typeface="Times New Roman" panose="02020603050405020304" pitchFamily="18" charset="0"/>
              </a:rPr>
              <a:t>All schools have values.  To what extent are these values modelled on a daily basis so they become ‘who we are’?  </a:t>
            </a:r>
            <a:endParaRPr lang="en-GB" sz="1400" dirty="0">
              <a:latin typeface="+mj-lt"/>
              <a:ea typeface="Calibri" panose="020F0502020204030204" pitchFamily="34" charset="0"/>
            </a:endParaRPr>
          </a:p>
          <a:p>
            <a:pPr marL="0" indent="0">
              <a:buNone/>
              <a:defRPr/>
            </a:pPr>
            <a:endParaRPr lang="en-GB"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Help outline">
            <a:extLst>
              <a:ext uri="{FF2B5EF4-FFF2-40B4-BE49-F238E27FC236}">
                <a16:creationId xmlns:a16="http://schemas.microsoft.com/office/drawing/2014/main" id="{D8BA6CB0-E3DB-814B-B496-A3BA0BB31A3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0466" y="343429"/>
            <a:ext cx="5571067" cy="5571067"/>
          </a:xfrm>
          <a:prstGeom prst="rect">
            <a:avLst/>
          </a:prstGeom>
        </p:spPr>
      </p:pic>
      <p:grpSp>
        <p:nvGrpSpPr>
          <p:cNvPr id="6" name="Group 5">
            <a:extLst>
              <a:ext uri="{FF2B5EF4-FFF2-40B4-BE49-F238E27FC236}">
                <a16:creationId xmlns:a16="http://schemas.microsoft.com/office/drawing/2014/main" id="{161B5BA7-1A5F-2DAD-ABAB-F42F54F48F75}"/>
              </a:ext>
            </a:extLst>
          </p:cNvPr>
          <p:cNvGrpSpPr>
            <a:grpSpLocks/>
          </p:cNvGrpSpPr>
          <p:nvPr/>
        </p:nvGrpSpPr>
        <p:grpSpPr bwMode="auto">
          <a:xfrm>
            <a:off x="0" y="6238503"/>
            <a:ext cx="12192000" cy="619497"/>
            <a:chOff x="0" y="0"/>
            <a:chExt cx="8208" cy="554"/>
          </a:xfrm>
        </p:grpSpPr>
        <p:sp>
          <p:nvSpPr>
            <p:cNvPr id="7" name="Rectangle 2">
              <a:extLst>
                <a:ext uri="{FF2B5EF4-FFF2-40B4-BE49-F238E27FC236}">
                  <a16:creationId xmlns:a16="http://schemas.microsoft.com/office/drawing/2014/main" id="{EFE70FB1-F07E-009D-6D41-765381C41F83}"/>
                </a:ext>
              </a:extLst>
            </p:cNvPr>
            <p:cNvSpPr>
              <a:spLocks/>
            </p:cNvSpPr>
            <p:nvPr/>
          </p:nvSpPr>
          <p:spPr bwMode="auto">
            <a:xfrm>
              <a:off x="0" y="0"/>
              <a:ext cx="8208" cy="552"/>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sp>
          <p:nvSpPr>
            <p:cNvPr id="8" name="Rectangle 3">
              <a:extLst>
                <a:ext uri="{FF2B5EF4-FFF2-40B4-BE49-F238E27FC236}">
                  <a16:creationId xmlns:a16="http://schemas.microsoft.com/office/drawing/2014/main" id="{A80D79A7-525C-971F-AD60-A865FE0CF900}"/>
                </a:ext>
              </a:extLst>
            </p:cNvPr>
            <p:cNvSpPr>
              <a:spLocks/>
            </p:cNvSpPr>
            <p:nvPr/>
          </p:nvSpPr>
          <p:spPr bwMode="auto">
            <a:xfrm>
              <a:off x="8" y="42"/>
              <a:ext cx="8200" cy="512"/>
            </a:xfrm>
            <a:prstGeom prst="rect">
              <a:avLst/>
            </a:prstGeom>
            <a:solidFill>
              <a:srgbClr val="00988D"/>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pic>
          <p:nvPicPr>
            <p:cNvPr id="9" name="Picture 4">
              <a:extLst>
                <a:ext uri="{FF2B5EF4-FFF2-40B4-BE49-F238E27FC236}">
                  <a16:creationId xmlns:a16="http://schemas.microsoft.com/office/drawing/2014/main" id="{D9375E6D-8AFC-8BF6-9A57-34C2F8087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 y="183"/>
              <a:ext cx="8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grpSp>
    </p:spTree>
    <p:extLst>
      <p:ext uri="{BB962C8B-B14F-4D97-AF65-F5344CB8AC3E}">
        <p14:creationId xmlns:p14="http://schemas.microsoft.com/office/powerpoint/2010/main" val="91171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BBC5DEB-ABAF-1747-109A-AF5FC0E7C1B7}"/>
              </a:ext>
            </a:extLst>
          </p:cNvPr>
          <p:cNvSpPr>
            <a:spLocks/>
          </p:cNvSpPr>
          <p:nvPr/>
        </p:nvSpPr>
        <p:spPr bwMode="auto">
          <a:xfrm>
            <a:off x="1" y="-1"/>
            <a:ext cx="12192000" cy="207567"/>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dirty="0">
              <a:solidFill>
                <a:srgbClr val="636363"/>
              </a:solidFill>
              <a:ea typeface="ヒラギノ角ゴ ProN W3" pitchFamily="123" charset="-128"/>
              <a:cs typeface="ヒラギノ角ゴ ProN W6" pitchFamily="123" charset="-128"/>
              <a:sym typeface="Arial" panose="020B0604020202020204" pitchFamily="34" charset="0"/>
            </a:endParaRPr>
          </a:p>
        </p:txBody>
      </p:sp>
      <p:grpSp>
        <p:nvGrpSpPr>
          <p:cNvPr id="6147" name="Group 5">
            <a:extLst>
              <a:ext uri="{FF2B5EF4-FFF2-40B4-BE49-F238E27FC236}">
                <a16:creationId xmlns:a16="http://schemas.microsoft.com/office/drawing/2014/main" id="{316915EB-797F-C892-C9A2-FB213C837BFB}"/>
              </a:ext>
            </a:extLst>
          </p:cNvPr>
          <p:cNvGrpSpPr>
            <a:grpSpLocks/>
          </p:cNvGrpSpPr>
          <p:nvPr/>
        </p:nvGrpSpPr>
        <p:grpSpPr bwMode="auto">
          <a:xfrm>
            <a:off x="0" y="6238503"/>
            <a:ext cx="12192000" cy="619497"/>
            <a:chOff x="0" y="0"/>
            <a:chExt cx="8208" cy="554"/>
          </a:xfrm>
        </p:grpSpPr>
        <p:sp>
          <p:nvSpPr>
            <p:cNvPr id="6153" name="Rectangle 2">
              <a:extLst>
                <a:ext uri="{FF2B5EF4-FFF2-40B4-BE49-F238E27FC236}">
                  <a16:creationId xmlns:a16="http://schemas.microsoft.com/office/drawing/2014/main" id="{06A82131-71CA-FD57-5ABD-6826680CB53E}"/>
                </a:ext>
              </a:extLst>
            </p:cNvPr>
            <p:cNvSpPr>
              <a:spLocks/>
            </p:cNvSpPr>
            <p:nvPr/>
          </p:nvSpPr>
          <p:spPr bwMode="auto">
            <a:xfrm>
              <a:off x="0" y="0"/>
              <a:ext cx="8208" cy="552"/>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sp>
          <p:nvSpPr>
            <p:cNvPr id="6154" name="Rectangle 3">
              <a:extLst>
                <a:ext uri="{FF2B5EF4-FFF2-40B4-BE49-F238E27FC236}">
                  <a16:creationId xmlns:a16="http://schemas.microsoft.com/office/drawing/2014/main" id="{64A8E6A5-8604-D0FF-76E0-9F9C91453AB1}"/>
                </a:ext>
              </a:extLst>
            </p:cNvPr>
            <p:cNvSpPr>
              <a:spLocks/>
            </p:cNvSpPr>
            <p:nvPr/>
          </p:nvSpPr>
          <p:spPr bwMode="auto">
            <a:xfrm>
              <a:off x="8" y="42"/>
              <a:ext cx="8200" cy="512"/>
            </a:xfrm>
            <a:prstGeom prst="rect">
              <a:avLst/>
            </a:prstGeom>
            <a:solidFill>
              <a:srgbClr val="00988D"/>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pic>
          <p:nvPicPr>
            <p:cNvPr id="6155" name="Picture 4">
              <a:extLst>
                <a:ext uri="{FF2B5EF4-FFF2-40B4-BE49-F238E27FC236}">
                  <a16:creationId xmlns:a16="http://schemas.microsoft.com/office/drawing/2014/main" id="{D5912879-2F5C-88F5-5C42-4BD8F7FFA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 y="183"/>
              <a:ext cx="8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grpSp>
      <p:sp>
        <p:nvSpPr>
          <p:cNvPr id="6148" name="Rectangle 6">
            <a:extLst>
              <a:ext uri="{FF2B5EF4-FFF2-40B4-BE49-F238E27FC236}">
                <a16:creationId xmlns:a16="http://schemas.microsoft.com/office/drawing/2014/main" id="{622461AF-D0BB-5A32-BA49-2755154C44BD}"/>
              </a:ext>
            </a:extLst>
          </p:cNvPr>
          <p:cNvSpPr>
            <a:spLocks noGrp="1" noChangeArrowheads="1"/>
          </p:cNvSpPr>
          <p:nvPr>
            <p:ph type="title"/>
          </p:nvPr>
        </p:nvSpPr>
        <p:spPr>
          <a:xfrm>
            <a:off x="839788" y="457200"/>
            <a:ext cx="3932237" cy="792148"/>
          </a:xfrm>
        </p:spPr>
        <p:txBody>
          <a:bodyPr vert="horz" lIns="91440" tIns="45720" rIns="116999" bIns="45720" rtlCol="0" anchor="b">
            <a:normAutofit/>
          </a:bodyPr>
          <a:lstStyle/>
          <a:p>
            <a:r>
              <a:rPr lang="en-US" altLang="en-US" sz="4000" dirty="0">
                <a:latin typeface="+mn-lt"/>
                <a:cs typeface="Georgia" panose="02040502050405020303" pitchFamily="18" charset="0"/>
              </a:rPr>
              <a:t>Introduction</a:t>
            </a:r>
          </a:p>
        </p:txBody>
      </p:sp>
      <p:sp>
        <p:nvSpPr>
          <p:cNvPr id="5127" name="Rectangle 7">
            <a:extLst>
              <a:ext uri="{FF2B5EF4-FFF2-40B4-BE49-F238E27FC236}">
                <a16:creationId xmlns:a16="http://schemas.microsoft.com/office/drawing/2014/main" id="{B56EE117-3EB7-A8CF-0964-4248A7210320}"/>
              </a:ext>
            </a:extLst>
          </p:cNvPr>
          <p:cNvSpPr>
            <a:spLocks noGrp="1" noChangeArrowheads="1"/>
          </p:cNvSpPr>
          <p:nvPr>
            <p:ph idx="1"/>
          </p:nvPr>
        </p:nvSpPr>
        <p:spPr>
          <a:xfrm>
            <a:off x="3949077" y="1498982"/>
            <a:ext cx="6398465" cy="4192488"/>
          </a:xfrm>
        </p:spPr>
        <p:txBody>
          <a:bodyPr vert="horz" lIns="91440" tIns="45720" rIns="116999" bIns="45720" rtlCol="0">
            <a:normAutofit/>
          </a:bodyPr>
          <a:lstStyle/>
          <a:p>
            <a:pPr marL="379498">
              <a:defRPr/>
            </a:pPr>
            <a:endParaRPr lang="en-US" sz="1547" dirty="0">
              <a:sym typeface="Arial-BoldMT" charset="0"/>
            </a:endParaRPr>
          </a:p>
          <a:p>
            <a:pPr marL="138405" indent="0" algn="ctr">
              <a:lnSpc>
                <a:spcPct val="150000"/>
              </a:lnSpc>
              <a:buNone/>
              <a:defRPr/>
            </a:pPr>
            <a:r>
              <a:rPr lang="en-US" sz="1800" dirty="0">
                <a:solidFill>
                  <a:schemeClr val="tx1">
                    <a:lumMod val="50000"/>
                    <a:lumOff val="50000"/>
                  </a:schemeClr>
                </a:solidFill>
                <a:latin typeface="Calibri Light" panose="020F0302020204030204" pitchFamily="34" charset="0"/>
                <a:cs typeface="Calibri Light" panose="020F0302020204030204" pitchFamily="34" charset="0"/>
                <a:sym typeface="Arial-BoldMT" charset="0"/>
              </a:rPr>
              <a:t>19 years as a secondary school teacher and Pastoral Leader</a:t>
            </a:r>
          </a:p>
          <a:p>
            <a:pPr marL="138405" indent="0" algn="ctr">
              <a:lnSpc>
                <a:spcPct val="150000"/>
              </a:lnSpc>
              <a:buNone/>
              <a:defRPr/>
            </a:pPr>
            <a:r>
              <a:rPr lang="en-US" sz="1800" dirty="0">
                <a:solidFill>
                  <a:schemeClr val="tx1">
                    <a:lumMod val="50000"/>
                    <a:lumOff val="50000"/>
                  </a:schemeClr>
                </a:solidFill>
                <a:latin typeface="Calibri Light" panose="020F0302020204030204" pitchFamily="34" charset="0"/>
                <a:cs typeface="Calibri Light" panose="020F0302020204030204" pitchFamily="34" charset="0"/>
                <a:sym typeface="Arial-BoldMT" charset="0"/>
              </a:rPr>
              <a:t>RJC Approved Facilitator Training (2015)</a:t>
            </a:r>
          </a:p>
          <a:p>
            <a:pPr marL="138405" indent="0" algn="ctr">
              <a:lnSpc>
                <a:spcPct val="150000"/>
              </a:lnSpc>
              <a:buNone/>
              <a:defRPr/>
            </a:pPr>
            <a:r>
              <a:rPr lang="en-US" sz="1800" dirty="0">
                <a:solidFill>
                  <a:schemeClr val="tx1">
                    <a:lumMod val="50000"/>
                    <a:lumOff val="50000"/>
                  </a:schemeClr>
                </a:solidFill>
                <a:latin typeface="Calibri Light" panose="020F0302020204030204" pitchFamily="34" charset="0"/>
                <a:cs typeface="Calibri Light" panose="020F0302020204030204" pitchFamily="34" charset="0"/>
                <a:sym typeface="Arial-BoldMT" charset="0"/>
              </a:rPr>
              <a:t>Essex Restorative and Mediation Practitioner Training (2023)</a:t>
            </a:r>
          </a:p>
          <a:p>
            <a:pPr marL="178587" lvl="1" indent="0" algn="ctr">
              <a:lnSpc>
                <a:spcPct val="150000"/>
              </a:lnSpc>
              <a:buNone/>
              <a:defRPr/>
            </a:pPr>
            <a:r>
              <a:rPr lang="en-US" sz="1800" dirty="0">
                <a:solidFill>
                  <a:schemeClr val="tx1">
                    <a:lumMod val="50000"/>
                    <a:lumOff val="50000"/>
                  </a:schemeClr>
                </a:solidFill>
                <a:latin typeface="Calibri Light" panose="020F0302020204030204" pitchFamily="34" charset="0"/>
                <a:cs typeface="Calibri Light" panose="020F0302020204030204" pitchFamily="34" charset="0"/>
                <a:sym typeface="Arial-BoldMT" charset="0"/>
              </a:rPr>
              <a:t>Appointed in December 2022 to lead on Restorative Justice at Barnet Council.</a:t>
            </a:r>
          </a:p>
          <a:p>
            <a:pPr marL="178587" lvl="1" indent="0" algn="ctr">
              <a:lnSpc>
                <a:spcPct val="150000"/>
              </a:lnSpc>
              <a:buNone/>
              <a:defRPr/>
            </a:pPr>
            <a:r>
              <a:rPr lang="en-US" sz="1800" dirty="0">
                <a:solidFill>
                  <a:schemeClr val="tx1">
                    <a:lumMod val="50000"/>
                    <a:lumOff val="50000"/>
                  </a:schemeClr>
                </a:solidFill>
                <a:latin typeface="Calibri Light" panose="020F0302020204030204" pitchFamily="34" charset="0"/>
                <a:cs typeface="Calibri Light" panose="020F0302020204030204" pitchFamily="34" charset="0"/>
                <a:sym typeface="Arial-BoldMT" charset="0"/>
              </a:rPr>
              <a:t>Passionate advocate of restorative approaches working across education, criminal justice, social care and community groups</a:t>
            </a:r>
          </a:p>
          <a:p>
            <a:pPr marL="994570" lvl="3">
              <a:defRPr/>
            </a:pPr>
            <a:endParaRPr lang="en-US" dirty="0">
              <a:sym typeface="Arial-BoldMT" charset="0"/>
            </a:endParaRPr>
          </a:p>
          <a:p>
            <a:pPr marL="632790">
              <a:defRPr/>
            </a:pPr>
            <a:endParaRPr lang="en-US" dirty="0">
              <a:sym typeface="Arial-BoldMT" charset="0"/>
            </a:endParaRPr>
          </a:p>
          <a:p>
            <a:pPr marL="632790">
              <a:defRPr/>
            </a:pPr>
            <a:endParaRPr lang="en-US" dirty="0">
              <a:sym typeface="Arial-BoldMT" charset="0"/>
            </a:endParaRPr>
          </a:p>
          <a:p>
            <a:pPr marL="58041" lvl="2" indent="0">
              <a:buNone/>
              <a:defRPr/>
            </a:pPr>
            <a:endParaRPr lang="en-US" dirty="0">
              <a:sym typeface="Arial-BoldMT" charset="0"/>
            </a:endParaRPr>
          </a:p>
          <a:p>
            <a:pPr marL="632790" lvl="4">
              <a:defRPr/>
            </a:pPr>
            <a:endParaRPr lang="en-US" dirty="0">
              <a:sym typeface="Arial-BoldMT" charset="0"/>
            </a:endParaRPr>
          </a:p>
        </p:txBody>
      </p:sp>
      <p:pic>
        <p:nvPicPr>
          <p:cNvPr id="3" name="Picture 2" descr="A person taking a selfie">
            <a:extLst>
              <a:ext uri="{FF2B5EF4-FFF2-40B4-BE49-F238E27FC236}">
                <a16:creationId xmlns:a16="http://schemas.microsoft.com/office/drawing/2014/main" id="{CDDC2F30-5C76-BF3B-EF49-4A2F67E50E51}"/>
              </a:ext>
            </a:extLst>
          </p:cNvPr>
          <p:cNvPicPr>
            <a:picLocks noChangeAspect="1"/>
          </p:cNvPicPr>
          <p:nvPr/>
        </p:nvPicPr>
        <p:blipFill>
          <a:blip r:embed="rId4"/>
          <a:stretch>
            <a:fillRect/>
          </a:stretch>
        </p:blipFill>
        <p:spPr>
          <a:xfrm>
            <a:off x="1118608" y="1766148"/>
            <a:ext cx="1662852" cy="1662852"/>
          </a:xfrm>
          <a:prstGeom prst="rect">
            <a:avLst/>
          </a:prstGeom>
          <a:ln>
            <a:noFill/>
          </a:ln>
          <a:effectLst>
            <a:softEdge rad="112500"/>
          </a:effectLst>
        </p:spPr>
      </p:pic>
      <p:sp>
        <p:nvSpPr>
          <p:cNvPr id="2" name="TextBox 3">
            <a:extLst>
              <a:ext uri="{FF2B5EF4-FFF2-40B4-BE49-F238E27FC236}">
                <a16:creationId xmlns:a16="http://schemas.microsoft.com/office/drawing/2014/main" id="{41A18FD5-061B-4765-B24D-37454C21D11D}"/>
              </a:ext>
            </a:extLst>
          </p:cNvPr>
          <p:cNvSpPr txBox="1">
            <a:spLocks noChangeArrowheads="1"/>
          </p:cNvSpPr>
          <p:nvPr/>
        </p:nvSpPr>
        <p:spPr bwMode="auto">
          <a:xfrm>
            <a:off x="709365" y="3739920"/>
            <a:ext cx="2481337" cy="1650067"/>
          </a:xfrm>
          <a:prstGeom prst="rect">
            <a:avLst/>
          </a:prstGeom>
          <a:noFill/>
          <a:ln>
            <a:noFill/>
          </a:ln>
        </p:spPr>
        <p:txBody>
          <a:bodyPr>
            <a:spAutoFit/>
          </a:bodyPr>
          <a:lstStyle>
            <a:lvl1pPr>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pPr algn="ctr">
              <a:defRPr/>
            </a:pPr>
            <a:r>
              <a:rPr lang="en-US" altLang="en-US" sz="1687" dirty="0">
                <a:solidFill>
                  <a:schemeClr val="tx1">
                    <a:lumMod val="50000"/>
                    <a:lumOff val="50000"/>
                  </a:schemeClr>
                </a:solidFill>
                <a:latin typeface="Calibri Light" panose="020F0302020204030204" pitchFamily="34" charset="0"/>
                <a:cs typeface="Calibri Light" panose="020F0302020204030204" pitchFamily="34" charset="0"/>
                <a:sym typeface="Arial-BoldMT" pitchFamily="123" charset="0"/>
              </a:rPr>
              <a:t>Annie Henken </a:t>
            </a:r>
          </a:p>
          <a:p>
            <a:pPr algn="ctr">
              <a:defRPr/>
            </a:pPr>
            <a:r>
              <a:rPr lang="en-US" altLang="en-US" sz="1687" dirty="0">
                <a:solidFill>
                  <a:schemeClr val="tx1">
                    <a:lumMod val="50000"/>
                    <a:lumOff val="50000"/>
                  </a:schemeClr>
                </a:solidFill>
                <a:latin typeface="Calibri Light" panose="020F0302020204030204" pitchFamily="34" charset="0"/>
                <a:cs typeface="Calibri Light" panose="020F0302020204030204" pitchFamily="34" charset="0"/>
                <a:sym typeface="Arial-BoldMT" pitchFamily="123" charset="0"/>
              </a:rPr>
              <a:t>BA (Hons) Applied Social Science/Sport Science</a:t>
            </a:r>
          </a:p>
          <a:p>
            <a:pPr algn="ctr">
              <a:defRPr/>
            </a:pPr>
            <a:r>
              <a:rPr lang="en-US" altLang="en-US" sz="1687" dirty="0">
                <a:solidFill>
                  <a:schemeClr val="tx1">
                    <a:lumMod val="50000"/>
                    <a:lumOff val="50000"/>
                  </a:schemeClr>
                </a:solidFill>
                <a:latin typeface="Calibri Light" panose="020F0302020204030204" pitchFamily="34" charset="0"/>
                <a:cs typeface="Calibri Light" panose="020F0302020204030204" pitchFamily="34" charset="0"/>
                <a:sym typeface="Arial-BoldMT" pitchFamily="123" charset="0"/>
              </a:rPr>
              <a:t>PGCE </a:t>
            </a:r>
          </a:p>
          <a:p>
            <a:pPr algn="ctr">
              <a:defRPr/>
            </a:pPr>
            <a:r>
              <a:rPr lang="en-US" altLang="en-US" sz="1687" dirty="0">
                <a:solidFill>
                  <a:schemeClr val="tx1">
                    <a:lumMod val="50000"/>
                    <a:lumOff val="50000"/>
                  </a:schemeClr>
                </a:solidFill>
                <a:latin typeface="Calibri Light" panose="020F0302020204030204" pitchFamily="34" charset="0"/>
                <a:cs typeface="Calibri Light" panose="020F0302020204030204" pitchFamily="34" charset="0"/>
                <a:sym typeface="Arial-BoldMT" pitchFamily="123" charset="0"/>
              </a:rPr>
              <a:t>NPQSL</a:t>
            </a:r>
          </a:p>
          <a:p>
            <a:pPr algn="ctr">
              <a:defRPr/>
            </a:pPr>
            <a:r>
              <a:rPr lang="en-US" altLang="en-US" sz="1687" dirty="0">
                <a:solidFill>
                  <a:schemeClr val="tx1">
                    <a:lumMod val="50000"/>
                    <a:lumOff val="50000"/>
                  </a:schemeClr>
                </a:solidFill>
                <a:latin typeface="Calibri Light" panose="020F0302020204030204" pitchFamily="34" charset="0"/>
                <a:cs typeface="Calibri Light" panose="020F0302020204030204" pitchFamily="34" charset="0"/>
                <a:sym typeface="Arial-BoldMT" pitchFamily="123" charset="0"/>
              </a:rPr>
              <a:t>DSL</a:t>
            </a:r>
            <a:endParaRPr lang="en-GB" altLang="en-US" sz="1687" dirty="0">
              <a:solidFill>
                <a:schemeClr val="tx1">
                  <a:lumMod val="50000"/>
                  <a:lumOff val="50000"/>
                </a:schemeClr>
              </a:solidFill>
              <a:latin typeface="Calibri Light" panose="020F0302020204030204" pitchFamily="34" charset="0"/>
              <a:cs typeface="Calibri Light" panose="020F0302020204030204" pitchFamily="34" charset="0"/>
            </a:endParaRPr>
          </a:p>
        </p:txBody>
      </p:sp>
      <p:pic>
        <p:nvPicPr>
          <p:cNvPr id="6152" name="Picture 11">
            <a:extLst>
              <a:ext uri="{FF2B5EF4-FFF2-40B4-BE49-F238E27FC236}">
                <a16:creationId xmlns:a16="http://schemas.microsoft.com/office/drawing/2014/main" id="{AF1A09DB-D986-E473-E6E9-05722F930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7542" y="361882"/>
            <a:ext cx="1383775" cy="12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81F88618-D84A-7CE2-CE26-73856CA88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5" r="855" b="2"/>
          <a:stretch/>
        </p:blipFill>
        <p:spPr bwMode="auto">
          <a:xfrm>
            <a:off x="8387256" y="2608951"/>
            <a:ext cx="2742826" cy="2607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1" name="Rectangle 20">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9B2CC94-8804-DBCA-6EAD-F805C08501BB}"/>
              </a:ext>
            </a:extLst>
          </p:cNvPr>
          <p:cNvSpPr>
            <a:spLocks noGrp="1"/>
          </p:cNvSpPr>
          <p:nvPr>
            <p:ph type="title"/>
          </p:nvPr>
        </p:nvSpPr>
        <p:spPr>
          <a:xfrm>
            <a:off x="761801" y="250409"/>
            <a:ext cx="10222952" cy="1228299"/>
          </a:xfrm>
        </p:spPr>
        <p:txBody>
          <a:bodyPr>
            <a:normAutofit/>
          </a:bodyPr>
          <a:lstStyle/>
          <a:p>
            <a:r>
              <a:rPr lang="en-GB" sz="4000"/>
              <a:t>What is Restorative Practice?</a:t>
            </a:r>
          </a:p>
        </p:txBody>
      </p:sp>
      <p:sp>
        <p:nvSpPr>
          <p:cNvPr id="6" name="Content Placeholder 5">
            <a:extLst>
              <a:ext uri="{FF2B5EF4-FFF2-40B4-BE49-F238E27FC236}">
                <a16:creationId xmlns:a16="http://schemas.microsoft.com/office/drawing/2014/main" id="{7EE3483E-09C3-CE85-852A-D40439497AD8}"/>
              </a:ext>
            </a:extLst>
          </p:cNvPr>
          <p:cNvSpPr>
            <a:spLocks noGrp="1"/>
          </p:cNvSpPr>
          <p:nvPr>
            <p:ph idx="1"/>
          </p:nvPr>
        </p:nvSpPr>
        <p:spPr>
          <a:xfrm>
            <a:off x="761801" y="2266360"/>
            <a:ext cx="6455428" cy="4499478"/>
          </a:xfrm>
        </p:spPr>
        <p:txBody>
          <a:bodyPr anchor="ctr">
            <a:normAutofit fontScale="92500" lnSpcReduction="20000"/>
          </a:bodyPr>
          <a:lstStyle/>
          <a:p>
            <a:r>
              <a:rPr lang="en-GB" sz="2200" dirty="0"/>
              <a:t>A social science used to explore the creation of positive communities through the building, maintaining and repair of robust, resilient </a:t>
            </a:r>
            <a:r>
              <a:rPr lang="en-GB" sz="2200" dirty="0">
                <a:effectLst>
                  <a:outerShdw blurRad="38100" dist="38100" dir="2700000" algn="tl">
                    <a:srgbClr val="000000">
                      <a:alpha val="43137"/>
                    </a:srgbClr>
                  </a:outerShdw>
                </a:effectLst>
              </a:rPr>
              <a:t>relationships</a:t>
            </a:r>
            <a:r>
              <a:rPr lang="en-GB" sz="2200" dirty="0"/>
              <a:t> that are resistant to challenge.</a:t>
            </a:r>
          </a:p>
          <a:p>
            <a:r>
              <a:rPr lang="en-GB" sz="2200" dirty="0"/>
              <a:t>It works by </a:t>
            </a:r>
            <a:r>
              <a:rPr lang="en-GB" sz="2200" dirty="0">
                <a:effectLst>
                  <a:outerShdw blurRad="38100" dist="38100" dir="2700000" algn="tl">
                    <a:srgbClr val="000000">
                      <a:alpha val="43137"/>
                    </a:srgbClr>
                  </a:outerShdw>
                </a:effectLst>
              </a:rPr>
              <a:t>tuning into </a:t>
            </a:r>
            <a:r>
              <a:rPr lang="en-GB" sz="2200" dirty="0"/>
              <a:t>and </a:t>
            </a:r>
            <a:r>
              <a:rPr lang="en-GB" sz="2200" dirty="0">
                <a:effectLst>
                  <a:outerShdw blurRad="38100" dist="38100" dir="2700000" algn="tl">
                    <a:srgbClr val="000000">
                      <a:alpha val="43137"/>
                    </a:srgbClr>
                  </a:outerShdw>
                </a:effectLst>
              </a:rPr>
              <a:t>applying</a:t>
            </a:r>
            <a:r>
              <a:rPr lang="en-GB" sz="2200" dirty="0"/>
              <a:t> the basic principles of humanity such as kindness, openness, empathy and sincerity. </a:t>
            </a:r>
          </a:p>
          <a:p>
            <a:r>
              <a:rPr lang="en-GB" sz="2200" dirty="0"/>
              <a:t>When conflict occurs, RP provides a framework in which to resolve it, prioritising the </a:t>
            </a:r>
            <a:r>
              <a:rPr lang="en-GB" sz="2200" dirty="0">
                <a:effectLst>
                  <a:outerShdw blurRad="38100" dist="38100" dir="2700000" algn="tl">
                    <a:srgbClr val="000000">
                      <a:alpha val="43137"/>
                    </a:srgbClr>
                  </a:outerShdw>
                </a:effectLst>
              </a:rPr>
              <a:t>voice</a:t>
            </a:r>
            <a:r>
              <a:rPr lang="en-GB" sz="2200" dirty="0"/>
              <a:t> of those involved, supporting accountability and finding a solution to resolve the harm and minimise the chance of a reoccurrence.</a:t>
            </a:r>
          </a:p>
          <a:p>
            <a:r>
              <a:rPr lang="en-GB" sz="2200" dirty="0"/>
              <a:t>RP is not simply as a response to undesired behaviour but an </a:t>
            </a:r>
            <a:r>
              <a:rPr lang="en-GB" sz="2200" dirty="0">
                <a:effectLst>
                  <a:outerShdw blurRad="38100" dist="38100" dir="2700000" algn="tl">
                    <a:srgbClr val="000000">
                      <a:alpha val="43137"/>
                    </a:srgbClr>
                  </a:outerShdw>
                </a:effectLst>
              </a:rPr>
              <a:t>embedded philosophy </a:t>
            </a:r>
            <a:r>
              <a:rPr lang="en-GB" sz="2200" dirty="0"/>
              <a:t>that governs all interactions in staff rooms, classrooms and playgrounds.</a:t>
            </a:r>
          </a:p>
          <a:p>
            <a:r>
              <a:rPr lang="en-GB" altLang="en-US" sz="2200" kern="0" dirty="0">
                <a:cs typeface="Calibri Light" panose="020F0302020204030204" pitchFamily="34" charset="0"/>
              </a:rPr>
              <a:t>Concepts that feed into restorative approaches include, Social Learning Theory, Operant Conditioning Theory, Cognitive Dissonance and Non-Violent Communication.</a:t>
            </a:r>
          </a:p>
          <a:p>
            <a:endParaRPr lang="en-GB" sz="2200" dirty="0"/>
          </a:p>
          <a:p>
            <a:endParaRPr lang="en-GB" sz="2000" dirty="0"/>
          </a:p>
        </p:txBody>
      </p:sp>
    </p:spTree>
    <p:extLst>
      <p:ext uri="{BB962C8B-B14F-4D97-AF65-F5344CB8AC3E}">
        <p14:creationId xmlns:p14="http://schemas.microsoft.com/office/powerpoint/2010/main" val="121662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hildren sitting on steps">
            <a:extLst>
              <a:ext uri="{FF2B5EF4-FFF2-40B4-BE49-F238E27FC236}">
                <a16:creationId xmlns:a16="http://schemas.microsoft.com/office/drawing/2014/main" id="{D76E7034-68CE-8BD1-26FA-A1AB5DBB498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63B9B4AE-A251-432E-9D7C-0DCB329540AF}"/>
              </a:ext>
            </a:extLst>
          </p:cNvPr>
          <p:cNvSpPr txBox="1">
            <a:spLocks noChangeArrowheads="1"/>
          </p:cNvSpPr>
          <p:nvPr/>
        </p:nvSpPr>
        <p:spPr>
          <a:xfrm>
            <a:off x="566341" y="2122597"/>
            <a:ext cx="2761278" cy="3257190"/>
          </a:xfrm>
          <a:prstGeom prst="rect">
            <a:avLst/>
          </a:prstGeom>
        </p:spPr>
        <p:txBody>
          <a:bodyPr/>
          <a:lstStyle>
            <a:lvl1pPr marL="57150" indent="-57150" algn="r" rtl="0" eaLnBrk="0" fontAlgn="base" hangingPunct="0">
              <a:spcBef>
                <a:spcPct val="0"/>
              </a:spcBef>
              <a:spcAft>
                <a:spcPct val="0"/>
              </a:spcAft>
              <a:defRPr sz="6400" b="1">
                <a:solidFill>
                  <a:srgbClr val="00988E"/>
                </a:solidFill>
                <a:latin typeface="Georgia"/>
                <a:ea typeface="+mj-ea"/>
                <a:cs typeface="Georgia"/>
                <a:sym typeface="Georgia-Bold" charset="0"/>
              </a:defRPr>
            </a:lvl1pPr>
            <a:lvl2pPr marL="57150" indent="-57150" algn="r" rtl="0" eaLnBrk="0" fontAlgn="base" hangingPunct="0">
              <a:spcBef>
                <a:spcPct val="0"/>
              </a:spcBef>
              <a:spcAft>
                <a:spcPct val="0"/>
              </a:spcAft>
              <a:defRPr sz="6400" b="1">
                <a:solidFill>
                  <a:srgbClr val="00988E"/>
                </a:solidFill>
                <a:latin typeface="Georgia" charset="0"/>
                <a:ea typeface="ヒラギノ明朝 ProN W6" charset="0"/>
                <a:cs typeface="Georgia" panose="02040502050405020303" pitchFamily="18" charset="0"/>
                <a:sym typeface="Georgia-Bold" charset="0"/>
              </a:defRPr>
            </a:lvl2pPr>
            <a:lvl3pPr marL="57150" indent="-57150" algn="r" rtl="0" eaLnBrk="0" fontAlgn="base" hangingPunct="0">
              <a:spcBef>
                <a:spcPct val="0"/>
              </a:spcBef>
              <a:spcAft>
                <a:spcPct val="0"/>
              </a:spcAft>
              <a:defRPr sz="6400" b="1">
                <a:solidFill>
                  <a:srgbClr val="00988E"/>
                </a:solidFill>
                <a:latin typeface="Georgia" charset="0"/>
                <a:ea typeface="ヒラギノ明朝 ProN W6" charset="0"/>
                <a:cs typeface="Georgia" panose="02040502050405020303" pitchFamily="18" charset="0"/>
                <a:sym typeface="Georgia-Bold" charset="0"/>
              </a:defRPr>
            </a:lvl3pPr>
            <a:lvl4pPr marL="57150" indent="-57150" algn="r" rtl="0" eaLnBrk="0" fontAlgn="base" hangingPunct="0">
              <a:spcBef>
                <a:spcPct val="0"/>
              </a:spcBef>
              <a:spcAft>
                <a:spcPct val="0"/>
              </a:spcAft>
              <a:defRPr sz="6400" b="1">
                <a:solidFill>
                  <a:srgbClr val="00988E"/>
                </a:solidFill>
                <a:latin typeface="Georgia" charset="0"/>
                <a:ea typeface="ヒラギノ明朝 ProN W6" charset="0"/>
                <a:cs typeface="Georgia" panose="02040502050405020303" pitchFamily="18" charset="0"/>
                <a:sym typeface="Georgia-Bold" charset="0"/>
              </a:defRPr>
            </a:lvl4pPr>
            <a:lvl5pPr marL="57150" indent="-57150" algn="r" rtl="0" eaLnBrk="0" fontAlgn="base" hangingPunct="0">
              <a:spcBef>
                <a:spcPct val="0"/>
              </a:spcBef>
              <a:spcAft>
                <a:spcPct val="0"/>
              </a:spcAft>
              <a:defRPr sz="6400" b="1">
                <a:solidFill>
                  <a:srgbClr val="00988E"/>
                </a:solidFill>
                <a:latin typeface="Georgia" charset="0"/>
                <a:ea typeface="ヒラギノ明朝 ProN W6" charset="0"/>
                <a:cs typeface="Georgia" panose="02040502050405020303" pitchFamily="18" charset="0"/>
                <a:sym typeface="Georgia-Bold" charset="0"/>
              </a:defRPr>
            </a:lvl5pPr>
            <a:lvl6pPr marL="514350" algn="ctr" rtl="0" fontAlgn="base">
              <a:spcBef>
                <a:spcPct val="0"/>
              </a:spcBef>
              <a:spcAft>
                <a:spcPct val="0"/>
              </a:spcAft>
              <a:defRPr sz="7000">
                <a:solidFill>
                  <a:srgbClr val="00988D"/>
                </a:solidFill>
                <a:latin typeface="Georgia-Bold" charset="0"/>
                <a:ea typeface="ヒラギノ明朝 ProN W6" charset="0"/>
                <a:cs typeface="ヒラギノ明朝 ProN W6" charset="0"/>
                <a:sym typeface="Georgia-Bold" charset="0"/>
              </a:defRPr>
            </a:lvl6pPr>
            <a:lvl7pPr marL="971550" algn="ctr" rtl="0" fontAlgn="base">
              <a:spcBef>
                <a:spcPct val="0"/>
              </a:spcBef>
              <a:spcAft>
                <a:spcPct val="0"/>
              </a:spcAft>
              <a:defRPr sz="7000">
                <a:solidFill>
                  <a:srgbClr val="00988D"/>
                </a:solidFill>
                <a:latin typeface="Georgia-Bold" charset="0"/>
                <a:ea typeface="ヒラギノ明朝 ProN W6" charset="0"/>
                <a:cs typeface="ヒラギノ明朝 ProN W6" charset="0"/>
                <a:sym typeface="Georgia-Bold" charset="0"/>
              </a:defRPr>
            </a:lvl7pPr>
            <a:lvl8pPr marL="1428750" algn="ctr" rtl="0" fontAlgn="base">
              <a:spcBef>
                <a:spcPct val="0"/>
              </a:spcBef>
              <a:spcAft>
                <a:spcPct val="0"/>
              </a:spcAft>
              <a:defRPr sz="7000">
                <a:solidFill>
                  <a:srgbClr val="00988D"/>
                </a:solidFill>
                <a:latin typeface="Georgia-Bold" charset="0"/>
                <a:ea typeface="ヒラギノ明朝 ProN W6" charset="0"/>
                <a:cs typeface="ヒラギノ明朝 ProN W6" charset="0"/>
                <a:sym typeface="Georgia-Bold" charset="0"/>
              </a:defRPr>
            </a:lvl8pPr>
            <a:lvl9pPr marL="1885950" algn="ctr" rtl="0" fontAlgn="base">
              <a:spcBef>
                <a:spcPct val="0"/>
              </a:spcBef>
              <a:spcAft>
                <a:spcPct val="0"/>
              </a:spcAft>
              <a:defRPr sz="7000">
                <a:solidFill>
                  <a:srgbClr val="00988D"/>
                </a:solidFill>
                <a:latin typeface="Georgia-Bold" charset="0"/>
                <a:ea typeface="ヒラギノ明朝 ProN W6" charset="0"/>
                <a:cs typeface="ヒラギノ明朝 ProN W6" charset="0"/>
                <a:sym typeface="Georgia-Bold" charset="0"/>
              </a:defRPr>
            </a:lvl9pPr>
          </a:lstStyle>
          <a:p>
            <a:pPr algn="ctr" eaLnBrk="1" hangingPunct="1">
              <a:defRPr/>
            </a:pPr>
            <a:r>
              <a:rPr lang="en-GB" altLang="en-US" sz="2800" kern="0" dirty="0"/>
              <a:t>What are the benefits of Restorative Approaches in schools?</a:t>
            </a:r>
          </a:p>
          <a:p>
            <a:pPr algn="ctr" eaLnBrk="1" hangingPunct="1">
              <a:defRPr/>
            </a:pPr>
            <a:endParaRPr lang="en-GB" altLang="en-US" sz="2100" kern="0" dirty="0"/>
          </a:p>
          <a:p>
            <a:pPr algn="ctr" eaLnBrk="1" hangingPunct="1">
              <a:defRPr/>
            </a:pPr>
            <a:endParaRPr lang="en-GB" altLang="en-US" sz="2100" kern="0" dirty="0"/>
          </a:p>
        </p:txBody>
      </p:sp>
      <p:pic>
        <p:nvPicPr>
          <p:cNvPr id="14341" name="Graphic 4" descr="Schoolhouse outline">
            <a:extLst>
              <a:ext uri="{FF2B5EF4-FFF2-40B4-BE49-F238E27FC236}">
                <a16:creationId xmlns:a16="http://schemas.microsoft.com/office/drawing/2014/main" id="{5557BF75-DDB7-C0C8-FAEB-C206E9696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82" y="4372812"/>
            <a:ext cx="1628595" cy="162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F5F3E7F-20C8-A0C3-477D-E836CB3A634F}"/>
              </a:ext>
            </a:extLst>
          </p:cNvPr>
          <p:cNvSpPr txBox="1">
            <a:spLocks noChangeArrowheads="1"/>
          </p:cNvSpPr>
          <p:nvPr/>
        </p:nvSpPr>
        <p:spPr>
          <a:xfrm>
            <a:off x="4233053" y="643942"/>
            <a:ext cx="7053513" cy="5699708"/>
          </a:xfrm>
          <a:prstGeom prst="rect">
            <a:avLst/>
          </a:prstGeom>
        </p:spPr>
        <p:txBody>
          <a:bodyPr anchor="ctr"/>
          <a:lstStyle>
            <a:lvl1pPr marL="342900" indent="-342900" algn="r" rtl="0" eaLnBrk="0" fontAlgn="base" hangingPunct="0">
              <a:lnSpc>
                <a:spcPct val="120000"/>
              </a:lnSpc>
              <a:spcBef>
                <a:spcPts val="700"/>
              </a:spcBef>
              <a:spcAft>
                <a:spcPct val="0"/>
              </a:spcAft>
              <a:defRPr sz="3200" b="1">
                <a:solidFill>
                  <a:srgbClr val="4D4E53"/>
                </a:solidFill>
                <a:latin typeface="Arial"/>
                <a:ea typeface="+mn-ea"/>
                <a:cs typeface="Arial"/>
                <a:sym typeface="Arial-BoldMT" pitchFamily="123" charset="0"/>
              </a:defRPr>
            </a:lvl1pPr>
            <a:lvl2pPr marL="285750" indent="-285750" algn="r" rtl="0" eaLnBrk="0" fontAlgn="base" hangingPunct="0">
              <a:lnSpc>
                <a:spcPct val="120000"/>
              </a:lnSpc>
              <a:spcBef>
                <a:spcPts val="700"/>
              </a:spcBef>
              <a:spcAft>
                <a:spcPct val="0"/>
              </a:spcAft>
              <a:defRPr sz="3200" b="1">
                <a:solidFill>
                  <a:srgbClr val="4D4E53"/>
                </a:solidFill>
                <a:latin typeface="Arial"/>
                <a:ea typeface="+mn-ea"/>
                <a:cs typeface="Arial"/>
                <a:sym typeface="Arial-BoldMT" pitchFamily="123" charset="0"/>
              </a:defRPr>
            </a:lvl2pPr>
            <a:lvl3pPr marL="228600" indent="-228600" algn="r" rtl="0" eaLnBrk="0" fontAlgn="base" hangingPunct="0">
              <a:lnSpc>
                <a:spcPct val="120000"/>
              </a:lnSpc>
              <a:spcBef>
                <a:spcPts val="700"/>
              </a:spcBef>
              <a:spcAft>
                <a:spcPct val="0"/>
              </a:spcAft>
              <a:defRPr sz="3200" b="1">
                <a:solidFill>
                  <a:srgbClr val="4D4E53"/>
                </a:solidFill>
                <a:latin typeface="Arial"/>
                <a:ea typeface="+mn-ea"/>
                <a:cs typeface="Arial"/>
                <a:sym typeface="Arial-BoldMT" pitchFamily="123" charset="0"/>
              </a:defRPr>
            </a:lvl3pPr>
            <a:lvl4pPr marL="228600" indent="-228600" algn="r" rtl="0" eaLnBrk="0" fontAlgn="base" hangingPunct="0">
              <a:lnSpc>
                <a:spcPct val="120000"/>
              </a:lnSpc>
              <a:spcBef>
                <a:spcPts val="700"/>
              </a:spcBef>
              <a:spcAft>
                <a:spcPct val="0"/>
              </a:spcAft>
              <a:defRPr sz="3200" b="1">
                <a:solidFill>
                  <a:srgbClr val="4D4E53"/>
                </a:solidFill>
                <a:latin typeface="Arial"/>
                <a:ea typeface="+mn-ea"/>
                <a:cs typeface="Arial"/>
                <a:sym typeface="Arial-BoldMT" pitchFamily="123" charset="0"/>
              </a:defRPr>
            </a:lvl4pPr>
            <a:lvl5pPr marL="228600" indent="-228600" algn="r" rtl="0" eaLnBrk="0" fontAlgn="base" hangingPunct="0">
              <a:lnSpc>
                <a:spcPct val="120000"/>
              </a:lnSpc>
              <a:spcBef>
                <a:spcPts val="700"/>
              </a:spcBef>
              <a:spcAft>
                <a:spcPct val="0"/>
              </a:spcAft>
              <a:defRPr sz="3200" b="1">
                <a:solidFill>
                  <a:srgbClr val="4D4E53"/>
                </a:solidFill>
                <a:latin typeface="Arial"/>
                <a:ea typeface="+mn-ea"/>
                <a:cs typeface="Arial"/>
                <a:sym typeface="Arial-BoldMT" pitchFamily="123" charset="0"/>
              </a:defRPr>
            </a:lvl5pPr>
            <a:lvl6pPr marL="685800" indent="-228600" algn="ctr" rtl="0" fontAlgn="base">
              <a:lnSpc>
                <a:spcPct val="120000"/>
              </a:lnSpc>
              <a:spcBef>
                <a:spcPts val="700"/>
              </a:spcBef>
              <a:spcAft>
                <a:spcPct val="0"/>
              </a:spcAft>
              <a:defRPr sz="3200">
                <a:solidFill>
                  <a:srgbClr val="4D4E53"/>
                </a:solidFill>
                <a:latin typeface="+mn-lt"/>
                <a:ea typeface="+mn-ea"/>
                <a:cs typeface="+mn-cs"/>
                <a:sym typeface="Arial-BoldMT" charset="0"/>
              </a:defRPr>
            </a:lvl6pPr>
            <a:lvl7pPr marL="1143000" indent="-228600" algn="ctr" rtl="0" fontAlgn="base">
              <a:lnSpc>
                <a:spcPct val="120000"/>
              </a:lnSpc>
              <a:spcBef>
                <a:spcPts val="700"/>
              </a:spcBef>
              <a:spcAft>
                <a:spcPct val="0"/>
              </a:spcAft>
              <a:defRPr sz="3200">
                <a:solidFill>
                  <a:srgbClr val="4D4E53"/>
                </a:solidFill>
                <a:latin typeface="+mn-lt"/>
                <a:ea typeface="+mn-ea"/>
                <a:cs typeface="+mn-cs"/>
                <a:sym typeface="Arial-BoldMT" charset="0"/>
              </a:defRPr>
            </a:lvl7pPr>
            <a:lvl8pPr marL="1600200" indent="-228600" algn="ctr" rtl="0" fontAlgn="base">
              <a:lnSpc>
                <a:spcPct val="120000"/>
              </a:lnSpc>
              <a:spcBef>
                <a:spcPts val="700"/>
              </a:spcBef>
              <a:spcAft>
                <a:spcPct val="0"/>
              </a:spcAft>
              <a:defRPr sz="3200">
                <a:solidFill>
                  <a:srgbClr val="4D4E53"/>
                </a:solidFill>
                <a:latin typeface="+mn-lt"/>
                <a:ea typeface="+mn-ea"/>
                <a:cs typeface="+mn-cs"/>
                <a:sym typeface="Arial-BoldMT" charset="0"/>
              </a:defRPr>
            </a:lvl8pPr>
            <a:lvl9pPr marL="2057400" indent="-228600" algn="ctr" rtl="0" fontAlgn="base">
              <a:lnSpc>
                <a:spcPct val="120000"/>
              </a:lnSpc>
              <a:spcBef>
                <a:spcPts val="700"/>
              </a:spcBef>
              <a:spcAft>
                <a:spcPct val="0"/>
              </a:spcAft>
              <a:defRPr sz="3200">
                <a:solidFill>
                  <a:srgbClr val="4D4E53"/>
                </a:solidFill>
                <a:latin typeface="+mn-lt"/>
                <a:ea typeface="+mn-ea"/>
                <a:cs typeface="+mn-cs"/>
                <a:sym typeface="Arial-BoldMT" charset="0"/>
              </a:defRPr>
            </a:lvl9pPr>
          </a:lstStyle>
          <a:p>
            <a:pPr algn="l" eaLnBrk="1" hangingPunct="1">
              <a:buFontTx/>
              <a:buChar char="•"/>
            </a:pPr>
            <a:r>
              <a:rPr lang="en-GB" altLang="en-US" sz="1800" b="0" kern="0" dirty="0">
                <a:solidFill>
                  <a:schemeClr val="tx1"/>
                </a:solidFill>
                <a:latin typeface="+mn-lt"/>
                <a:cs typeface="Calibri Light" panose="020F0302020204030204" pitchFamily="34" charset="0"/>
              </a:rPr>
              <a:t>Schools are a microcosm of society and a place where children and young people can </a:t>
            </a:r>
            <a:r>
              <a:rPr lang="en-GB" altLang="en-US" sz="1800" kern="0" dirty="0">
                <a:solidFill>
                  <a:schemeClr val="tx1"/>
                </a:solidFill>
                <a:latin typeface="+mn-lt"/>
                <a:cs typeface="Calibri Light" panose="020F0302020204030204" pitchFamily="34" charset="0"/>
              </a:rPr>
              <a:t>learn</a:t>
            </a:r>
            <a:r>
              <a:rPr lang="en-GB" altLang="en-US" sz="1800" b="0" kern="0" dirty="0">
                <a:solidFill>
                  <a:schemeClr val="tx1"/>
                </a:solidFill>
                <a:latin typeface="+mn-lt"/>
                <a:cs typeface="Calibri Light" panose="020F0302020204030204" pitchFamily="34" charset="0"/>
              </a:rPr>
              <a:t> and </a:t>
            </a:r>
            <a:r>
              <a:rPr lang="en-GB" altLang="en-US" sz="1800" kern="0" dirty="0">
                <a:solidFill>
                  <a:schemeClr val="tx1"/>
                </a:solidFill>
                <a:latin typeface="+mn-lt"/>
                <a:cs typeface="Calibri Light" panose="020F0302020204030204" pitchFamily="34" charset="0"/>
              </a:rPr>
              <a:t>practice</a:t>
            </a:r>
            <a:r>
              <a:rPr lang="en-GB" altLang="en-US" sz="1800" b="0" kern="0" dirty="0">
                <a:solidFill>
                  <a:schemeClr val="tx1"/>
                </a:solidFill>
                <a:latin typeface="+mn-lt"/>
                <a:cs typeface="Calibri Light" panose="020F0302020204030204" pitchFamily="34" charset="0"/>
              </a:rPr>
              <a:t> social norms and expectations in relative safety.</a:t>
            </a:r>
          </a:p>
          <a:p>
            <a:pPr algn="l" eaLnBrk="1" hangingPunct="1">
              <a:buFontTx/>
              <a:buChar char="•"/>
            </a:pPr>
            <a:r>
              <a:rPr lang="en-GB" altLang="en-US" sz="1800" b="0" kern="0" dirty="0">
                <a:solidFill>
                  <a:schemeClr val="tx1"/>
                </a:solidFill>
                <a:latin typeface="+mn-lt"/>
                <a:cs typeface="Calibri Light" panose="020F0302020204030204" pitchFamily="34" charset="0"/>
              </a:rPr>
              <a:t>Schools that operate restoratively can create a positive and productive environment in which to work and learn which has a </a:t>
            </a:r>
            <a:r>
              <a:rPr lang="en-GB" altLang="en-US" sz="1800" i="1" kern="0" dirty="0">
                <a:solidFill>
                  <a:schemeClr val="tx1"/>
                </a:solidFill>
                <a:latin typeface="+mn-lt"/>
                <a:cs typeface="Calibri Light" panose="020F0302020204030204" pitchFamily="34" charset="0"/>
              </a:rPr>
              <a:t>measurable</a:t>
            </a:r>
            <a:r>
              <a:rPr lang="en-GB" altLang="en-US" sz="1800" b="0" kern="0" dirty="0">
                <a:solidFill>
                  <a:schemeClr val="tx1"/>
                </a:solidFill>
                <a:latin typeface="+mn-lt"/>
                <a:cs typeface="Calibri Light" panose="020F0302020204030204" pitchFamily="34" charset="0"/>
              </a:rPr>
              <a:t>, </a:t>
            </a:r>
            <a:r>
              <a:rPr lang="en-GB" altLang="en-US" sz="1800" i="1" kern="0" dirty="0">
                <a:solidFill>
                  <a:schemeClr val="tx1"/>
                </a:solidFill>
                <a:latin typeface="+mn-lt"/>
                <a:cs typeface="Calibri Light" panose="020F0302020204030204" pitchFamily="34" charset="0"/>
              </a:rPr>
              <a:t>positive</a:t>
            </a:r>
            <a:r>
              <a:rPr lang="en-GB" altLang="en-US" sz="1800" b="0" kern="0" dirty="0">
                <a:solidFill>
                  <a:schemeClr val="tx1"/>
                </a:solidFill>
                <a:latin typeface="+mn-lt"/>
                <a:cs typeface="Calibri Light" panose="020F0302020204030204" pitchFamily="34" charset="0"/>
              </a:rPr>
              <a:t> impact on wellbeing.</a:t>
            </a:r>
          </a:p>
          <a:p>
            <a:pPr algn="l" eaLnBrk="1" hangingPunct="1">
              <a:buFontTx/>
              <a:buChar char="•"/>
            </a:pPr>
            <a:r>
              <a:rPr lang="en-GB" altLang="en-US" sz="1800" b="0" kern="0" dirty="0">
                <a:solidFill>
                  <a:schemeClr val="tx1"/>
                </a:solidFill>
                <a:latin typeface="+mn-lt"/>
                <a:cs typeface="Calibri Light" panose="020F0302020204030204" pitchFamily="34" charset="0"/>
              </a:rPr>
              <a:t>People thrive in an environment that is </a:t>
            </a:r>
            <a:r>
              <a:rPr lang="en-GB" altLang="en-US" sz="1800" kern="0" dirty="0">
                <a:solidFill>
                  <a:schemeClr val="tx1"/>
                </a:solidFill>
                <a:latin typeface="+mn-lt"/>
                <a:cs typeface="Calibri Light" panose="020F0302020204030204" pitchFamily="34" charset="0"/>
              </a:rPr>
              <a:t>unified</a:t>
            </a:r>
            <a:r>
              <a:rPr lang="en-GB" altLang="en-US" sz="1800" b="0" kern="0" dirty="0">
                <a:solidFill>
                  <a:schemeClr val="tx1"/>
                </a:solidFill>
                <a:latin typeface="+mn-lt"/>
                <a:cs typeface="Calibri Light" panose="020F0302020204030204" pitchFamily="34" charset="0"/>
              </a:rPr>
              <a:t>, </a:t>
            </a:r>
            <a:r>
              <a:rPr lang="en-GB" altLang="en-US" sz="1800" kern="0" dirty="0">
                <a:solidFill>
                  <a:schemeClr val="tx1"/>
                </a:solidFill>
                <a:latin typeface="+mn-lt"/>
                <a:cs typeface="Calibri Light" panose="020F0302020204030204" pitchFamily="34" charset="0"/>
              </a:rPr>
              <a:t>consistent, predictable</a:t>
            </a:r>
            <a:r>
              <a:rPr lang="en-GB" altLang="en-US" sz="1800" b="0" kern="0" dirty="0">
                <a:solidFill>
                  <a:schemeClr val="tx1"/>
                </a:solidFill>
                <a:latin typeface="+mn-lt"/>
                <a:cs typeface="Calibri Light" panose="020F0302020204030204" pitchFamily="34" charset="0"/>
              </a:rPr>
              <a:t>,  and </a:t>
            </a:r>
            <a:r>
              <a:rPr lang="en-GB" altLang="en-US" sz="1800" kern="0" dirty="0">
                <a:solidFill>
                  <a:schemeClr val="tx1"/>
                </a:solidFill>
                <a:latin typeface="+mn-lt"/>
                <a:cs typeface="Calibri Light" panose="020F0302020204030204" pitchFamily="34" charset="0"/>
              </a:rPr>
              <a:t>fair</a:t>
            </a:r>
            <a:r>
              <a:rPr lang="en-GB" altLang="en-US" sz="1800" b="0" kern="0" dirty="0">
                <a:solidFill>
                  <a:schemeClr val="tx1"/>
                </a:solidFill>
                <a:latin typeface="+mn-lt"/>
                <a:cs typeface="Calibri Light" panose="020F0302020204030204" pitchFamily="34" charset="0"/>
              </a:rPr>
              <a:t> – these conditions create </a:t>
            </a:r>
            <a:r>
              <a:rPr lang="en-GB" altLang="en-US" sz="1800" b="0" i="1" kern="0" dirty="0">
                <a:solidFill>
                  <a:schemeClr val="tx1"/>
                </a:solidFill>
                <a:effectLst>
                  <a:outerShdw blurRad="38100" dist="38100" dir="2700000" algn="tl">
                    <a:srgbClr val="000000">
                      <a:alpha val="43137"/>
                    </a:srgbClr>
                  </a:outerShdw>
                </a:effectLst>
                <a:latin typeface="+mn-lt"/>
                <a:cs typeface="Calibri Light" panose="020F0302020204030204" pitchFamily="34" charset="0"/>
              </a:rPr>
              <a:t>emotional safety </a:t>
            </a:r>
            <a:r>
              <a:rPr lang="en-GB" altLang="en-US" sz="1800" b="0" kern="0" dirty="0">
                <a:solidFill>
                  <a:schemeClr val="tx1"/>
                </a:solidFill>
                <a:latin typeface="+mn-lt"/>
                <a:cs typeface="Calibri Light" panose="020F0302020204030204" pitchFamily="34" charset="0"/>
              </a:rPr>
              <a:t>and can help relationships flourish, even when things go wrong.</a:t>
            </a:r>
          </a:p>
          <a:p>
            <a:pPr algn="l" eaLnBrk="1" hangingPunct="1">
              <a:buFontTx/>
              <a:buChar char="•"/>
            </a:pPr>
            <a:r>
              <a:rPr lang="en-US" sz="1800" b="0" dirty="0">
                <a:solidFill>
                  <a:schemeClr val="tx1"/>
                </a:solidFill>
                <a:latin typeface="+mn-lt"/>
              </a:rPr>
              <a:t>Reduced </a:t>
            </a:r>
            <a:r>
              <a:rPr lang="en-US" sz="1800" b="0" dirty="0">
                <a:solidFill>
                  <a:schemeClr val="tx1"/>
                </a:solidFill>
                <a:effectLst>
                  <a:outerShdw blurRad="38100" dist="38100" dir="2700000" algn="tl">
                    <a:srgbClr val="000000">
                      <a:alpha val="43137"/>
                    </a:srgbClr>
                  </a:outerShdw>
                </a:effectLst>
                <a:latin typeface="+mn-lt"/>
              </a:rPr>
              <a:t>number of incidents </a:t>
            </a:r>
            <a:r>
              <a:rPr lang="en-US" sz="1800" b="0" dirty="0">
                <a:solidFill>
                  <a:schemeClr val="tx1"/>
                </a:solidFill>
                <a:latin typeface="+mn-lt"/>
              </a:rPr>
              <a:t>that that negatively affect the goals, values, attainment and ambitions of individuals and the wider community.</a:t>
            </a:r>
            <a:endParaRPr lang="en-GB" altLang="en-US" sz="1800" b="0" kern="0" dirty="0">
              <a:solidFill>
                <a:schemeClr val="tx1"/>
              </a:solidFill>
              <a:latin typeface="+mn-lt"/>
              <a:cs typeface="Calibri Light" panose="020F0302020204030204" pitchFamily="34" charset="0"/>
            </a:endParaRPr>
          </a:p>
        </p:txBody>
      </p:sp>
    </p:spTree>
    <p:extLst>
      <p:ext uri="{BB962C8B-B14F-4D97-AF65-F5344CB8AC3E}">
        <p14:creationId xmlns:p14="http://schemas.microsoft.com/office/powerpoint/2010/main" val="367860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hool desk with books and pencils with chalkboard in background">
            <a:extLst>
              <a:ext uri="{FF2B5EF4-FFF2-40B4-BE49-F238E27FC236}">
                <a16:creationId xmlns:a16="http://schemas.microsoft.com/office/drawing/2014/main" id="{19F848DC-0093-3D9A-08D2-C57CEC7BEE3D}"/>
              </a:ext>
            </a:extLst>
          </p:cNvPr>
          <p:cNvPicPr>
            <a:picLocks noChangeAspect="1"/>
          </p:cNvPicPr>
          <p:nvPr/>
        </p:nvPicPr>
        <p:blipFill>
          <a:blip r:embed="rId3"/>
          <a:stretch>
            <a:fillRect/>
          </a:stretch>
        </p:blipFill>
        <p:spPr>
          <a:xfrm>
            <a:off x="6462382" y="1813956"/>
            <a:ext cx="4887659" cy="3891420"/>
          </a:xfrm>
          <a:prstGeom prst="rect">
            <a:avLst/>
          </a:prstGeom>
          <a:ln>
            <a:noFill/>
          </a:ln>
          <a:effectLst>
            <a:softEdge rad="112500"/>
          </a:effectLst>
        </p:spPr>
      </p:pic>
      <p:sp>
        <p:nvSpPr>
          <p:cNvPr id="3" name="TextBox 2">
            <a:extLst>
              <a:ext uri="{FF2B5EF4-FFF2-40B4-BE49-F238E27FC236}">
                <a16:creationId xmlns:a16="http://schemas.microsoft.com/office/drawing/2014/main" id="{F6F88F08-229D-F91B-4BCD-B11D1DD620A0}"/>
              </a:ext>
            </a:extLst>
          </p:cNvPr>
          <p:cNvSpPr txBox="1"/>
          <p:nvPr/>
        </p:nvSpPr>
        <p:spPr>
          <a:xfrm>
            <a:off x="575532" y="1813956"/>
            <a:ext cx="5520468" cy="3939540"/>
          </a:xfrm>
          <a:prstGeom prst="rect">
            <a:avLst/>
          </a:prstGeom>
          <a:noFill/>
        </p:spPr>
        <p:txBody>
          <a:bodyPr wrap="square">
            <a:spAutoFit/>
          </a:bodyPr>
          <a:lstStyle/>
          <a:p>
            <a:pPr marL="257174" indent="-257174">
              <a:buFont typeface="Arial" panose="020B0604020202020204" pitchFamily="34" charset="0"/>
              <a:buChar char="•"/>
              <a:defRPr/>
            </a:pPr>
            <a:r>
              <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rPr>
              <a:t>Develop</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emotional literacy, truth telling,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accountability</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responsibility,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self-awareness</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empathy</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a:t>
            </a:r>
            <a:endPar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endParaRPr>
          </a:p>
          <a:p>
            <a:pPr marL="257174" indent="-257174">
              <a:spcBef>
                <a:spcPts val="312"/>
              </a:spcBef>
              <a:buFont typeface="Arial" panose="020B0604020202020204" pitchFamily="34" charset="0"/>
              <a:buChar char="•"/>
              <a:defRPr/>
            </a:pPr>
            <a:r>
              <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rPr>
              <a:t>Improve</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behaviour, attendance, learning environment, teaching, self-esteem, social and communication skills;</a:t>
            </a:r>
            <a:endPar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endParaRPr>
          </a:p>
          <a:p>
            <a:pPr marL="257174" indent="-257174">
              <a:spcBef>
                <a:spcPts val="312"/>
              </a:spcBef>
              <a:buFont typeface="Arial" panose="020B0604020202020204" pitchFamily="34" charset="0"/>
              <a:buChar char="•"/>
              <a:defRPr/>
            </a:pPr>
            <a:r>
              <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rPr>
              <a:t>Increase</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happiness,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pro-social behaviours</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safety;</a:t>
            </a:r>
            <a:endPar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endParaRPr>
          </a:p>
          <a:p>
            <a:pPr marL="257174" indent="-257174">
              <a:spcBef>
                <a:spcPts val="312"/>
              </a:spcBef>
              <a:buFont typeface="Arial" panose="020B0604020202020204" pitchFamily="34" charset="0"/>
              <a:buChar char="•"/>
              <a:defRPr/>
            </a:pPr>
            <a:r>
              <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rPr>
              <a:t>Reduce</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bullying, exclusions,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conflict</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need for sanctions,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risky behaviour;</a:t>
            </a:r>
            <a:endPar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endParaRPr>
          </a:p>
          <a:p>
            <a:pPr marL="257174" indent="-257174">
              <a:spcBef>
                <a:spcPts val="312"/>
              </a:spcBef>
              <a:buFont typeface="Arial" panose="020B0604020202020204" pitchFamily="34" charset="0"/>
              <a:buChar char="•"/>
              <a:defRPr/>
            </a:pPr>
            <a:r>
              <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rPr>
              <a:t>Create </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a safe climate in which to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work</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and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learn</a:t>
            </a:r>
            <a:r>
              <a:rPr lang="en-GB" sz="2000"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 that has </a:t>
            </a:r>
            <a:r>
              <a:rPr lang="en-GB" sz="2000" b="1" dirty="0">
                <a:solidFill>
                  <a:schemeClr val="tx1">
                    <a:lumMod val="85000"/>
                    <a:lumOff val="15000"/>
                  </a:schemeClr>
                </a:solidFill>
                <a:latin typeface="Calibri Light" panose="020F0302020204030204" pitchFamily="34" charset="0"/>
                <a:ea typeface="ヒラギノ角ゴ ProN W3"/>
                <a:cs typeface="Calibri Light" panose="020F0302020204030204" pitchFamily="34" charset="0"/>
              </a:rPr>
              <a:t>meaningful and robust relationships able to withstand challenge.</a:t>
            </a:r>
            <a:endParaRPr lang="en-GB" sz="2000" b="1" dirty="0">
              <a:solidFill>
                <a:schemeClr val="tx1">
                  <a:lumMod val="85000"/>
                  <a:lumOff val="15000"/>
                </a:schemeClr>
              </a:solidFill>
              <a:effectLst>
                <a:outerShdw blurRad="38100" dist="38100" dir="2700000" algn="tl">
                  <a:srgbClr val="000000">
                    <a:alpha val="43137"/>
                  </a:srgbClr>
                </a:outerShdw>
              </a:effectLst>
              <a:latin typeface="Calibri Light" panose="020F0302020204030204" pitchFamily="34" charset="0"/>
              <a:ea typeface="ヒラギノ角ゴ ProN W3"/>
              <a:cs typeface="Calibri Light" panose="020F0302020204030204" pitchFamily="34" charset="0"/>
            </a:endParaRPr>
          </a:p>
        </p:txBody>
      </p:sp>
      <p:sp>
        <p:nvSpPr>
          <p:cNvPr id="16389" name="TextBox 6">
            <a:extLst>
              <a:ext uri="{FF2B5EF4-FFF2-40B4-BE49-F238E27FC236}">
                <a16:creationId xmlns:a16="http://schemas.microsoft.com/office/drawing/2014/main" id="{D90AA8CB-E7AB-3805-8F30-CA0167DA4E5E}"/>
              </a:ext>
            </a:extLst>
          </p:cNvPr>
          <p:cNvSpPr txBox="1">
            <a:spLocks noChangeArrowheads="1"/>
          </p:cNvSpPr>
          <p:nvPr/>
        </p:nvSpPr>
        <p:spPr bwMode="auto">
          <a:xfrm>
            <a:off x="724258" y="533707"/>
            <a:ext cx="73624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a:lnSpc>
                <a:spcPct val="100000"/>
              </a:lnSpc>
              <a:spcBef>
                <a:spcPts val="527"/>
              </a:spcBef>
              <a:buSzPts val="1600"/>
            </a:pPr>
            <a:r>
              <a:rPr lang="en-GB" altLang="en-US" sz="2800" i="1" dirty="0">
                <a:solidFill>
                  <a:srgbClr val="535353"/>
                </a:solidFill>
                <a:latin typeface="Calibri" panose="020F0502020204030204" pitchFamily="34" charset="0"/>
                <a:ea typeface="ヒラギノ角ゴ ProN W3" pitchFamily="123" charset="-128"/>
                <a:cs typeface="ヒラギノ角ゴ ProN W6" pitchFamily="123" charset="-128"/>
              </a:rPr>
              <a:t>When Restorative Practice drives our culture, ethos and values, we can:</a:t>
            </a:r>
          </a:p>
        </p:txBody>
      </p:sp>
      <p:grpSp>
        <p:nvGrpSpPr>
          <p:cNvPr id="2" name="Group 5">
            <a:extLst>
              <a:ext uri="{FF2B5EF4-FFF2-40B4-BE49-F238E27FC236}">
                <a16:creationId xmlns:a16="http://schemas.microsoft.com/office/drawing/2014/main" id="{740452B4-04A1-567B-75BB-1ECE35CC32CD}"/>
              </a:ext>
            </a:extLst>
          </p:cNvPr>
          <p:cNvGrpSpPr>
            <a:grpSpLocks/>
          </p:cNvGrpSpPr>
          <p:nvPr/>
        </p:nvGrpSpPr>
        <p:grpSpPr bwMode="auto">
          <a:xfrm>
            <a:off x="0" y="6238503"/>
            <a:ext cx="12192000" cy="619497"/>
            <a:chOff x="0" y="0"/>
            <a:chExt cx="8208" cy="554"/>
          </a:xfrm>
        </p:grpSpPr>
        <p:sp>
          <p:nvSpPr>
            <p:cNvPr id="4" name="Rectangle 2">
              <a:extLst>
                <a:ext uri="{FF2B5EF4-FFF2-40B4-BE49-F238E27FC236}">
                  <a16:creationId xmlns:a16="http://schemas.microsoft.com/office/drawing/2014/main" id="{98C26E5D-51BC-9946-8BF7-BEF33647390A}"/>
                </a:ext>
              </a:extLst>
            </p:cNvPr>
            <p:cNvSpPr>
              <a:spLocks/>
            </p:cNvSpPr>
            <p:nvPr/>
          </p:nvSpPr>
          <p:spPr bwMode="auto">
            <a:xfrm>
              <a:off x="0" y="0"/>
              <a:ext cx="8208" cy="552"/>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sp>
          <p:nvSpPr>
            <p:cNvPr id="5" name="Rectangle 3">
              <a:extLst>
                <a:ext uri="{FF2B5EF4-FFF2-40B4-BE49-F238E27FC236}">
                  <a16:creationId xmlns:a16="http://schemas.microsoft.com/office/drawing/2014/main" id="{7F1BBBEC-B041-E119-BBF9-952EF4AF63BA}"/>
                </a:ext>
              </a:extLst>
            </p:cNvPr>
            <p:cNvSpPr>
              <a:spLocks/>
            </p:cNvSpPr>
            <p:nvPr/>
          </p:nvSpPr>
          <p:spPr bwMode="auto">
            <a:xfrm>
              <a:off x="8" y="42"/>
              <a:ext cx="8200" cy="512"/>
            </a:xfrm>
            <a:prstGeom prst="rect">
              <a:avLst/>
            </a:prstGeom>
            <a:solidFill>
              <a:srgbClr val="00988D"/>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a:solidFill>
                  <a:srgbClr val="636363"/>
                </a:solidFill>
                <a:ea typeface="ヒラギノ角ゴ ProN W3" pitchFamily="123" charset="-128"/>
                <a:cs typeface="ヒラギノ角ゴ ProN W6" pitchFamily="123" charset="-128"/>
                <a:sym typeface="Arial" panose="020B0604020202020204" pitchFamily="34" charset="0"/>
              </a:endParaRPr>
            </a:p>
          </p:txBody>
        </p:sp>
        <p:pic>
          <p:nvPicPr>
            <p:cNvPr id="6" name="Picture 4">
              <a:extLst>
                <a:ext uri="{FF2B5EF4-FFF2-40B4-BE49-F238E27FC236}">
                  <a16:creationId xmlns:a16="http://schemas.microsoft.com/office/drawing/2014/main" id="{08D3D8E1-5BD3-21A9-16B0-8F5596959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 y="183"/>
              <a:ext cx="8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grpSp>
      <p:sp>
        <p:nvSpPr>
          <p:cNvPr id="7" name="Rectangle 1">
            <a:extLst>
              <a:ext uri="{FF2B5EF4-FFF2-40B4-BE49-F238E27FC236}">
                <a16:creationId xmlns:a16="http://schemas.microsoft.com/office/drawing/2014/main" id="{5A13E86C-E6D6-1D9C-0EB9-7AB22B2630F8}"/>
              </a:ext>
            </a:extLst>
          </p:cNvPr>
          <p:cNvSpPr>
            <a:spLocks/>
          </p:cNvSpPr>
          <p:nvPr/>
        </p:nvSpPr>
        <p:spPr bwMode="auto">
          <a:xfrm>
            <a:off x="1" y="-1"/>
            <a:ext cx="12192000" cy="207567"/>
          </a:xfrm>
          <a:prstGeom prst="rect">
            <a:avLst/>
          </a:prstGeom>
          <a:solidFill>
            <a:srgbClr val="90BBBA"/>
          </a:solidFill>
          <a:ln>
            <a:noFill/>
          </a:ln>
          <a:extLst>
            <a:ext uri="{91240B29-F687-4F45-9708-019B960494DF}">
              <a14:hiddenLine xmlns:a14="http://schemas.microsoft.com/office/drawing/2010/main" w="12700">
                <a:solidFill>
                  <a:schemeClr val="tx1"/>
                </a:solidFill>
                <a:round/>
                <a:headEnd/>
                <a:tailEnd/>
              </a14:hiddenLine>
            </a:ext>
          </a:extLst>
        </p:spPr>
        <p:txBody>
          <a:bodyPr lIns="0" tIns="0" rIns="0" bIns="0"/>
          <a:lstStyle>
            <a:lvl1pPr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1pPr>
            <a:lvl2pPr marL="742950" indent="-28575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2pPr>
            <a:lvl3pPr marL="11430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3pPr>
            <a:lvl4pPr marL="16002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4pPr>
            <a:lvl5pPr marL="2057400" indent="-228600" algn="r">
              <a:lnSpc>
                <a:spcPct val="120000"/>
              </a:lnSpc>
              <a:spcBef>
                <a:spcPts val="700"/>
              </a:spcBef>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5pPr>
            <a:lvl6pPr marL="25146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6pPr>
            <a:lvl7pPr marL="29718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7pPr>
            <a:lvl8pPr marL="34290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8pPr>
            <a:lvl9pPr marL="3886200" indent="-228600" algn="r" eaLnBrk="0" fontAlgn="base" hangingPunct="0">
              <a:lnSpc>
                <a:spcPct val="120000"/>
              </a:lnSpc>
              <a:spcBef>
                <a:spcPts val="700"/>
              </a:spcBef>
              <a:spcAft>
                <a:spcPct val="0"/>
              </a:spcAft>
              <a:defRPr sz="3200" b="1">
                <a:solidFill>
                  <a:srgbClr val="4D4E53"/>
                </a:solidFill>
                <a:latin typeface="Arial" panose="020B0604020202020204" pitchFamily="34" charset="0"/>
                <a:ea typeface="ヒラギノ角ゴ ProN W6" pitchFamily="123" charset="-128"/>
                <a:cs typeface="Arial" panose="020B0604020202020204" pitchFamily="34" charset="0"/>
                <a:sym typeface="Arial-BoldMT" pitchFamily="123" charset="0"/>
              </a:defRPr>
            </a:lvl9pPr>
          </a:lstStyle>
          <a:p>
            <a:pPr algn="l" eaLnBrk="1" hangingPunct="1">
              <a:lnSpc>
                <a:spcPct val="100000"/>
              </a:lnSpc>
              <a:spcBef>
                <a:spcPct val="0"/>
              </a:spcBef>
            </a:pPr>
            <a:endParaRPr lang="en-US" altLang="en-US" sz="1406" b="0" dirty="0">
              <a:solidFill>
                <a:srgbClr val="636363"/>
              </a:solidFill>
              <a:ea typeface="ヒラギノ角ゴ ProN W3" pitchFamily="123" charset="-128"/>
              <a:cs typeface="ヒラギノ角ゴ ProN W6" pitchFamily="123" charset="-128"/>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oup of smiling children at school">
            <a:extLst>
              <a:ext uri="{FF2B5EF4-FFF2-40B4-BE49-F238E27FC236}">
                <a16:creationId xmlns:a16="http://schemas.microsoft.com/office/drawing/2014/main" id="{2D77497B-5F45-D509-4C58-76ED52A09EDC}"/>
              </a:ext>
            </a:extLst>
          </p:cNvPr>
          <p:cNvPicPr>
            <a:picLocks noChangeAspect="1"/>
          </p:cNvPicPr>
          <p:nvPr/>
        </p:nvPicPr>
        <p:blipFill rotWithShape="1">
          <a:blip r:embed="rId3">
            <a:extLst>
              <a:ext uri="{28A0092B-C50C-407E-A947-70E740481C1C}">
                <a14:useLocalDpi xmlns:a14="http://schemas.microsoft.com/office/drawing/2010/main" val="0"/>
              </a:ext>
            </a:extLst>
          </a:blip>
          <a:srcRect t="5590" r="9091" b="17802"/>
          <a:stretch/>
        </p:blipFill>
        <p:spPr>
          <a:xfrm>
            <a:off x="20" y="10"/>
            <a:ext cx="12191980" cy="6857990"/>
          </a:xfrm>
          <a:prstGeom prst="rect">
            <a:avLst/>
          </a:prstGeom>
        </p:spPr>
      </p:pic>
      <p:sp>
        <p:nvSpPr>
          <p:cNvPr id="8206" name="Rectangle 820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Title 1">
            <a:extLst>
              <a:ext uri="{FF2B5EF4-FFF2-40B4-BE49-F238E27FC236}">
                <a16:creationId xmlns:a16="http://schemas.microsoft.com/office/drawing/2014/main" id="{755C5F69-77B2-3816-3C7B-1E94DDA4A27A}"/>
              </a:ext>
            </a:extLst>
          </p:cNvPr>
          <p:cNvSpPr>
            <a:spLocks noGrp="1" noChangeArrowheads="1"/>
          </p:cNvSpPr>
          <p:nvPr>
            <p:ph type="title"/>
          </p:nvPr>
        </p:nvSpPr>
        <p:spPr>
          <a:xfrm>
            <a:off x="1028700" y="365125"/>
            <a:ext cx="10515600" cy="1325563"/>
          </a:xfrm>
        </p:spPr>
        <p:txBody>
          <a:bodyPr vert="horz" lIns="91440" tIns="45720" rIns="91440" bIns="45720" rtlCol="0" anchor="ctr">
            <a:normAutofit/>
          </a:bodyPr>
          <a:lstStyle/>
          <a:p>
            <a:r>
              <a:rPr lang="en-US" altLang="en-US" dirty="0">
                <a:latin typeface="+mn-lt"/>
              </a:rPr>
              <a:t>What does RP look like in school settings?</a:t>
            </a:r>
          </a:p>
        </p:txBody>
      </p:sp>
      <p:sp>
        <p:nvSpPr>
          <p:cNvPr id="5" name="TextBox 4">
            <a:extLst>
              <a:ext uri="{FF2B5EF4-FFF2-40B4-BE49-F238E27FC236}">
                <a16:creationId xmlns:a16="http://schemas.microsoft.com/office/drawing/2014/main" id="{B15C9447-5B24-7EB2-CDF4-2667B8D80D42}"/>
              </a:ext>
            </a:extLst>
          </p:cNvPr>
          <p:cNvSpPr txBox="1"/>
          <p:nvPr/>
        </p:nvSpPr>
        <p:spPr>
          <a:xfrm>
            <a:off x="838199" y="1690688"/>
            <a:ext cx="8020051" cy="4802187"/>
          </a:xfrm>
          <a:prstGeom prst="rect">
            <a:avLst/>
          </a:prstGeom>
        </p:spPr>
        <p:txBody>
          <a:bodyPr vert="horz" wrap="square" lIns="91440" tIns="45720" rIns="91440" bIns="45720" rtlCol="0">
            <a:noAutofit/>
          </a:bodyPr>
          <a:lstStyle/>
          <a:p>
            <a:pPr marL="321457" indent="-228600">
              <a:spcBef>
                <a:spcPts val="703"/>
              </a:spcBef>
              <a:buSzPct val="80000"/>
              <a:buFont typeface="Arial" panose="020B0604020202020204" pitchFamily="34" charset="0"/>
              <a:buChar char="•"/>
              <a:defRPr/>
            </a:pPr>
            <a:r>
              <a:rPr lang="en-US" sz="2800" dirty="0"/>
              <a:t>Focuses on </a:t>
            </a:r>
            <a:r>
              <a:rPr lang="en-US" sz="2800" dirty="0" err="1"/>
              <a:t>recognising</a:t>
            </a:r>
            <a:r>
              <a:rPr lang="en-US" sz="2800" dirty="0"/>
              <a:t> and </a:t>
            </a:r>
            <a:r>
              <a:rPr lang="en-US" sz="2800" dirty="0" err="1"/>
              <a:t>normalising</a:t>
            </a:r>
            <a:r>
              <a:rPr lang="en-US" sz="2800" dirty="0"/>
              <a:t> behaviour that </a:t>
            </a:r>
            <a:r>
              <a:rPr lang="en-US" sz="2800" dirty="0">
                <a:effectLst>
                  <a:outerShdw blurRad="38100" dist="38100" dir="2700000" algn="tl">
                    <a:srgbClr val="000000">
                      <a:alpha val="43137"/>
                    </a:srgbClr>
                  </a:outerShdw>
                </a:effectLst>
              </a:rPr>
              <a:t>adds value </a:t>
            </a:r>
            <a:r>
              <a:rPr lang="en-US" sz="2800" dirty="0"/>
              <a:t>to the community or helps individuals and the community achieve their goals.</a:t>
            </a:r>
          </a:p>
          <a:p>
            <a:pPr marL="321457" indent="-228600">
              <a:spcBef>
                <a:spcPts val="703"/>
              </a:spcBef>
              <a:buSzPct val="80000"/>
              <a:buFont typeface="Arial" panose="020B0604020202020204" pitchFamily="34" charset="0"/>
              <a:buChar char="•"/>
              <a:defRPr/>
            </a:pPr>
            <a:r>
              <a:rPr lang="en-US" sz="2800" dirty="0"/>
              <a:t>Adopts a </a:t>
            </a:r>
            <a:r>
              <a:rPr lang="en-US" sz="2800" dirty="0">
                <a:effectLst>
                  <a:outerShdw blurRad="38100" dist="38100" dir="2700000" algn="tl">
                    <a:srgbClr val="000000">
                      <a:alpha val="43137"/>
                    </a:srgbClr>
                  </a:outerShdw>
                </a:effectLst>
              </a:rPr>
              <a:t>shared (affective) language </a:t>
            </a:r>
            <a:r>
              <a:rPr lang="en-US" sz="2800" dirty="0"/>
              <a:t>to support the safe communication of feelings to resolve conflict or reinforce positive behaviour.</a:t>
            </a:r>
          </a:p>
          <a:p>
            <a:pPr marL="321457" indent="-228600">
              <a:spcBef>
                <a:spcPts val="703"/>
              </a:spcBef>
              <a:buSzPct val="80000"/>
              <a:buFont typeface="Arial" panose="020B0604020202020204" pitchFamily="34" charset="0"/>
              <a:buChar char="•"/>
              <a:defRPr/>
            </a:pPr>
            <a:r>
              <a:rPr lang="en-US" sz="2800" dirty="0"/>
              <a:t>Commits to the use of a </a:t>
            </a:r>
            <a:r>
              <a:rPr lang="en-US" sz="2800" dirty="0">
                <a:effectLst>
                  <a:outerShdw blurRad="38100" dist="38100" dir="2700000" algn="tl">
                    <a:srgbClr val="000000">
                      <a:alpha val="43137"/>
                    </a:srgbClr>
                  </a:outerShdw>
                </a:effectLst>
              </a:rPr>
              <a:t>restorative conferencing </a:t>
            </a:r>
            <a:r>
              <a:rPr lang="en-US" sz="2800" dirty="0"/>
              <a:t>framework to resolve conflict and harm, placing the onus on those affected to solve the problem.</a:t>
            </a:r>
          </a:p>
          <a:p>
            <a:pPr marL="321457" indent="-228600">
              <a:lnSpc>
                <a:spcPct val="90000"/>
              </a:lnSpc>
              <a:spcBef>
                <a:spcPts val="703"/>
              </a:spcBef>
              <a:buSzPct val="80000"/>
              <a:buFont typeface="Arial" panose="020B0604020202020204" pitchFamily="34" charset="0"/>
              <a:buChar char="•"/>
              <a:defRPr/>
            </a:pPr>
            <a:endParaRPr lang="en-US" sz="2800" dirty="0"/>
          </a:p>
        </p:txBody>
      </p:sp>
    </p:spTree>
    <p:extLst>
      <p:ext uri="{BB962C8B-B14F-4D97-AF65-F5344CB8AC3E}">
        <p14:creationId xmlns:p14="http://schemas.microsoft.com/office/powerpoint/2010/main" val="23223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540DFB4-867C-E2BB-EE93-8ED16E27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92F54-9FEF-2C6E-8B8E-5D93AA9470F0}"/>
              </a:ext>
            </a:extLst>
          </p:cNvPr>
          <p:cNvSpPr>
            <a:spLocks noGrp="1"/>
          </p:cNvSpPr>
          <p:nvPr>
            <p:ph type="title"/>
          </p:nvPr>
        </p:nvSpPr>
        <p:spPr>
          <a:xfrm>
            <a:off x="589559" y="262028"/>
            <a:ext cx="7015496" cy="1190445"/>
          </a:xfrm>
        </p:spPr>
        <p:txBody>
          <a:bodyPr vert="horz" lIns="91440" tIns="45720" rIns="91440" bIns="45720" rtlCol="0" anchor="ctr">
            <a:normAutofit/>
          </a:bodyPr>
          <a:lstStyle/>
          <a:p>
            <a:r>
              <a:rPr lang="en-US" sz="4000" dirty="0"/>
              <a:t>Three Restorative Processes</a:t>
            </a:r>
          </a:p>
        </p:txBody>
      </p:sp>
      <p:pic>
        <p:nvPicPr>
          <p:cNvPr id="5" name="Content Placeholder 4" descr="Circles with lines outline">
            <a:extLst>
              <a:ext uri="{FF2B5EF4-FFF2-40B4-BE49-F238E27FC236}">
                <a16:creationId xmlns:a16="http://schemas.microsoft.com/office/drawing/2014/main" id="{D97A27B2-D52A-F9C2-9F0E-0571D9B7CDE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058" y="2622776"/>
            <a:ext cx="3339649" cy="3339649"/>
          </a:xfrm>
          <a:prstGeom prst="rect">
            <a:avLst/>
          </a:prstGeom>
        </p:spPr>
      </p:pic>
      <p:pic>
        <p:nvPicPr>
          <p:cNvPr id="7" name="Graphic 6" descr="Marketing outline">
            <a:extLst>
              <a:ext uri="{FF2B5EF4-FFF2-40B4-BE49-F238E27FC236}">
                <a16:creationId xmlns:a16="http://schemas.microsoft.com/office/drawing/2014/main" id="{0DCBDB24-11DB-60A8-EAA6-5C7E205C79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379944" y="2605050"/>
            <a:ext cx="3375098" cy="3375099"/>
          </a:xfrm>
          <a:prstGeom prst="rect">
            <a:avLst/>
          </a:prstGeom>
        </p:spPr>
      </p:pic>
      <p:pic>
        <p:nvPicPr>
          <p:cNvPr id="13" name="Graphic 12" descr="Users outline">
            <a:extLst>
              <a:ext uri="{FF2B5EF4-FFF2-40B4-BE49-F238E27FC236}">
                <a16:creationId xmlns:a16="http://schemas.microsoft.com/office/drawing/2014/main" id="{AD6E2968-EA2C-3DD0-6DD8-6007FD4F7D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9279" y="2605051"/>
            <a:ext cx="3375099" cy="3375099"/>
          </a:xfrm>
          <a:prstGeom prst="rect">
            <a:avLst/>
          </a:prstGeom>
          <a:effectLst/>
        </p:spPr>
      </p:pic>
    </p:spTree>
    <p:extLst>
      <p:ext uri="{BB962C8B-B14F-4D97-AF65-F5344CB8AC3E}">
        <p14:creationId xmlns:p14="http://schemas.microsoft.com/office/powerpoint/2010/main" val="720139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20F5-61F6-9633-5454-995F279754EA}"/>
              </a:ext>
            </a:extLst>
          </p:cNvPr>
          <p:cNvSpPr>
            <a:spLocks noGrp="1"/>
          </p:cNvSpPr>
          <p:nvPr>
            <p:ph type="title"/>
          </p:nvPr>
        </p:nvSpPr>
        <p:spPr>
          <a:xfrm>
            <a:off x="2087683" y="1144167"/>
            <a:ext cx="1878106" cy="1325563"/>
          </a:xfrm>
        </p:spPr>
        <p:txBody>
          <a:bodyPr/>
          <a:lstStyle/>
          <a:p>
            <a:r>
              <a:rPr lang="en-GB" b="1" dirty="0">
                <a:hlinkClick r:id="rId3" action="ppaction://hlinksldjump">
                  <a:extLst>
                    <a:ext uri="{A12FA001-AC4F-418D-AE19-62706E023703}">
                      <ahyp:hlinkClr xmlns:ahyp="http://schemas.microsoft.com/office/drawing/2018/hyperlinkcolor" val="tx"/>
                    </a:ext>
                  </a:extLst>
                </a:hlinkClick>
              </a:rPr>
              <a:t>Circles</a:t>
            </a:r>
            <a:endParaRPr lang="en-GB" b="1" dirty="0"/>
          </a:p>
        </p:txBody>
      </p:sp>
      <p:pic>
        <p:nvPicPr>
          <p:cNvPr id="4" name="Content Placeholder 4" descr="Circles with lines outline">
            <a:extLst>
              <a:ext uri="{FF2B5EF4-FFF2-40B4-BE49-F238E27FC236}">
                <a16:creationId xmlns:a16="http://schemas.microsoft.com/office/drawing/2014/main" id="{F1CA2B4F-0537-8CA1-DA28-C44867A57CD1}"/>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8013" y="593965"/>
            <a:ext cx="4260422" cy="4260422"/>
          </a:xfrm>
          <a:prstGeom prst="rect">
            <a:avLst/>
          </a:prstGeom>
        </p:spPr>
      </p:pic>
      <p:pic>
        <p:nvPicPr>
          <p:cNvPr id="5" name="Graphic 4" descr="Marketing outline">
            <a:extLst>
              <a:ext uri="{FF2B5EF4-FFF2-40B4-BE49-F238E27FC236}">
                <a16:creationId xmlns:a16="http://schemas.microsoft.com/office/drawing/2014/main" id="{FA55ACB3-3378-EA2A-79B2-2F858A8AC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3529" y="2724176"/>
            <a:ext cx="3837988" cy="3837989"/>
          </a:xfrm>
          <a:prstGeom prst="rect">
            <a:avLst/>
          </a:prstGeom>
        </p:spPr>
      </p:pic>
      <p:sp>
        <p:nvSpPr>
          <p:cNvPr id="6" name="TextBox 5">
            <a:extLst>
              <a:ext uri="{FF2B5EF4-FFF2-40B4-BE49-F238E27FC236}">
                <a16:creationId xmlns:a16="http://schemas.microsoft.com/office/drawing/2014/main" id="{88A5C6A3-580F-0A3A-7363-A7DD1F8050D7}"/>
              </a:ext>
            </a:extLst>
          </p:cNvPr>
          <p:cNvSpPr txBox="1"/>
          <p:nvPr/>
        </p:nvSpPr>
        <p:spPr>
          <a:xfrm>
            <a:off x="3239293" y="4645167"/>
            <a:ext cx="2354683" cy="1446550"/>
          </a:xfrm>
          <a:prstGeom prst="rect">
            <a:avLst/>
          </a:prstGeom>
          <a:noFill/>
        </p:spPr>
        <p:txBody>
          <a:bodyPr wrap="square" rtlCol="0">
            <a:spAutoFit/>
          </a:bodyPr>
          <a:lstStyle/>
          <a:p>
            <a:r>
              <a:rPr lang="en-GB" sz="4400" b="1" dirty="0">
                <a:latin typeface="+mj-lt"/>
                <a:hlinkClick r:id="rId8" action="ppaction://hlinksldjump">
                  <a:extLst>
                    <a:ext uri="{A12FA001-AC4F-418D-AE19-62706E023703}">
                      <ahyp:hlinkClr xmlns:ahyp="http://schemas.microsoft.com/office/drawing/2018/hyperlinkcolor" val="tx"/>
                    </a:ext>
                  </a:extLst>
                </a:hlinkClick>
              </a:rPr>
              <a:t>Affective</a:t>
            </a:r>
            <a:r>
              <a:rPr lang="en-GB" sz="4400" b="1" dirty="0">
                <a:latin typeface="+mj-lt"/>
              </a:rPr>
              <a:t> Language</a:t>
            </a:r>
          </a:p>
        </p:txBody>
      </p:sp>
      <p:pic>
        <p:nvPicPr>
          <p:cNvPr id="7" name="Graphic 6" descr="Users outline">
            <a:extLst>
              <a:ext uri="{FF2B5EF4-FFF2-40B4-BE49-F238E27FC236}">
                <a16:creationId xmlns:a16="http://schemas.microsoft.com/office/drawing/2014/main" id="{3E0D9850-FE52-2B6C-A2E5-16BB2C70C7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7543" y="2852872"/>
            <a:ext cx="3580596" cy="3580596"/>
          </a:xfrm>
          <a:prstGeom prst="rect">
            <a:avLst/>
          </a:prstGeom>
          <a:effectLst/>
        </p:spPr>
      </p:pic>
      <p:sp>
        <p:nvSpPr>
          <p:cNvPr id="8" name="TextBox 7">
            <a:extLst>
              <a:ext uri="{FF2B5EF4-FFF2-40B4-BE49-F238E27FC236}">
                <a16:creationId xmlns:a16="http://schemas.microsoft.com/office/drawing/2014/main" id="{4AAAE8B1-2599-DC87-E603-7B3A5E1BA579}"/>
              </a:ext>
            </a:extLst>
          </p:cNvPr>
          <p:cNvSpPr txBox="1"/>
          <p:nvPr/>
        </p:nvSpPr>
        <p:spPr>
          <a:xfrm>
            <a:off x="8608906" y="2724176"/>
            <a:ext cx="3257869" cy="769441"/>
          </a:xfrm>
          <a:prstGeom prst="rect">
            <a:avLst/>
          </a:prstGeom>
          <a:noFill/>
        </p:spPr>
        <p:txBody>
          <a:bodyPr wrap="square" rtlCol="0">
            <a:spAutoFit/>
          </a:bodyPr>
          <a:lstStyle/>
          <a:p>
            <a:r>
              <a:rPr lang="en-GB" sz="4400" b="1" dirty="0">
                <a:latin typeface="+mj-lt"/>
                <a:hlinkClick r:id="rId11" action="ppaction://hlinksldjump">
                  <a:extLst>
                    <a:ext uri="{A12FA001-AC4F-418D-AE19-62706E023703}">
                      <ahyp:hlinkClr xmlns:ahyp="http://schemas.microsoft.com/office/drawing/2018/hyperlinkcolor" val="tx"/>
                    </a:ext>
                  </a:extLst>
                </a:hlinkClick>
              </a:rPr>
              <a:t>Conferencing</a:t>
            </a:r>
            <a:endParaRPr lang="en-GB" sz="4400" b="1" dirty="0">
              <a:latin typeface="+mj-lt"/>
            </a:endParaRPr>
          </a:p>
        </p:txBody>
      </p:sp>
    </p:spTree>
    <p:extLst>
      <p:ext uri="{BB962C8B-B14F-4D97-AF65-F5344CB8AC3E}">
        <p14:creationId xmlns:p14="http://schemas.microsoft.com/office/powerpoint/2010/main" val="1258420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EB29C-57D7-4FE2-72C0-96951719E0A6}"/>
              </a:ext>
            </a:extLst>
          </p:cNvPr>
          <p:cNvPicPr>
            <a:picLocks noChangeAspect="1"/>
          </p:cNvPicPr>
          <p:nvPr/>
        </p:nvPicPr>
        <p:blipFill>
          <a:blip r:embed="rId3"/>
          <a:stretch>
            <a:fillRect/>
          </a:stretch>
        </p:blipFill>
        <p:spPr>
          <a:xfrm>
            <a:off x="314325" y="385762"/>
            <a:ext cx="11563350" cy="5829301"/>
          </a:xfrm>
          <a:prstGeom prst="rect">
            <a:avLst/>
          </a:prstGeom>
        </p:spPr>
      </p:pic>
      <p:sp>
        <p:nvSpPr>
          <p:cNvPr id="6" name="TextBox 5">
            <a:extLst>
              <a:ext uri="{FF2B5EF4-FFF2-40B4-BE49-F238E27FC236}">
                <a16:creationId xmlns:a16="http://schemas.microsoft.com/office/drawing/2014/main" id="{D9C8D731-1930-7084-CD4A-880F26A22D7A}"/>
              </a:ext>
            </a:extLst>
          </p:cNvPr>
          <p:cNvSpPr txBox="1"/>
          <p:nvPr/>
        </p:nvSpPr>
        <p:spPr>
          <a:xfrm>
            <a:off x="528638" y="6357938"/>
            <a:ext cx="3700462" cy="369332"/>
          </a:xfrm>
          <a:prstGeom prst="rect">
            <a:avLst/>
          </a:prstGeom>
          <a:noFill/>
        </p:spPr>
        <p:txBody>
          <a:bodyPr wrap="square" rtlCol="0">
            <a:spAutoFit/>
          </a:bodyPr>
          <a:lstStyle/>
          <a:p>
            <a:r>
              <a:rPr lang="en-GB" dirty="0"/>
              <a:t>The Responsive Counsellor</a:t>
            </a:r>
          </a:p>
        </p:txBody>
      </p:sp>
      <p:pic>
        <p:nvPicPr>
          <p:cNvPr id="8" name="Graphic 7" descr="Alterations &amp; Tailoring outline">
            <a:hlinkClick r:id="rId4" action="ppaction://hlinksldjump"/>
            <a:extLst>
              <a:ext uri="{FF2B5EF4-FFF2-40B4-BE49-F238E27FC236}">
                <a16:creationId xmlns:a16="http://schemas.microsoft.com/office/drawing/2014/main" id="{AF1E2611-4FA2-42B4-9826-58D0A8C6E2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06162" y="5989081"/>
            <a:ext cx="823913" cy="823913"/>
          </a:xfrm>
          <a:prstGeom prst="rect">
            <a:avLst/>
          </a:prstGeom>
        </p:spPr>
      </p:pic>
    </p:spTree>
    <p:extLst>
      <p:ext uri="{BB962C8B-B14F-4D97-AF65-F5344CB8AC3E}">
        <p14:creationId xmlns:p14="http://schemas.microsoft.com/office/powerpoint/2010/main" val="15907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EBAC78A9FC4748A4B248E44ED5B9A7" ma:contentTypeVersion="14" ma:contentTypeDescription="Create a new document." ma:contentTypeScope="" ma:versionID="f087354684a0436ec65e1f8750e96e95">
  <xsd:schema xmlns:xsd="http://www.w3.org/2001/XMLSchema" xmlns:xs="http://www.w3.org/2001/XMLSchema" xmlns:p="http://schemas.microsoft.com/office/2006/metadata/properties" xmlns:ns2="682fd419-9d33-4b26-a3ce-d98cbde828b3" xmlns:ns3="b250a692-0d02-4717-87f9-0f8bd8d07614" targetNamespace="http://schemas.microsoft.com/office/2006/metadata/properties" ma:root="true" ma:fieldsID="5d539efaefa934b33a972fe946430784" ns2:_="" ns3:_="">
    <xsd:import namespace="682fd419-9d33-4b26-a3ce-d98cbde828b3"/>
    <xsd:import namespace="b250a692-0d02-4717-87f9-0f8bd8d076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d419-9d33-4b26-a3ce-d98cbde82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6b9df9-913f-4f8b-b453-8966a8cf090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0a692-0d02-4717-87f9-0f8bd8d076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7d60f3-f065-4def-91d6-9c63ecd02d4b}" ma:internalName="TaxCatchAll" ma:showField="CatchAllData" ma:web="b250a692-0d02-4717-87f9-0f8bd8d076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2fd419-9d33-4b26-a3ce-d98cbde828b3">
      <Terms xmlns="http://schemas.microsoft.com/office/infopath/2007/PartnerControls"/>
    </lcf76f155ced4ddcb4097134ff3c332f>
    <TaxCatchAll xmlns="b250a692-0d02-4717-87f9-0f8bd8d07614" xsi:nil="true"/>
    <SharedWithUsers xmlns="b250a692-0d02-4717-87f9-0f8bd8d07614">
      <UserInfo>
        <DisplayName>Rajabi, Maryam (LBB)</DisplayName>
        <AccountId>35</AccountId>
        <AccountType/>
      </UserInfo>
    </SharedWithUsers>
  </documentManagement>
</p:properties>
</file>

<file path=customXml/itemProps1.xml><?xml version="1.0" encoding="utf-8"?>
<ds:datastoreItem xmlns:ds="http://schemas.openxmlformats.org/officeDocument/2006/customXml" ds:itemID="{FEC16BA0-BBBB-48A7-9DE4-6C1B2CD548C8}"/>
</file>

<file path=customXml/itemProps2.xml><?xml version="1.0" encoding="utf-8"?>
<ds:datastoreItem xmlns:ds="http://schemas.openxmlformats.org/officeDocument/2006/customXml" ds:itemID="{0FEFFAEA-B635-4881-BD42-90310F3FCF97}"/>
</file>

<file path=customXml/itemProps3.xml><?xml version="1.0" encoding="utf-8"?>
<ds:datastoreItem xmlns:ds="http://schemas.openxmlformats.org/officeDocument/2006/customXml" ds:itemID="{CAC92248-6086-4CAB-BB50-7D6A65A5666B}"/>
</file>

<file path=docMetadata/LabelInfo.xml><?xml version="1.0" encoding="utf-8"?>
<clbl:labelList xmlns:clbl="http://schemas.microsoft.com/office/2020/mipLabelMetadata">
  <clbl:label id="{ccdf8477-5183-4317-8e8b-f69ff0053fb7}" enabled="1" method="Standard" siteId="{1ba468b9-1414-4675-be4f-53c478ad47bb}" contentBits="0" removed="0"/>
</clbl:labelList>
</file>

<file path=docProps/app.xml><?xml version="1.0" encoding="utf-8"?>
<Properties xmlns="http://schemas.openxmlformats.org/officeDocument/2006/extended-properties" xmlns:vt="http://schemas.openxmlformats.org/officeDocument/2006/docPropsVTypes">
  <TotalTime>1490</TotalTime>
  <Words>3958</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Arial-BoldMT</vt:lpstr>
      <vt:lpstr>Calibri</vt:lpstr>
      <vt:lpstr>Calibri Light</vt:lpstr>
      <vt:lpstr>Symbol</vt:lpstr>
      <vt:lpstr>Times New Roman</vt:lpstr>
      <vt:lpstr>ヒラギノ角ゴ ProN W3</vt:lpstr>
      <vt:lpstr>Office Theme</vt:lpstr>
      <vt:lpstr>Team Around the School</vt:lpstr>
      <vt:lpstr>Introduction</vt:lpstr>
      <vt:lpstr>What is Restorative Practice?</vt:lpstr>
      <vt:lpstr>PowerPoint Presentation</vt:lpstr>
      <vt:lpstr>PowerPoint Presentation</vt:lpstr>
      <vt:lpstr>What does RP look like in school settings?</vt:lpstr>
      <vt:lpstr>Three Restorative Processes</vt:lpstr>
      <vt:lpstr>Circles</vt:lpstr>
      <vt:lpstr>PowerPoint Presentation</vt:lpstr>
      <vt:lpstr>PowerPoint Presentation</vt:lpstr>
      <vt:lpstr>PowerPoint Presentation</vt:lpstr>
      <vt:lpstr>Examples of good (restorative) practice</vt:lpstr>
      <vt:lpstr>Restorative Practice and Safeguarding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Henken, Annie (LBB)</dc:creator>
  <cp:lastModifiedBy>Henken, Annie (LBB)</cp:lastModifiedBy>
  <cp:revision>104</cp:revision>
  <dcterms:created xsi:type="dcterms:W3CDTF">2024-04-26T06:46:04Z</dcterms:created>
  <dcterms:modified xsi:type="dcterms:W3CDTF">2024-05-02T16:12:30Z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0x0101000CEBAC78A9FC4748A4B248E44ED5B9A7</vt:lpwstr>
  </property>
  <property fmtid="{D5CDD505-2E9C-101B-9397-08002B2CF9AE}" pid="3" name="MediaServiceImageTags">
    <vt:lpwstr/>
  </property>
</Properties>
</file>