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
  </p:notesMasterIdLst>
  <p:sldIdLst>
    <p:sldId id="10168" r:id="rId3"/>
    <p:sldId id="10169" r:id="rId4"/>
    <p:sldId id="10170" r:id="rId5"/>
    <p:sldId id="10171" r:id="rId6"/>
    <p:sldId id="10172" r:id="rId7"/>
    <p:sldId id="1017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 Vincent - Forest School" id="{CAA75A05-9168-4A44-987B-FB13A191B5A6}">
          <p14:sldIdLst>
            <p14:sldId id="10168"/>
            <p14:sldId id="10169"/>
            <p14:sldId id="10170"/>
            <p14:sldId id="10171"/>
            <p14:sldId id="10172"/>
            <p14:sldId id="1017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38" d="100"/>
          <a:sy n="38" d="100"/>
        </p:scale>
        <p:origin x="52" y="5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Natasha" userId="f2904ae8-99a1-4ca9-a11e-6292693fc22f" providerId="ADAL" clId="{AE42129D-BB01-4425-9FA5-265F76122280}"/>
    <pc:docChg chg="delSld delMainMaster delSection modSection">
      <pc:chgData name="Joseph, Natasha" userId="f2904ae8-99a1-4ca9-a11e-6292693fc22f" providerId="ADAL" clId="{AE42129D-BB01-4425-9FA5-265F76122280}" dt="2025-09-10T15:25:47.623" v="2" actId="47"/>
      <pc:docMkLst>
        <pc:docMk/>
      </pc:docMkLst>
      <pc:sldChg chg="del">
        <pc:chgData name="Joseph, Natasha" userId="f2904ae8-99a1-4ca9-a11e-6292693fc22f" providerId="ADAL" clId="{AE42129D-BB01-4425-9FA5-265F76122280}" dt="2025-09-10T15:25:44.835" v="1" actId="47"/>
        <pc:sldMkLst>
          <pc:docMk/>
          <pc:sldMk cId="4261829532" sldId="10178"/>
        </pc:sldMkLst>
      </pc:sldChg>
      <pc:sldChg chg="del">
        <pc:chgData name="Joseph, Natasha" userId="f2904ae8-99a1-4ca9-a11e-6292693fc22f" providerId="ADAL" clId="{AE42129D-BB01-4425-9FA5-265F76122280}" dt="2025-09-10T15:25:44.112" v="0" actId="47"/>
        <pc:sldMkLst>
          <pc:docMk/>
          <pc:sldMk cId="212417693" sldId="10179"/>
        </pc:sldMkLst>
      </pc:sldChg>
      <pc:sldMasterChg chg="del delSldLayout">
        <pc:chgData name="Joseph, Natasha" userId="f2904ae8-99a1-4ca9-a11e-6292693fc22f" providerId="ADAL" clId="{AE42129D-BB01-4425-9FA5-265F76122280}" dt="2025-09-10T15:25:44.835" v="1" actId="47"/>
        <pc:sldMasterMkLst>
          <pc:docMk/>
          <pc:sldMasterMk cId="2561697115" sldId="2147483672"/>
        </pc:sldMasterMkLst>
        <pc:sldLayoutChg chg="del">
          <pc:chgData name="Joseph, Natasha" userId="f2904ae8-99a1-4ca9-a11e-6292693fc22f" providerId="ADAL" clId="{AE42129D-BB01-4425-9FA5-265F76122280}" dt="2025-09-10T15:25:44.835" v="1" actId="47"/>
          <pc:sldLayoutMkLst>
            <pc:docMk/>
            <pc:sldMasterMk cId="2561697115" sldId="2147483672"/>
            <pc:sldLayoutMk cId="330232682" sldId="2147483673"/>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2866433612" sldId="2147483674"/>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2758234534" sldId="2147483675"/>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2508971942" sldId="2147483676"/>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1165325389" sldId="2147483677"/>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2090967444" sldId="2147483678"/>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2247619151" sldId="2147483679"/>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3512191824" sldId="2147483680"/>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3431996772" sldId="2147483681"/>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3318251670" sldId="2147483682"/>
          </pc:sldLayoutMkLst>
        </pc:sldLayoutChg>
        <pc:sldLayoutChg chg="del">
          <pc:chgData name="Joseph, Natasha" userId="f2904ae8-99a1-4ca9-a11e-6292693fc22f" providerId="ADAL" clId="{AE42129D-BB01-4425-9FA5-265F76122280}" dt="2025-09-10T15:25:44.835" v="1" actId="47"/>
          <pc:sldLayoutMkLst>
            <pc:docMk/>
            <pc:sldMasterMk cId="2561697115" sldId="2147483672"/>
            <pc:sldLayoutMk cId="3287527501"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FBB97-B39E-418F-81A2-DDA768C4CACA}" type="datetimeFigureOut">
              <a:rPr lang="en-GB" smtClean="0"/>
              <a:t>10/09/2025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89F67-042C-475D-8E68-3041926D2FDA}" type="slidenum">
              <a:rPr lang="en-GB" smtClean="0"/>
              <a:t>‹#›</a:t>
            </a:fld>
            <a:endParaRPr lang="en-GB"/>
          </a:p>
        </p:txBody>
      </p:sp>
    </p:spTree>
    <p:extLst>
      <p:ext uri="{BB962C8B-B14F-4D97-AF65-F5344CB8AC3E}">
        <p14:creationId xmlns:p14="http://schemas.microsoft.com/office/powerpoint/2010/main" val="113383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5f73a1db4e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5f73a1db4e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Context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73a1db4e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73a1db4e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73a1db4e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73a1db4e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5f73a1db4e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5f73a1db4e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f73a1db4e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5f73a1db4e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8D16-DC99-70A5-4398-2106A1F8EC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D8552B-0534-AF45-DEF5-B3FC43922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CD627D-3217-E489-DB79-E85DBBE7DE88}"/>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5" name="Footer Placeholder 4">
            <a:extLst>
              <a:ext uri="{FF2B5EF4-FFF2-40B4-BE49-F238E27FC236}">
                <a16:creationId xmlns:a16="http://schemas.microsoft.com/office/drawing/2014/main" id="{3A910536-DA30-0C3D-5D2B-36509AACCA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3499A-FEBE-3A70-1C26-237E6C5CB848}"/>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379365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4E0E-3134-D820-8665-B24F723FD9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D8062C-2660-A473-8F36-2031B2EB9F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1AED96-A67B-FFC8-CFA2-434E44F2743D}"/>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5" name="Footer Placeholder 4">
            <a:extLst>
              <a:ext uri="{FF2B5EF4-FFF2-40B4-BE49-F238E27FC236}">
                <a16:creationId xmlns:a16="http://schemas.microsoft.com/office/drawing/2014/main" id="{B5912DB0-E007-94A5-3BD1-2042959D41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167BC-BF6E-8635-3D5A-3B8D3068CA33}"/>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51529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D9516E-EE1C-1376-786F-B54B5249BB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AB7F5C-7172-0772-9C39-6AAE6E4306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4819E5-E1BF-BF67-EAB9-A922F115A0D0}"/>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5" name="Footer Placeholder 4">
            <a:extLst>
              <a:ext uri="{FF2B5EF4-FFF2-40B4-BE49-F238E27FC236}">
                <a16:creationId xmlns:a16="http://schemas.microsoft.com/office/drawing/2014/main" id="{D02BA65F-0116-44EF-215B-2BDC0C4481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243BDD-B036-1C05-5B85-1B49230A023C}"/>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1621210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9790671" y="4546233"/>
            <a:ext cx="2255229" cy="2310064"/>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 name="Google Shape;29;p2"/>
          <p:cNvGrpSpPr/>
          <p:nvPr/>
        </p:nvGrpSpPr>
        <p:grpSpPr>
          <a:xfrm>
            <a:off x="6724671" y="0"/>
            <a:ext cx="5085429" cy="5118803"/>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txBox="1">
            <a:spLocks noGrp="1"/>
          </p:cNvSpPr>
          <p:nvPr>
            <p:ph type="ctrTitle"/>
          </p:nvPr>
        </p:nvSpPr>
        <p:spPr>
          <a:xfrm>
            <a:off x="1098667" y="2151751"/>
            <a:ext cx="56740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47" name="Google Shape;47;p2"/>
          <p:cNvSpPr txBox="1">
            <a:spLocks noGrp="1"/>
          </p:cNvSpPr>
          <p:nvPr>
            <p:ph type="subTitle" idx="1"/>
          </p:nvPr>
        </p:nvSpPr>
        <p:spPr>
          <a:xfrm>
            <a:off x="1098667" y="4795067"/>
            <a:ext cx="5674000" cy="92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2133">
                <a:solidFill>
                  <a:schemeClr val="lt1"/>
                </a:solidFill>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48" name="Google Shape;48;p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10063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95693" y="4542"/>
            <a:ext cx="1644287" cy="1846047"/>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3" name="Google Shape;63;p3"/>
          <p:cNvGrpSpPr/>
          <p:nvPr/>
        </p:nvGrpSpPr>
        <p:grpSpPr>
          <a:xfrm>
            <a:off x="9033445" y="3872011"/>
            <a:ext cx="2914864" cy="29860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2" name="Google Shape;82;p3"/>
          <p:cNvSpPr txBox="1">
            <a:spLocks noGrp="1"/>
          </p:cNvSpPr>
          <p:nvPr>
            <p:ph type="title"/>
          </p:nvPr>
        </p:nvSpPr>
        <p:spPr>
          <a:xfrm>
            <a:off x="1098667" y="2151767"/>
            <a:ext cx="78104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83" name="Google Shape;83;p3"/>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56964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grpSp>
        <p:nvGrpSpPr>
          <p:cNvPr id="85" name="Google Shape;85;p4"/>
          <p:cNvGrpSpPr/>
          <p:nvPr/>
        </p:nvGrpSpPr>
        <p:grpSpPr>
          <a:xfrm>
            <a:off x="834621" y="399168"/>
            <a:ext cx="1332416"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7860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1"/>
        <p:cNvGrpSpPr/>
        <p:nvPr/>
      </p:nvGrpSpPr>
      <p:grpSpPr>
        <a:xfrm>
          <a:off x="0" y="0"/>
          <a:ext cx="0" cy="0"/>
          <a:chOff x="0" y="0"/>
          <a:chExt cx="0" cy="0"/>
        </a:xfrm>
      </p:grpSpPr>
      <p:grpSp>
        <p:nvGrpSpPr>
          <p:cNvPr id="92" name="Google Shape;92;p5"/>
          <p:cNvGrpSpPr/>
          <p:nvPr/>
        </p:nvGrpSpPr>
        <p:grpSpPr>
          <a:xfrm>
            <a:off x="834621" y="399168"/>
            <a:ext cx="1332416" cy="1332416"/>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5"/>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738400" y="2653400"/>
            <a:ext cx="45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6538200" y="2653400"/>
            <a:ext cx="45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8673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grpSp>
        <p:nvGrpSpPr>
          <p:cNvPr id="100" name="Google Shape;100;p6"/>
          <p:cNvGrpSpPr/>
          <p:nvPr/>
        </p:nvGrpSpPr>
        <p:grpSpPr>
          <a:xfrm>
            <a:off x="834621" y="399168"/>
            <a:ext cx="1332416" cy="1332416"/>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6"/>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06001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grpSp>
        <p:nvGrpSpPr>
          <p:cNvPr id="106" name="Google Shape;106;p7"/>
          <p:cNvGrpSpPr/>
          <p:nvPr/>
        </p:nvGrpSpPr>
        <p:grpSpPr>
          <a:xfrm>
            <a:off x="834621" y="399168"/>
            <a:ext cx="1332416" cy="1332416"/>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7"/>
          <p:cNvSpPr txBox="1">
            <a:spLocks noGrp="1"/>
          </p:cNvSpPr>
          <p:nvPr>
            <p:ph type="title"/>
          </p:nvPr>
        </p:nvSpPr>
        <p:spPr>
          <a:xfrm>
            <a:off x="1738400" y="798100"/>
            <a:ext cx="4416000" cy="212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738400" y="3079567"/>
            <a:ext cx="4416000" cy="29624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47025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9155619" y="1741"/>
            <a:ext cx="3023268" cy="346892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5" name="Google Shape;125;p8"/>
          <p:cNvSpPr txBox="1">
            <a:spLocks noGrp="1"/>
          </p:cNvSpPr>
          <p:nvPr>
            <p:ph type="title"/>
          </p:nvPr>
        </p:nvSpPr>
        <p:spPr>
          <a:xfrm>
            <a:off x="1098667" y="1018133"/>
            <a:ext cx="7810400" cy="476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26" name="Google Shape;126;p8"/>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0503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grpSp>
        <p:nvGrpSpPr>
          <p:cNvPr id="128" name="Google Shape;128;p9"/>
          <p:cNvGrpSpPr/>
          <p:nvPr/>
        </p:nvGrpSpPr>
        <p:grpSpPr>
          <a:xfrm>
            <a:off x="834621" y="399168"/>
            <a:ext cx="1332416" cy="1332416"/>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9"/>
          <p:cNvSpPr txBox="1">
            <a:spLocks noGrp="1"/>
          </p:cNvSpPr>
          <p:nvPr>
            <p:ph type="title"/>
          </p:nvPr>
        </p:nvSpPr>
        <p:spPr>
          <a:xfrm>
            <a:off x="1738400" y="798100"/>
            <a:ext cx="4574000" cy="265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738400" y="3657604"/>
            <a:ext cx="4574000" cy="968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33" name="Google Shape;133;p9"/>
          <p:cNvSpPr txBox="1">
            <a:spLocks noGrp="1"/>
          </p:cNvSpPr>
          <p:nvPr>
            <p:ph type="body" idx="2"/>
          </p:nvPr>
        </p:nvSpPr>
        <p:spPr>
          <a:xfrm>
            <a:off x="6538267" y="881333"/>
            <a:ext cx="4574000" cy="51608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5708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97F0-E089-958B-C1B8-F3497D720F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A65329-0F5E-05E5-ABD4-733CB38A89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C76075-546F-15E9-2DD2-CCDC406EA747}"/>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5" name="Footer Placeholder 4">
            <a:extLst>
              <a:ext uri="{FF2B5EF4-FFF2-40B4-BE49-F238E27FC236}">
                <a16:creationId xmlns:a16="http://schemas.microsoft.com/office/drawing/2014/main" id="{78DCD7AA-6FEC-724E-7092-FD9388B40F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631A1C-966D-7068-1060-B1ECEEED6AA3}"/>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77185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grpSp>
        <p:nvGrpSpPr>
          <p:cNvPr id="136" name="Google Shape;136;p10"/>
          <p:cNvGrpSpPr/>
          <p:nvPr/>
        </p:nvGrpSpPr>
        <p:grpSpPr>
          <a:xfrm>
            <a:off x="951164" y="5129492"/>
            <a:ext cx="1100523" cy="1100523"/>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10"/>
          <p:cNvSpPr txBox="1">
            <a:spLocks noGrp="1"/>
          </p:cNvSpPr>
          <p:nvPr>
            <p:ph type="body" idx="1"/>
          </p:nvPr>
        </p:nvSpPr>
        <p:spPr>
          <a:xfrm>
            <a:off x="1738400" y="5518633"/>
            <a:ext cx="7790800" cy="713200"/>
          </a:xfrm>
          <a:prstGeom prst="rect">
            <a:avLst/>
          </a:prstGeom>
        </p:spPr>
        <p:txBody>
          <a:bodyPr spcFirstLastPara="1" wrap="square" lIns="91425" tIns="91425" rIns="91425" bIns="91425" anchor="t" anchorCtr="0">
            <a:normAutofit/>
          </a:bodyPr>
          <a:lstStyle>
            <a:lvl1pPr marL="609585" lvl="0" indent="-304792">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45362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69" y="5465600"/>
            <a:ext cx="12192048" cy="13924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8" name="Google Shape;268;p11"/>
          <p:cNvSpPr txBox="1">
            <a:spLocks noGrp="1"/>
          </p:cNvSpPr>
          <p:nvPr>
            <p:ph type="title" hasCustomPrompt="1"/>
          </p:nvPr>
        </p:nvSpPr>
        <p:spPr>
          <a:xfrm>
            <a:off x="1851500" y="1030300"/>
            <a:ext cx="8489200" cy="2484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10666">
                <a:solidFill>
                  <a:schemeClr val="lt1"/>
                </a:solidFill>
              </a:defRPr>
            </a:lvl1pPr>
            <a:lvl2pPr lvl="1" algn="ctr">
              <a:spcBef>
                <a:spcPts val="0"/>
              </a:spcBef>
              <a:spcAft>
                <a:spcPts val="0"/>
              </a:spcAft>
              <a:buClr>
                <a:schemeClr val="lt1"/>
              </a:buClr>
              <a:buSzPts val="8000"/>
              <a:buNone/>
              <a:defRPr sz="10666">
                <a:solidFill>
                  <a:schemeClr val="lt1"/>
                </a:solidFill>
              </a:defRPr>
            </a:lvl2pPr>
            <a:lvl3pPr lvl="2" algn="ctr">
              <a:spcBef>
                <a:spcPts val="0"/>
              </a:spcBef>
              <a:spcAft>
                <a:spcPts val="0"/>
              </a:spcAft>
              <a:buClr>
                <a:schemeClr val="lt1"/>
              </a:buClr>
              <a:buSzPts val="8000"/>
              <a:buNone/>
              <a:defRPr sz="10666">
                <a:solidFill>
                  <a:schemeClr val="lt1"/>
                </a:solidFill>
              </a:defRPr>
            </a:lvl3pPr>
            <a:lvl4pPr lvl="3" algn="ctr">
              <a:spcBef>
                <a:spcPts val="0"/>
              </a:spcBef>
              <a:spcAft>
                <a:spcPts val="0"/>
              </a:spcAft>
              <a:buClr>
                <a:schemeClr val="lt1"/>
              </a:buClr>
              <a:buSzPts val="8000"/>
              <a:buNone/>
              <a:defRPr sz="10666">
                <a:solidFill>
                  <a:schemeClr val="lt1"/>
                </a:solidFill>
              </a:defRPr>
            </a:lvl4pPr>
            <a:lvl5pPr lvl="4" algn="ctr">
              <a:spcBef>
                <a:spcPts val="0"/>
              </a:spcBef>
              <a:spcAft>
                <a:spcPts val="0"/>
              </a:spcAft>
              <a:buClr>
                <a:schemeClr val="lt1"/>
              </a:buClr>
              <a:buSzPts val="8000"/>
              <a:buNone/>
              <a:defRPr sz="10666">
                <a:solidFill>
                  <a:schemeClr val="lt1"/>
                </a:solidFill>
              </a:defRPr>
            </a:lvl5pPr>
            <a:lvl6pPr lvl="5" algn="ctr">
              <a:spcBef>
                <a:spcPts val="0"/>
              </a:spcBef>
              <a:spcAft>
                <a:spcPts val="0"/>
              </a:spcAft>
              <a:buClr>
                <a:schemeClr val="lt1"/>
              </a:buClr>
              <a:buSzPts val="8000"/>
              <a:buNone/>
              <a:defRPr sz="10666">
                <a:solidFill>
                  <a:schemeClr val="lt1"/>
                </a:solidFill>
              </a:defRPr>
            </a:lvl6pPr>
            <a:lvl7pPr lvl="6" algn="ctr">
              <a:spcBef>
                <a:spcPts val="0"/>
              </a:spcBef>
              <a:spcAft>
                <a:spcPts val="0"/>
              </a:spcAft>
              <a:buClr>
                <a:schemeClr val="lt1"/>
              </a:buClr>
              <a:buSzPts val="8000"/>
              <a:buNone/>
              <a:defRPr sz="10666">
                <a:solidFill>
                  <a:schemeClr val="lt1"/>
                </a:solidFill>
              </a:defRPr>
            </a:lvl7pPr>
            <a:lvl8pPr lvl="7" algn="ctr">
              <a:spcBef>
                <a:spcPts val="0"/>
              </a:spcBef>
              <a:spcAft>
                <a:spcPts val="0"/>
              </a:spcAft>
              <a:buClr>
                <a:schemeClr val="lt1"/>
              </a:buClr>
              <a:buSzPts val="8000"/>
              <a:buNone/>
              <a:defRPr sz="10666">
                <a:solidFill>
                  <a:schemeClr val="lt1"/>
                </a:solidFill>
              </a:defRPr>
            </a:lvl8pPr>
            <a:lvl9pPr lvl="8" algn="ctr">
              <a:spcBef>
                <a:spcPts val="0"/>
              </a:spcBef>
              <a:spcAft>
                <a:spcPts val="0"/>
              </a:spcAft>
              <a:buClr>
                <a:schemeClr val="lt1"/>
              </a:buClr>
              <a:buSzPts val="8000"/>
              <a:buNone/>
              <a:defRPr sz="10666">
                <a:solidFill>
                  <a:schemeClr val="lt1"/>
                </a:solidFill>
              </a:defRPr>
            </a:lvl9pPr>
          </a:lstStyle>
          <a:p>
            <a:r>
              <a:t>xx%</a:t>
            </a:r>
          </a:p>
        </p:txBody>
      </p:sp>
      <p:sp>
        <p:nvSpPr>
          <p:cNvPr id="269" name="Google Shape;269;p11"/>
          <p:cNvSpPr txBox="1">
            <a:spLocks noGrp="1"/>
          </p:cNvSpPr>
          <p:nvPr>
            <p:ph type="body" idx="1"/>
          </p:nvPr>
        </p:nvSpPr>
        <p:spPr>
          <a:xfrm>
            <a:off x="1851500" y="3616400"/>
            <a:ext cx="8489200" cy="1481600"/>
          </a:xfrm>
          <a:prstGeom prst="rect">
            <a:avLst/>
          </a:prstGeom>
        </p:spPr>
        <p:txBody>
          <a:bodyPr spcFirstLastPara="1" wrap="square" lIns="91425" tIns="91425" rIns="91425" bIns="91425" anchor="t" anchorCtr="0">
            <a:normAutofit/>
          </a:bodyPr>
          <a:lstStyle>
            <a:lvl1pPr marL="609585" lvl="0" indent="-414856" algn="ctr">
              <a:spcBef>
                <a:spcPts val="0"/>
              </a:spcBef>
              <a:spcAft>
                <a:spcPts val="0"/>
              </a:spcAft>
              <a:buClr>
                <a:schemeClr val="lt1"/>
              </a:buClr>
              <a:buSzPts val="1300"/>
              <a:buChar char="●"/>
              <a:defRPr>
                <a:solidFill>
                  <a:schemeClr val="lt1"/>
                </a:solidFill>
              </a:defRPr>
            </a:lvl1pPr>
            <a:lvl2pPr marL="1219170" lvl="1" indent="-397923" algn="ctr">
              <a:spcBef>
                <a:spcPts val="0"/>
              </a:spcBef>
              <a:spcAft>
                <a:spcPts val="0"/>
              </a:spcAft>
              <a:buClr>
                <a:schemeClr val="lt1"/>
              </a:buClr>
              <a:buSzPts val="1100"/>
              <a:buChar char="○"/>
              <a:defRPr>
                <a:solidFill>
                  <a:schemeClr val="lt1"/>
                </a:solidFill>
              </a:defRPr>
            </a:lvl2pPr>
            <a:lvl3pPr marL="1828754" lvl="2" indent="-397923" algn="ctr">
              <a:spcBef>
                <a:spcPts val="0"/>
              </a:spcBef>
              <a:spcAft>
                <a:spcPts val="0"/>
              </a:spcAft>
              <a:buClr>
                <a:schemeClr val="lt1"/>
              </a:buClr>
              <a:buSzPts val="1100"/>
              <a:buChar char="■"/>
              <a:defRPr>
                <a:solidFill>
                  <a:schemeClr val="lt1"/>
                </a:solidFill>
              </a:defRPr>
            </a:lvl3pPr>
            <a:lvl4pPr marL="2438339" lvl="3" indent="-397923" algn="ctr">
              <a:spcBef>
                <a:spcPts val="0"/>
              </a:spcBef>
              <a:spcAft>
                <a:spcPts val="0"/>
              </a:spcAft>
              <a:buClr>
                <a:schemeClr val="lt1"/>
              </a:buClr>
              <a:buSzPts val="1100"/>
              <a:buChar char="●"/>
              <a:defRPr>
                <a:solidFill>
                  <a:schemeClr val="lt1"/>
                </a:solidFill>
              </a:defRPr>
            </a:lvl4pPr>
            <a:lvl5pPr marL="3047924" lvl="4" indent="-397923" algn="ctr">
              <a:spcBef>
                <a:spcPts val="0"/>
              </a:spcBef>
              <a:spcAft>
                <a:spcPts val="0"/>
              </a:spcAft>
              <a:buClr>
                <a:schemeClr val="lt1"/>
              </a:buClr>
              <a:buSzPts val="1100"/>
              <a:buChar char="○"/>
              <a:defRPr>
                <a:solidFill>
                  <a:schemeClr val="lt1"/>
                </a:solidFill>
              </a:defRPr>
            </a:lvl5pPr>
            <a:lvl6pPr marL="3657509" lvl="5" indent="-397923" algn="ctr">
              <a:spcBef>
                <a:spcPts val="0"/>
              </a:spcBef>
              <a:spcAft>
                <a:spcPts val="0"/>
              </a:spcAft>
              <a:buClr>
                <a:schemeClr val="lt1"/>
              </a:buClr>
              <a:buSzPts val="1100"/>
              <a:buChar char="■"/>
              <a:defRPr>
                <a:solidFill>
                  <a:schemeClr val="lt1"/>
                </a:solidFill>
              </a:defRPr>
            </a:lvl6pPr>
            <a:lvl7pPr marL="4267093" lvl="6" indent="-397923" algn="ctr">
              <a:spcBef>
                <a:spcPts val="0"/>
              </a:spcBef>
              <a:spcAft>
                <a:spcPts val="0"/>
              </a:spcAft>
              <a:buClr>
                <a:schemeClr val="lt1"/>
              </a:buClr>
              <a:buSzPts val="1100"/>
              <a:buChar char="●"/>
              <a:defRPr>
                <a:solidFill>
                  <a:schemeClr val="lt1"/>
                </a:solidFill>
              </a:defRPr>
            </a:lvl7pPr>
            <a:lvl8pPr marL="4876678" lvl="7" indent="-397923" algn="ctr">
              <a:spcBef>
                <a:spcPts val="0"/>
              </a:spcBef>
              <a:spcAft>
                <a:spcPts val="0"/>
              </a:spcAft>
              <a:buClr>
                <a:schemeClr val="lt1"/>
              </a:buClr>
              <a:buSzPts val="1100"/>
              <a:buChar char="○"/>
              <a:defRPr>
                <a:solidFill>
                  <a:schemeClr val="lt1"/>
                </a:solidFill>
              </a:defRPr>
            </a:lvl8pPr>
            <a:lvl9pPr marL="5486263" lvl="8" indent="-397923"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6904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7234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19F3-893D-232A-14CD-B8A7F2EE5A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72B1E1-03C3-93D7-F024-3BC1C8E7ED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CC687-5F96-B50D-A090-E7CCFEF6A400}"/>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5" name="Footer Placeholder 4">
            <a:extLst>
              <a:ext uri="{FF2B5EF4-FFF2-40B4-BE49-F238E27FC236}">
                <a16:creationId xmlns:a16="http://schemas.microsoft.com/office/drawing/2014/main" id="{EFE15AD7-4ABD-3C87-5EC6-6E13468444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75107-F486-8D90-6597-968CACE02CD0}"/>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43108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C174-7C88-DADD-C51D-A48D614391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25CB73-A52B-03E6-616A-6B4CA62215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6CE0AE-3136-635F-5BDC-592A1C2FE7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663FCD-DEE8-59F7-C4B0-03E8337361D0}"/>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6" name="Footer Placeholder 5">
            <a:extLst>
              <a:ext uri="{FF2B5EF4-FFF2-40B4-BE49-F238E27FC236}">
                <a16:creationId xmlns:a16="http://schemas.microsoft.com/office/drawing/2014/main" id="{384C6FAF-86EA-E363-29E6-EDB662D8A9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30C2DB-12CC-9162-04C9-43D8457D63FD}"/>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414039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4DFF-8D47-C210-5D9E-2676E84B1B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A0032F-560E-64C3-DB91-75959A254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5ABE0-6F31-5E19-2C9B-1FAF634D38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4D8BD5F-E79F-7D91-E56C-F7F57CC190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80C75-6842-3D23-8B4D-E0AD5F1D97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F11367-7937-4152-C0B8-E1E1907D6DAC}"/>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8" name="Footer Placeholder 7">
            <a:extLst>
              <a:ext uri="{FF2B5EF4-FFF2-40B4-BE49-F238E27FC236}">
                <a16:creationId xmlns:a16="http://schemas.microsoft.com/office/drawing/2014/main" id="{A54F40F9-DD97-7A59-4596-EF6EAE5EC7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448002-043C-52CF-5B19-EE82701FC25B}"/>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98363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E0E-86C4-E52D-6F0B-79894DF14E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B6EE52-CF17-FD8F-9226-A9C68CBC9935}"/>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4" name="Footer Placeholder 3">
            <a:extLst>
              <a:ext uri="{FF2B5EF4-FFF2-40B4-BE49-F238E27FC236}">
                <a16:creationId xmlns:a16="http://schemas.microsoft.com/office/drawing/2014/main" id="{F5D6DD43-E37A-153D-3599-213DD60C74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1C8296-8B52-D07C-48D9-A54A74A907C0}"/>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414065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26749-8050-9477-CCF4-DABABB4F3D57}"/>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3" name="Footer Placeholder 2">
            <a:extLst>
              <a:ext uri="{FF2B5EF4-FFF2-40B4-BE49-F238E27FC236}">
                <a16:creationId xmlns:a16="http://schemas.microsoft.com/office/drawing/2014/main" id="{232E540F-3473-C75D-FDC8-088B6210D3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55599B-4834-4DA2-19DF-61371173D530}"/>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3092549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25EC-9373-D72C-78C5-5C851C1F4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3F9DFB-AF31-E430-87FC-D4193E84A4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8F7CC1-4FD3-4BE2-86B5-92B9457DD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60132-CB33-7A94-1D7E-8D131FD5F4A5}"/>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6" name="Footer Placeholder 5">
            <a:extLst>
              <a:ext uri="{FF2B5EF4-FFF2-40B4-BE49-F238E27FC236}">
                <a16:creationId xmlns:a16="http://schemas.microsoft.com/office/drawing/2014/main" id="{4EE4A85D-76D8-C9DA-F7BF-7A9BEB13F6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753623-4597-5990-E164-8F0B65A6BA26}"/>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423605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1318-AD43-A1D6-5D92-E8CAA25A3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B32F1E-BB46-5543-B269-0C7139B1F6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105AF1-4BFB-0D8A-F596-3F5A1C176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402C0-519C-62E0-4D64-FA0AE72378B2}"/>
              </a:ext>
            </a:extLst>
          </p:cNvPr>
          <p:cNvSpPr>
            <a:spLocks noGrp="1"/>
          </p:cNvSpPr>
          <p:nvPr>
            <p:ph type="dt" sz="half" idx="10"/>
          </p:nvPr>
        </p:nvSpPr>
        <p:spPr/>
        <p:txBody>
          <a:bodyPr/>
          <a:lstStyle/>
          <a:p>
            <a:fld id="{A038F0BF-9523-40F2-AC0D-9391719F055A}" type="datetimeFigureOut">
              <a:rPr lang="en-GB" smtClean="0"/>
              <a:t>10/09/2025</a:t>
            </a:fld>
            <a:endParaRPr lang="en-GB"/>
          </a:p>
        </p:txBody>
      </p:sp>
      <p:sp>
        <p:nvSpPr>
          <p:cNvPr id="6" name="Footer Placeholder 5">
            <a:extLst>
              <a:ext uri="{FF2B5EF4-FFF2-40B4-BE49-F238E27FC236}">
                <a16:creationId xmlns:a16="http://schemas.microsoft.com/office/drawing/2014/main" id="{E64E4AF1-1E37-13B5-C706-6C3FEDA3AE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D89484-18AD-1E9A-EE3F-DD96D993B22B}"/>
              </a:ext>
            </a:extLst>
          </p:cNvPr>
          <p:cNvSpPr>
            <a:spLocks noGrp="1"/>
          </p:cNvSpPr>
          <p:nvPr>
            <p:ph type="sldNum" sz="quarter" idx="12"/>
          </p:nvPr>
        </p:nvSpPr>
        <p:spPr/>
        <p:txBody>
          <a:bodyPr/>
          <a:lstStyle/>
          <a:p>
            <a:fld id="{00C2C9A3-51CD-4BD2-8243-BADC47553A80}" type="slidenum">
              <a:rPr lang="en-GB" smtClean="0"/>
              <a:t>‹#›</a:t>
            </a:fld>
            <a:endParaRPr lang="en-GB"/>
          </a:p>
        </p:txBody>
      </p:sp>
    </p:spTree>
    <p:extLst>
      <p:ext uri="{BB962C8B-B14F-4D97-AF65-F5344CB8AC3E}">
        <p14:creationId xmlns:p14="http://schemas.microsoft.com/office/powerpoint/2010/main" val="46219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1DE9C-6584-3199-D5D8-2214A531A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7905F-A3E4-07B4-2558-13B930763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180B1B-6049-B0DF-C821-64394F7DE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8F0BF-9523-40F2-AC0D-9391719F055A}" type="datetimeFigureOut">
              <a:rPr lang="en-GB" smtClean="0"/>
              <a:t>10/09/2025</a:t>
            </a:fld>
            <a:endParaRPr lang="en-GB"/>
          </a:p>
        </p:txBody>
      </p:sp>
      <p:sp>
        <p:nvSpPr>
          <p:cNvPr id="5" name="Footer Placeholder 4">
            <a:extLst>
              <a:ext uri="{FF2B5EF4-FFF2-40B4-BE49-F238E27FC236}">
                <a16:creationId xmlns:a16="http://schemas.microsoft.com/office/drawing/2014/main" id="{90B486EC-A55F-B14F-4E76-0BC045670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F48978D-A226-F5DC-7079-93FFDF39A2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C2C9A3-51CD-4BD2-8243-BADC47553A80}" type="slidenum">
              <a:rPr lang="en-GB" smtClean="0"/>
              <a:t>‹#›</a:t>
            </a:fld>
            <a:endParaRPr lang="en-GB"/>
          </a:p>
        </p:txBody>
      </p:sp>
    </p:spTree>
    <p:extLst>
      <p:ext uri="{BB962C8B-B14F-4D97-AF65-F5344CB8AC3E}">
        <p14:creationId xmlns:p14="http://schemas.microsoft.com/office/powerpoint/2010/main" val="1351496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rmAutofit/>
          </a:bodyPr>
          <a:lstStyle>
            <a:lvl1pPr lvl="0" algn="r">
              <a:buNone/>
              <a:defRPr sz="1200">
                <a:solidFill>
                  <a:schemeClr val="dk2"/>
                </a:solidFill>
                <a:latin typeface="Nunito"/>
                <a:ea typeface="Nunito"/>
                <a:cs typeface="Nunito"/>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876382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1308400" y="746584"/>
            <a:ext cx="5674000" cy="2497200"/>
          </a:xfrm>
          <a:prstGeom prst="rect">
            <a:avLst/>
          </a:prstGeom>
        </p:spPr>
        <p:txBody>
          <a:bodyPr spcFirstLastPara="1" wrap="square" lIns="121900" tIns="121900" rIns="121900" bIns="121900" anchor="ctr" anchorCtr="0">
            <a:normAutofit/>
          </a:bodyPr>
          <a:lstStyle/>
          <a:p>
            <a:r>
              <a:rPr lang="en-GB"/>
              <a:t>St Vincent’s Catholic Primary School</a:t>
            </a:r>
            <a:endParaRPr/>
          </a:p>
        </p:txBody>
      </p:sp>
      <p:sp>
        <p:nvSpPr>
          <p:cNvPr id="278" name="Google Shape;278;p13"/>
          <p:cNvSpPr txBox="1">
            <a:spLocks noGrp="1"/>
          </p:cNvSpPr>
          <p:nvPr>
            <p:ph type="subTitle" idx="1"/>
          </p:nvPr>
        </p:nvSpPr>
        <p:spPr>
          <a:xfrm>
            <a:off x="1434200" y="3327000"/>
            <a:ext cx="5674000" cy="927200"/>
          </a:xfrm>
          <a:prstGeom prst="rect">
            <a:avLst/>
          </a:prstGeom>
        </p:spPr>
        <p:txBody>
          <a:bodyPr spcFirstLastPara="1" wrap="square" lIns="121900" tIns="121900" rIns="121900" bIns="121900" anchor="t" anchorCtr="0">
            <a:normAutofit fontScale="92500"/>
          </a:bodyPr>
          <a:lstStyle/>
          <a:p>
            <a:pPr marL="0" indent="0"/>
            <a:r>
              <a:rPr lang="en-GB"/>
              <a:t>Supporting children’s wellbeing and supporting safeguarding through the outdoor environment.</a:t>
            </a:r>
            <a:endParaRPr/>
          </a:p>
        </p:txBody>
      </p:sp>
      <p:pic>
        <p:nvPicPr>
          <p:cNvPr id="279" name="Google Shape;279;p13"/>
          <p:cNvPicPr preferRelativeResize="0"/>
          <p:nvPr/>
        </p:nvPicPr>
        <p:blipFill>
          <a:blip r:embed="rId3">
            <a:alphaModFix/>
          </a:blip>
          <a:stretch>
            <a:fillRect/>
          </a:stretch>
        </p:blipFill>
        <p:spPr>
          <a:xfrm>
            <a:off x="203201" y="5038834"/>
            <a:ext cx="1615967" cy="1615967"/>
          </a:xfrm>
          <a:prstGeom prst="rect">
            <a:avLst/>
          </a:prstGeom>
          <a:noFill/>
          <a:ln>
            <a:noFill/>
          </a:ln>
        </p:spPr>
      </p:pic>
      <p:pic>
        <p:nvPicPr>
          <p:cNvPr id="280" name="Google Shape;280;p13"/>
          <p:cNvPicPr preferRelativeResize="0"/>
          <p:nvPr/>
        </p:nvPicPr>
        <p:blipFill>
          <a:blip r:embed="rId4">
            <a:alphaModFix/>
          </a:blip>
          <a:stretch>
            <a:fillRect/>
          </a:stretch>
        </p:blipFill>
        <p:spPr>
          <a:xfrm>
            <a:off x="2694967" y="5144013"/>
            <a:ext cx="8924268" cy="1405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4"/>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rmAutofit/>
          </a:bodyPr>
          <a:lstStyle/>
          <a:p>
            <a:r>
              <a:rPr lang="en-GB"/>
              <a:t>Our school</a:t>
            </a:r>
            <a:endParaRPr/>
          </a:p>
        </p:txBody>
      </p:sp>
      <p:sp>
        <p:nvSpPr>
          <p:cNvPr id="286" name="Google Shape;286;p14"/>
          <p:cNvSpPr txBox="1">
            <a:spLocks noGrp="1"/>
          </p:cNvSpPr>
          <p:nvPr>
            <p:ph type="body" idx="1"/>
          </p:nvPr>
        </p:nvSpPr>
        <p:spPr>
          <a:xfrm>
            <a:off x="1738400" y="1793533"/>
            <a:ext cx="9374000" cy="3388800"/>
          </a:xfrm>
          <a:prstGeom prst="rect">
            <a:avLst/>
          </a:prstGeom>
        </p:spPr>
        <p:txBody>
          <a:bodyPr spcFirstLastPara="1" wrap="square" lIns="121900" tIns="121900" rIns="121900" bIns="121900" anchor="t" anchorCtr="0">
            <a:normAutofit/>
          </a:bodyPr>
          <a:lstStyle/>
          <a:p>
            <a:pPr marL="0" indent="0">
              <a:buNone/>
            </a:pPr>
            <a:r>
              <a:rPr lang="en-GB" sz="1600">
                <a:solidFill>
                  <a:srgbClr val="333333"/>
                </a:solidFill>
                <a:highlight>
                  <a:srgbClr val="FFFFFF"/>
                </a:highlight>
                <a:latin typeface="Verdana"/>
                <a:ea typeface="Verdana"/>
                <a:cs typeface="Verdana"/>
                <a:sym typeface="Verdana"/>
              </a:rPr>
              <a:t>Ours is a popular primary school catering for pupils from the age of 5-11. The school is situated on the Ridgeway and has been operating for over 125 years. </a:t>
            </a:r>
            <a:endParaRPr sz="1600">
              <a:solidFill>
                <a:srgbClr val="333333"/>
              </a:solidFill>
              <a:highlight>
                <a:srgbClr val="FFFFFF"/>
              </a:highlight>
              <a:latin typeface="Verdana"/>
              <a:ea typeface="Verdana"/>
              <a:cs typeface="Verdana"/>
              <a:sym typeface="Verdana"/>
            </a:endParaRPr>
          </a:p>
          <a:p>
            <a:pPr marL="0" indent="0">
              <a:spcBef>
                <a:spcPts val="1600"/>
              </a:spcBef>
              <a:spcAft>
                <a:spcPts val="1600"/>
              </a:spcAft>
              <a:buNone/>
            </a:pPr>
            <a:r>
              <a:rPr lang="en-GB" sz="1600">
                <a:solidFill>
                  <a:srgbClr val="333333"/>
                </a:solidFill>
                <a:highlight>
                  <a:srgbClr val="FFFFFF"/>
                </a:highlight>
                <a:latin typeface="Verdana"/>
                <a:ea typeface="Verdana"/>
                <a:cs typeface="Verdana"/>
                <a:sym typeface="Verdana"/>
              </a:rPr>
              <a:t>The school and children use our Vincentian Values as guidelines on how to be the best that we can be. </a:t>
            </a:r>
            <a:endParaRPr sz="1600">
              <a:solidFill>
                <a:srgbClr val="333333"/>
              </a:solidFill>
              <a:highlight>
                <a:srgbClr val="FFFFFF"/>
              </a:highlight>
              <a:latin typeface="Verdana"/>
              <a:ea typeface="Verdana"/>
              <a:cs typeface="Verdana"/>
              <a:sym typeface="Verdana"/>
            </a:endParaRPr>
          </a:p>
        </p:txBody>
      </p:sp>
      <p:pic>
        <p:nvPicPr>
          <p:cNvPr id="287" name="Google Shape;287;p14"/>
          <p:cNvPicPr preferRelativeResize="0"/>
          <p:nvPr/>
        </p:nvPicPr>
        <p:blipFill>
          <a:blip r:embed="rId3">
            <a:alphaModFix/>
          </a:blip>
          <a:stretch>
            <a:fillRect/>
          </a:stretch>
        </p:blipFill>
        <p:spPr>
          <a:xfrm>
            <a:off x="8709765" y="3282201"/>
            <a:ext cx="2926233" cy="3240233"/>
          </a:xfrm>
          <a:prstGeom prst="rect">
            <a:avLst/>
          </a:prstGeom>
          <a:noFill/>
          <a:ln>
            <a:noFill/>
          </a:ln>
        </p:spPr>
      </p:pic>
      <p:pic>
        <p:nvPicPr>
          <p:cNvPr id="288" name="Google Shape;288;p14"/>
          <p:cNvPicPr preferRelativeResize="0"/>
          <p:nvPr/>
        </p:nvPicPr>
        <p:blipFill>
          <a:blip r:embed="rId4">
            <a:alphaModFix/>
          </a:blip>
          <a:stretch>
            <a:fillRect/>
          </a:stretch>
        </p:blipFill>
        <p:spPr>
          <a:xfrm>
            <a:off x="4592668" y="3020049"/>
            <a:ext cx="2647633" cy="36412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5"/>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rmAutofit/>
          </a:bodyPr>
          <a:lstStyle/>
          <a:p>
            <a:r>
              <a:rPr lang="en-GB"/>
              <a:t>Context</a:t>
            </a:r>
            <a:endParaRPr/>
          </a:p>
        </p:txBody>
      </p:sp>
      <p:sp>
        <p:nvSpPr>
          <p:cNvPr id="294" name="Google Shape;294;p15"/>
          <p:cNvSpPr txBox="1">
            <a:spLocks noGrp="1"/>
          </p:cNvSpPr>
          <p:nvPr>
            <p:ph type="body" idx="1"/>
          </p:nvPr>
        </p:nvSpPr>
        <p:spPr>
          <a:xfrm>
            <a:off x="1675500" y="1657200"/>
            <a:ext cx="9374000" cy="4519200"/>
          </a:xfrm>
          <a:prstGeom prst="rect">
            <a:avLst/>
          </a:prstGeom>
        </p:spPr>
        <p:txBody>
          <a:bodyPr spcFirstLastPara="1" wrap="square" lIns="121900" tIns="121900" rIns="121900" bIns="121900" anchor="t" anchorCtr="0">
            <a:normAutofit/>
          </a:bodyPr>
          <a:lstStyle/>
          <a:p>
            <a:pPr marL="0" indent="0">
              <a:buNone/>
            </a:pPr>
            <a:r>
              <a:rPr lang="en-GB">
                <a:latin typeface="Verdana"/>
                <a:ea typeface="Verdana"/>
                <a:cs typeface="Verdana"/>
                <a:sym typeface="Verdana"/>
              </a:rPr>
              <a:t>Our school currently operates on a one and a half form entry schedule. </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E.G </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Year 1 (30 of the youngest Year 1 children)</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Year ½ (15 of the oldest Year 1’s are paired with 15 of the youngest Year 2’s)</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Year 2 (30 of the the oldest year 2s) </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This repeats throughout the years with one mixed age class in each key stage. </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We currently have 275 children on roll.</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10% of our school population have an EHCP and over 25% have an identified SEN need.</a:t>
            </a:r>
            <a:endParaRPr>
              <a:latin typeface="Verdana"/>
              <a:ea typeface="Verdana"/>
              <a:cs typeface="Verdana"/>
              <a:sym typeface="Verdana"/>
            </a:endParaRPr>
          </a:p>
          <a:p>
            <a:pPr marL="0" indent="0">
              <a:spcBef>
                <a:spcPts val="1600"/>
              </a:spcBef>
              <a:buNone/>
            </a:pPr>
            <a:r>
              <a:rPr lang="en-GB">
                <a:latin typeface="Verdana"/>
                <a:ea typeface="Verdana"/>
                <a:cs typeface="Verdana"/>
                <a:sym typeface="Verdana"/>
              </a:rPr>
              <a:t>13% Pupil premium.</a:t>
            </a:r>
            <a:endParaRPr>
              <a:latin typeface="Verdana"/>
              <a:ea typeface="Verdana"/>
              <a:cs typeface="Verdana"/>
              <a:sym typeface="Verdana"/>
            </a:endParaRPr>
          </a:p>
          <a:p>
            <a:pPr marL="0" indent="0">
              <a:spcBef>
                <a:spcPts val="160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6"/>
          <p:cNvSpPr txBox="1">
            <a:spLocks noGrp="1"/>
          </p:cNvSpPr>
          <p:nvPr>
            <p:ph type="title"/>
          </p:nvPr>
        </p:nvSpPr>
        <p:spPr>
          <a:xfrm>
            <a:off x="1706933" y="106033"/>
            <a:ext cx="9374000" cy="1332400"/>
          </a:xfrm>
          <a:prstGeom prst="rect">
            <a:avLst/>
          </a:prstGeom>
        </p:spPr>
        <p:txBody>
          <a:bodyPr spcFirstLastPara="1" wrap="square" lIns="121900" tIns="121900" rIns="121900" bIns="121900" anchor="t" anchorCtr="0">
            <a:normAutofit/>
          </a:bodyPr>
          <a:lstStyle/>
          <a:p>
            <a:r>
              <a:rPr lang="en-GB"/>
              <a:t>Utilising the outdoors </a:t>
            </a:r>
            <a:endParaRPr/>
          </a:p>
        </p:txBody>
      </p:sp>
      <p:sp>
        <p:nvSpPr>
          <p:cNvPr id="300" name="Google Shape;300;p16"/>
          <p:cNvSpPr txBox="1">
            <a:spLocks noGrp="1"/>
          </p:cNvSpPr>
          <p:nvPr>
            <p:ph type="body" idx="1"/>
          </p:nvPr>
        </p:nvSpPr>
        <p:spPr>
          <a:xfrm>
            <a:off x="1623067" y="986133"/>
            <a:ext cx="9374000" cy="2243600"/>
          </a:xfrm>
          <a:prstGeom prst="rect">
            <a:avLst/>
          </a:prstGeom>
        </p:spPr>
        <p:txBody>
          <a:bodyPr spcFirstLastPara="1" wrap="square" lIns="121900" tIns="121900" rIns="121900" bIns="121900" anchor="t" anchorCtr="0">
            <a:noAutofit/>
          </a:bodyPr>
          <a:lstStyle/>
          <a:p>
            <a:pPr marL="0" indent="0">
              <a:lnSpc>
                <a:spcPct val="95000"/>
              </a:lnSpc>
              <a:buSzPts val="523"/>
              <a:buNone/>
            </a:pPr>
            <a:r>
              <a:rPr lang="en-GB" sz="1423">
                <a:solidFill>
                  <a:srgbClr val="333333"/>
                </a:solidFill>
                <a:highlight>
                  <a:srgbClr val="FFFFFF"/>
                </a:highlight>
                <a:latin typeface="Verdana"/>
                <a:ea typeface="Verdana"/>
                <a:cs typeface="Verdana"/>
                <a:sym typeface="Verdana"/>
              </a:rPr>
              <a:t>Our outdoor learning initiative aims to foster children’s love of learning. At St Vincent’s Catholic Primary School, we believe that all children have the right to experience the unique and special nature of being outdoors. We further believe that it is important to enable children to use the outside environment as a context for learning.</a:t>
            </a:r>
            <a:endParaRPr sz="1423">
              <a:solidFill>
                <a:srgbClr val="333333"/>
              </a:solidFill>
              <a:highlight>
                <a:srgbClr val="FFFFFF"/>
              </a:highlight>
              <a:latin typeface="Verdana"/>
              <a:ea typeface="Verdana"/>
              <a:cs typeface="Verdana"/>
              <a:sym typeface="Verdana"/>
            </a:endParaRPr>
          </a:p>
          <a:p>
            <a:pPr marL="0" indent="0">
              <a:lnSpc>
                <a:spcPct val="95000"/>
              </a:lnSpc>
              <a:spcBef>
                <a:spcPts val="1600"/>
              </a:spcBef>
              <a:buSzPts val="523"/>
              <a:buNone/>
            </a:pPr>
            <a:r>
              <a:rPr lang="en-GB" sz="1423">
                <a:solidFill>
                  <a:srgbClr val="333333"/>
                </a:solidFill>
                <a:highlight>
                  <a:srgbClr val="FFFFFF"/>
                </a:highlight>
                <a:latin typeface="Verdana"/>
                <a:ea typeface="Verdana"/>
                <a:cs typeface="Verdana"/>
                <a:sym typeface="Verdana"/>
              </a:rPr>
              <a:t>Children in Nursery and reception visit the forest every week with our fantastic forest lead and class staff to build upon their understanding of the world around them, resilience and how to build effective relationships. </a:t>
            </a:r>
            <a:endParaRPr sz="1423">
              <a:solidFill>
                <a:srgbClr val="333333"/>
              </a:solidFill>
              <a:highlight>
                <a:srgbClr val="FFFFFF"/>
              </a:highlight>
              <a:latin typeface="Verdana"/>
              <a:ea typeface="Verdana"/>
              <a:cs typeface="Verdana"/>
              <a:sym typeface="Verdana"/>
            </a:endParaRPr>
          </a:p>
          <a:p>
            <a:pPr marL="0" indent="0">
              <a:lnSpc>
                <a:spcPct val="95000"/>
              </a:lnSpc>
              <a:spcBef>
                <a:spcPts val="1600"/>
              </a:spcBef>
              <a:buSzPts val="523"/>
              <a:buNone/>
            </a:pPr>
            <a:r>
              <a:rPr lang="en-GB" sz="1423">
                <a:solidFill>
                  <a:srgbClr val="333333"/>
                </a:solidFill>
                <a:highlight>
                  <a:srgbClr val="FFFFFF"/>
                </a:highlight>
                <a:latin typeface="Verdana"/>
                <a:ea typeface="Verdana"/>
                <a:cs typeface="Verdana"/>
                <a:sym typeface="Verdana"/>
              </a:rPr>
              <a:t>This occurs in sun, rain and even snow and is rarely postponed. Each session ends up in a cold or warm drink for children and a biscuit. On special occasions they may make smores!</a:t>
            </a:r>
            <a:endParaRPr sz="1423">
              <a:solidFill>
                <a:srgbClr val="333333"/>
              </a:solidFill>
              <a:highlight>
                <a:srgbClr val="FFFFFF"/>
              </a:highlight>
              <a:latin typeface="Verdana"/>
              <a:ea typeface="Verdana"/>
              <a:cs typeface="Verdana"/>
              <a:sym typeface="Verdana"/>
            </a:endParaRPr>
          </a:p>
          <a:p>
            <a:pPr marL="0" indent="0">
              <a:lnSpc>
                <a:spcPct val="95000"/>
              </a:lnSpc>
              <a:spcBef>
                <a:spcPts val="1600"/>
              </a:spcBef>
              <a:spcAft>
                <a:spcPts val="1600"/>
              </a:spcAft>
              <a:buSzPts val="523"/>
              <a:buNone/>
            </a:pPr>
            <a:r>
              <a:rPr lang="en-GB" sz="1423">
                <a:solidFill>
                  <a:srgbClr val="333333"/>
                </a:solidFill>
                <a:highlight>
                  <a:srgbClr val="FFFFFF"/>
                </a:highlight>
                <a:latin typeface="Verdana"/>
                <a:ea typeface="Verdana"/>
                <a:cs typeface="Verdana"/>
                <a:sym typeface="Verdana"/>
              </a:rPr>
              <a:t>It coincides well within our project based curriculum where children may be tasked with building shelters, reading maps, identifying the flora and fauna present or even comparing human and physical geographical features of another country to ours.</a:t>
            </a:r>
            <a:endParaRPr sz="1160">
              <a:solidFill>
                <a:srgbClr val="333333"/>
              </a:solidFill>
              <a:highlight>
                <a:srgbClr val="FFFFFF"/>
              </a:highlight>
              <a:latin typeface="Arial"/>
              <a:ea typeface="Arial"/>
              <a:cs typeface="Arial"/>
              <a:sym typeface="Arial"/>
            </a:endParaRPr>
          </a:p>
        </p:txBody>
      </p:sp>
      <p:pic>
        <p:nvPicPr>
          <p:cNvPr id="301" name="Google Shape;301;p16"/>
          <p:cNvPicPr preferRelativeResize="0"/>
          <p:nvPr/>
        </p:nvPicPr>
        <p:blipFill>
          <a:blip r:embed="rId3">
            <a:alphaModFix/>
          </a:blip>
          <a:stretch>
            <a:fillRect/>
          </a:stretch>
        </p:blipFill>
        <p:spPr>
          <a:xfrm>
            <a:off x="377499" y="4347467"/>
            <a:ext cx="2270400" cy="2489868"/>
          </a:xfrm>
          <a:prstGeom prst="rect">
            <a:avLst/>
          </a:prstGeom>
          <a:noFill/>
          <a:ln>
            <a:noFill/>
          </a:ln>
        </p:spPr>
      </p:pic>
      <p:pic>
        <p:nvPicPr>
          <p:cNvPr id="302" name="Google Shape;302;p16"/>
          <p:cNvPicPr preferRelativeResize="0"/>
          <p:nvPr/>
        </p:nvPicPr>
        <p:blipFill>
          <a:blip r:embed="rId4">
            <a:alphaModFix/>
          </a:blip>
          <a:stretch>
            <a:fillRect/>
          </a:stretch>
        </p:blipFill>
        <p:spPr>
          <a:xfrm>
            <a:off x="3610759" y="4428316"/>
            <a:ext cx="4476767" cy="2328185"/>
          </a:xfrm>
          <a:prstGeom prst="rect">
            <a:avLst/>
          </a:prstGeom>
          <a:noFill/>
          <a:ln>
            <a:noFill/>
          </a:ln>
        </p:spPr>
      </p:pic>
      <p:pic>
        <p:nvPicPr>
          <p:cNvPr id="303" name="Google Shape;303;p16"/>
          <p:cNvPicPr preferRelativeResize="0"/>
          <p:nvPr/>
        </p:nvPicPr>
        <p:blipFill>
          <a:blip r:embed="rId5">
            <a:alphaModFix/>
          </a:blip>
          <a:stretch>
            <a:fillRect/>
          </a:stretch>
        </p:blipFill>
        <p:spPr>
          <a:xfrm>
            <a:off x="9511033" y="4238600"/>
            <a:ext cx="1933103" cy="25774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7"/>
          <p:cNvPicPr preferRelativeResize="0"/>
          <p:nvPr/>
        </p:nvPicPr>
        <p:blipFill>
          <a:blip r:embed="rId3">
            <a:alphaModFix/>
          </a:blip>
          <a:stretch>
            <a:fillRect/>
          </a:stretch>
        </p:blipFill>
        <p:spPr>
          <a:xfrm>
            <a:off x="305667" y="2591901"/>
            <a:ext cx="3997467" cy="4030633"/>
          </a:xfrm>
          <a:prstGeom prst="rect">
            <a:avLst/>
          </a:prstGeom>
          <a:noFill/>
          <a:ln>
            <a:noFill/>
          </a:ln>
        </p:spPr>
      </p:pic>
      <p:pic>
        <p:nvPicPr>
          <p:cNvPr id="309" name="Google Shape;309;p17"/>
          <p:cNvPicPr preferRelativeResize="0"/>
          <p:nvPr/>
        </p:nvPicPr>
        <p:blipFill>
          <a:blip r:embed="rId4">
            <a:alphaModFix/>
          </a:blip>
          <a:stretch>
            <a:fillRect/>
          </a:stretch>
        </p:blipFill>
        <p:spPr>
          <a:xfrm>
            <a:off x="4613171" y="2653400"/>
            <a:ext cx="3224567" cy="3810467"/>
          </a:xfrm>
          <a:prstGeom prst="rect">
            <a:avLst/>
          </a:prstGeom>
          <a:noFill/>
          <a:ln>
            <a:noFill/>
          </a:ln>
        </p:spPr>
      </p:pic>
      <p:pic>
        <p:nvPicPr>
          <p:cNvPr id="310" name="Google Shape;310;p17"/>
          <p:cNvPicPr preferRelativeResize="0"/>
          <p:nvPr/>
        </p:nvPicPr>
        <p:blipFill>
          <a:blip r:embed="rId5">
            <a:alphaModFix/>
          </a:blip>
          <a:stretch>
            <a:fillRect/>
          </a:stretch>
        </p:blipFill>
        <p:spPr>
          <a:xfrm>
            <a:off x="305667" y="107668"/>
            <a:ext cx="5761365" cy="2334901"/>
          </a:xfrm>
          <a:prstGeom prst="rect">
            <a:avLst/>
          </a:prstGeom>
          <a:noFill/>
          <a:ln>
            <a:noFill/>
          </a:ln>
        </p:spPr>
      </p:pic>
      <p:pic>
        <p:nvPicPr>
          <p:cNvPr id="311" name="Google Shape;311;p17"/>
          <p:cNvPicPr preferRelativeResize="0"/>
          <p:nvPr/>
        </p:nvPicPr>
        <p:blipFill>
          <a:blip r:embed="rId6">
            <a:alphaModFix/>
          </a:blip>
          <a:stretch>
            <a:fillRect/>
          </a:stretch>
        </p:blipFill>
        <p:spPr>
          <a:xfrm>
            <a:off x="8103838" y="2104067"/>
            <a:ext cx="3947863" cy="4518452"/>
          </a:xfrm>
          <a:prstGeom prst="rect">
            <a:avLst/>
          </a:prstGeom>
          <a:noFill/>
          <a:ln>
            <a:noFill/>
          </a:ln>
        </p:spPr>
      </p:pic>
      <p:sp>
        <p:nvSpPr>
          <p:cNvPr id="312" name="Google Shape;312;p17"/>
          <p:cNvSpPr txBox="1"/>
          <p:nvPr/>
        </p:nvSpPr>
        <p:spPr>
          <a:xfrm>
            <a:off x="6648267" y="209733"/>
            <a:ext cx="5348000" cy="1510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733" b="0" i="0" u="none" strike="noStrike" kern="0" cap="none" spc="0" normalizeH="0" baseline="0" noProof="0" dirty="0">
                <a:ln>
                  <a:noFill/>
                </a:ln>
                <a:solidFill>
                  <a:srgbClr val="424242"/>
                </a:solidFill>
                <a:effectLst/>
                <a:uLnTx/>
                <a:uFillTx/>
                <a:latin typeface="Verdana"/>
                <a:ea typeface="Verdana"/>
                <a:cs typeface="Verdana"/>
                <a:sym typeface="Verdana"/>
              </a:rPr>
              <a:t>Children in Year Six have developed the forest and each year our leavers will add something new of their own design to the forest as they leave their mark on the school.</a:t>
            </a:r>
            <a:r>
              <a:rPr kumimoji="0" lang="en-GB" sz="1733" b="0" i="0" u="none" strike="noStrike" kern="0" cap="none" spc="0" normalizeH="0" baseline="0" noProof="0" dirty="0">
                <a:ln>
                  <a:noFill/>
                </a:ln>
                <a:solidFill>
                  <a:srgbClr val="424242"/>
                </a:solidFill>
                <a:effectLst/>
                <a:uLnTx/>
                <a:uFillTx/>
                <a:latin typeface="Nunito"/>
                <a:ea typeface="Nunito"/>
                <a:cs typeface="Nunito"/>
                <a:sym typeface="Nunito"/>
              </a:rPr>
              <a:t> </a:t>
            </a:r>
            <a:endParaRPr kumimoji="0" sz="1733" b="0" i="0" u="none" strike="noStrike" kern="0" cap="none" spc="0" normalizeH="0" baseline="0" noProof="0" dirty="0">
              <a:ln>
                <a:noFill/>
              </a:ln>
              <a:solidFill>
                <a:srgbClr val="424242"/>
              </a:solidFill>
              <a:effectLst/>
              <a:uLnTx/>
              <a:uFillTx/>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8"/>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rmAutofit/>
          </a:bodyPr>
          <a:lstStyle/>
          <a:p>
            <a:r>
              <a:rPr lang="en-GB"/>
              <a:t>Wellbeing and safeguarding </a:t>
            </a:r>
            <a:endParaRPr/>
          </a:p>
        </p:txBody>
      </p:sp>
      <p:sp>
        <p:nvSpPr>
          <p:cNvPr id="318" name="Google Shape;318;p18"/>
          <p:cNvSpPr txBox="1">
            <a:spLocks noGrp="1"/>
          </p:cNvSpPr>
          <p:nvPr>
            <p:ph type="body" idx="1"/>
          </p:nvPr>
        </p:nvSpPr>
        <p:spPr>
          <a:xfrm>
            <a:off x="196900" y="1734600"/>
            <a:ext cx="5899200" cy="4054000"/>
          </a:xfrm>
          <a:prstGeom prst="rect">
            <a:avLst/>
          </a:prstGeom>
        </p:spPr>
        <p:txBody>
          <a:bodyPr spcFirstLastPara="1" wrap="square" lIns="121900" tIns="121900" rIns="121900" bIns="121900" anchor="t" anchorCtr="0">
            <a:normAutofit fontScale="92500" lnSpcReduction="10000"/>
          </a:bodyPr>
          <a:lstStyle/>
          <a:p>
            <a:pPr marL="0" indent="0">
              <a:buNone/>
            </a:pPr>
            <a:r>
              <a:rPr lang="en-GB">
                <a:latin typeface="Verdana"/>
                <a:ea typeface="Verdana"/>
                <a:cs typeface="Verdana"/>
                <a:sym typeface="Verdana"/>
              </a:rPr>
              <a:t>Our intended results are</a:t>
            </a:r>
            <a:endParaRPr sz="1600">
              <a:solidFill>
                <a:srgbClr val="333333"/>
              </a:solidFill>
              <a:highlight>
                <a:srgbClr val="FFFFFF"/>
              </a:highlight>
              <a:latin typeface="Verdana"/>
              <a:ea typeface="Verdana"/>
              <a:cs typeface="Verdana"/>
              <a:sym typeface="Verdana"/>
            </a:endParaRPr>
          </a:p>
          <a:p>
            <a:pPr indent="-398770">
              <a:spcBef>
                <a:spcPts val="1600"/>
              </a:spcBef>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To empower children to take ownership of their learning, allowing their minds and bodies to thrive</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To encourage children to develop the skills to solve problems, and become resilient and reflective learners</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To develop skills of communication, cooperation and collaborative learning.</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To provide a challenging, safe and secure environment within which children can take and manage risks.</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To encourage close links with parents and the school in celebrating our outdoor space and the rich learning that can take place within it.</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To encourage children to care for their environment.</a:t>
            </a:r>
            <a:endParaRPr sz="1600">
              <a:solidFill>
                <a:srgbClr val="333333"/>
              </a:solidFill>
              <a:highlight>
                <a:srgbClr val="FFFFFF"/>
              </a:highlight>
              <a:latin typeface="Verdana"/>
              <a:ea typeface="Verdana"/>
              <a:cs typeface="Verdana"/>
              <a:sym typeface="Verdana"/>
            </a:endParaRPr>
          </a:p>
          <a:p>
            <a:pPr marL="0" indent="0">
              <a:spcAft>
                <a:spcPts val="1600"/>
              </a:spcAft>
              <a:buNone/>
            </a:pPr>
            <a:endParaRPr/>
          </a:p>
        </p:txBody>
      </p:sp>
      <p:sp>
        <p:nvSpPr>
          <p:cNvPr id="319" name="Google Shape;319;p18"/>
          <p:cNvSpPr txBox="1">
            <a:spLocks noGrp="1"/>
          </p:cNvSpPr>
          <p:nvPr>
            <p:ph type="body" idx="1"/>
          </p:nvPr>
        </p:nvSpPr>
        <p:spPr>
          <a:xfrm>
            <a:off x="6201967" y="1734600"/>
            <a:ext cx="5773200" cy="4735600"/>
          </a:xfrm>
          <a:prstGeom prst="rect">
            <a:avLst/>
          </a:prstGeom>
        </p:spPr>
        <p:txBody>
          <a:bodyPr spcFirstLastPara="1" wrap="square" lIns="121900" tIns="121900" rIns="121900" bIns="121900" anchor="t" anchorCtr="0">
            <a:normAutofit fontScale="92500"/>
          </a:bodyPr>
          <a:lstStyle/>
          <a:p>
            <a:pPr marL="0" indent="0">
              <a:buNone/>
            </a:pPr>
            <a:r>
              <a:rPr lang="en-GB" sz="1467">
                <a:latin typeface="Verdana"/>
                <a:ea typeface="Verdana"/>
                <a:cs typeface="Verdana"/>
                <a:sym typeface="Verdana"/>
              </a:rPr>
              <a:t>What actually has happened?</a:t>
            </a:r>
            <a:endParaRPr sz="1333">
              <a:solidFill>
                <a:srgbClr val="333333"/>
              </a:solidFill>
              <a:highlight>
                <a:srgbClr val="FFFFFF"/>
              </a:highlight>
              <a:latin typeface="Verdana"/>
              <a:ea typeface="Verdana"/>
              <a:cs typeface="Verdana"/>
              <a:sym typeface="Verdana"/>
            </a:endParaRPr>
          </a:p>
          <a:p>
            <a:pPr indent="-398770">
              <a:spcBef>
                <a:spcPts val="1600"/>
              </a:spcBef>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Children receive an opportunity to connect with the outdoors in a way they may not have at home.</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Children (and adults) have learnt resilience and how to get up when they literally fall on their face.</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Intervention groups to support particular children who struggle within the class environment.</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Growing clubs in our polytunnel</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A number of safeguarding disclosures made by children while in the outdoors with time shoulder to shoulder with adults.</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Walking and talking informal therapeutic like interventions.</a:t>
            </a:r>
            <a:endParaRPr sz="1600">
              <a:solidFill>
                <a:srgbClr val="333333"/>
              </a:solidFill>
              <a:highlight>
                <a:srgbClr val="FFFFFF"/>
              </a:highlight>
              <a:latin typeface="Verdana"/>
              <a:ea typeface="Verdana"/>
              <a:cs typeface="Verdana"/>
              <a:sym typeface="Verdana"/>
            </a:endParaRPr>
          </a:p>
          <a:p>
            <a:pPr indent="-398770">
              <a:buClr>
                <a:srgbClr val="333333"/>
              </a:buClr>
              <a:buSzPct val="100000"/>
              <a:buFont typeface="Verdana"/>
              <a:buChar char="●"/>
            </a:pPr>
            <a:r>
              <a:rPr lang="en-GB" sz="1600">
                <a:solidFill>
                  <a:srgbClr val="333333"/>
                </a:solidFill>
                <a:highlight>
                  <a:srgbClr val="FFFFFF"/>
                </a:highlight>
                <a:latin typeface="Verdana"/>
                <a:ea typeface="Verdana"/>
                <a:cs typeface="Verdana"/>
                <a:sym typeface="Verdana"/>
              </a:rPr>
              <a:t>Identifying children who have marks on their bodies when changing and this is addressed. </a:t>
            </a:r>
            <a:endParaRPr sz="1600">
              <a:solidFill>
                <a:srgbClr val="333333"/>
              </a:solidFill>
              <a:highlight>
                <a:srgbClr val="FFFFFF"/>
              </a:highlight>
              <a:latin typeface="Verdana"/>
              <a:ea typeface="Verdana"/>
              <a:cs typeface="Verdana"/>
              <a:sym typeface="Verdana"/>
            </a:endParaRPr>
          </a:p>
          <a:p>
            <a:pPr marL="0" indent="0">
              <a:spcAft>
                <a:spcPts val="160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ccdf8477-5183-4317-8e8b-f69ff0053fb7}" enabled="1" method="Standard" siteId="{1ba468b9-1414-4675-be4f-53c478ad47bb}" removed="0"/>
</clbl:labelList>
</file>

<file path=docProps/app.xml><?xml version="1.0" encoding="utf-8"?>
<Properties xmlns="http://schemas.openxmlformats.org/officeDocument/2006/extended-properties" xmlns:vt="http://schemas.openxmlformats.org/officeDocument/2006/docPropsVTypes">
  <TotalTime>2</TotalTime>
  <Words>597</Words>
  <Application>Microsoft Office PowerPoint</Application>
  <PresentationFormat>Widescreen</PresentationFormat>
  <Paragraphs>38</Paragraphs>
  <Slides>6</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Aptos</vt:lpstr>
      <vt:lpstr>Aptos Display</vt:lpstr>
      <vt:lpstr>Arial</vt:lpstr>
      <vt:lpstr>Maven Pro</vt:lpstr>
      <vt:lpstr>Nunito</vt:lpstr>
      <vt:lpstr>Verdana</vt:lpstr>
      <vt:lpstr>Office Theme</vt:lpstr>
      <vt:lpstr>Momentum</vt:lpstr>
      <vt:lpstr>St Vincent’s Catholic Primary School</vt:lpstr>
      <vt:lpstr>Our school</vt:lpstr>
      <vt:lpstr>Context</vt:lpstr>
      <vt:lpstr>Utilising the outdoors </vt:lpstr>
      <vt:lpstr>PowerPoint Presentation</vt:lpstr>
      <vt:lpstr>Wellbeing and safeguarding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Natasha</dc:creator>
  <cp:lastModifiedBy>Joseph, Natasha</cp:lastModifiedBy>
  <cp:revision>1</cp:revision>
  <dcterms:created xsi:type="dcterms:W3CDTF">2025-09-10T15:23:27Z</dcterms:created>
  <dcterms:modified xsi:type="dcterms:W3CDTF">2025-09-10T15:25:53Z</dcterms:modified>
</cp:coreProperties>
</file>