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697" r:id="rId6"/>
    <p:sldMasterId id="2147483709" r:id="rId7"/>
    <p:sldMasterId id="2147483721" r:id="rId8"/>
  </p:sldMasterIdLst>
  <p:notesMasterIdLst>
    <p:notesMasterId r:id="rId74"/>
  </p:notesMasterIdLst>
  <p:sldIdLst>
    <p:sldId id="10061" r:id="rId9"/>
    <p:sldId id="10126" r:id="rId10"/>
    <p:sldId id="267" r:id="rId11"/>
    <p:sldId id="10140" r:id="rId12"/>
    <p:sldId id="314" r:id="rId13"/>
    <p:sldId id="263" r:id="rId14"/>
    <p:sldId id="313" r:id="rId15"/>
    <p:sldId id="10172" r:id="rId16"/>
    <p:sldId id="3531" r:id="rId17"/>
    <p:sldId id="3526" r:id="rId18"/>
    <p:sldId id="3532" r:id="rId19"/>
    <p:sldId id="10141" r:id="rId20"/>
    <p:sldId id="10145" r:id="rId21"/>
    <p:sldId id="10157" r:id="rId22"/>
    <p:sldId id="10158" r:id="rId23"/>
    <p:sldId id="10144" r:id="rId24"/>
    <p:sldId id="10156" r:id="rId25"/>
    <p:sldId id="10143" r:id="rId26"/>
    <p:sldId id="257" r:id="rId27"/>
    <p:sldId id="264" r:id="rId28"/>
    <p:sldId id="268" r:id="rId29"/>
    <p:sldId id="10119" r:id="rId30"/>
    <p:sldId id="261" r:id="rId31"/>
    <p:sldId id="10110" r:id="rId32"/>
    <p:sldId id="258" r:id="rId33"/>
    <p:sldId id="10052" r:id="rId34"/>
    <p:sldId id="10053" r:id="rId35"/>
    <p:sldId id="10055" r:id="rId36"/>
    <p:sldId id="10115" r:id="rId37"/>
    <p:sldId id="10148" r:id="rId38"/>
    <p:sldId id="10072" r:id="rId39"/>
    <p:sldId id="10170" r:id="rId40"/>
    <p:sldId id="10117" r:id="rId41"/>
    <p:sldId id="256" r:id="rId42"/>
    <p:sldId id="680" r:id="rId43"/>
    <p:sldId id="581" r:id="rId44"/>
    <p:sldId id="278" r:id="rId45"/>
    <p:sldId id="678" r:id="rId46"/>
    <p:sldId id="679" r:id="rId47"/>
    <p:sldId id="548" r:id="rId48"/>
    <p:sldId id="582" r:id="rId49"/>
    <p:sldId id="584" r:id="rId50"/>
    <p:sldId id="279" r:id="rId51"/>
    <p:sldId id="577" r:id="rId52"/>
    <p:sldId id="10171" r:id="rId53"/>
    <p:sldId id="283" r:id="rId54"/>
    <p:sldId id="558" r:id="rId55"/>
    <p:sldId id="670" r:id="rId56"/>
    <p:sldId id="557" r:id="rId57"/>
    <p:sldId id="673" r:id="rId58"/>
    <p:sldId id="292" r:id="rId59"/>
    <p:sldId id="549" r:id="rId60"/>
    <p:sldId id="567" r:id="rId61"/>
    <p:sldId id="578" r:id="rId62"/>
    <p:sldId id="568" r:id="rId63"/>
    <p:sldId id="685" r:id="rId64"/>
    <p:sldId id="10159" r:id="rId65"/>
    <p:sldId id="10160" r:id="rId66"/>
    <p:sldId id="10161" r:id="rId67"/>
    <p:sldId id="269" r:id="rId68"/>
    <p:sldId id="10162" r:id="rId69"/>
    <p:sldId id="270" r:id="rId70"/>
    <p:sldId id="280" r:id="rId71"/>
    <p:sldId id="10163" r:id="rId72"/>
    <p:sldId id="1016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2FC5C3-28B5-4E5A-9C31-BD65542219EC}">
          <p14:sldIdLst>
            <p14:sldId id="10061"/>
            <p14:sldId id="10126"/>
            <p14:sldId id="267"/>
            <p14:sldId id="10140"/>
          </p14:sldIdLst>
        </p14:section>
        <p14:section name="Early Help" id="{7CBDA70E-441B-4EDC-9C8D-6118FF57587B}">
          <p14:sldIdLst>
            <p14:sldId id="314"/>
            <p14:sldId id="263"/>
            <p14:sldId id="313"/>
            <p14:sldId id="10172"/>
            <p14:sldId id="3531"/>
            <p14:sldId id="3526"/>
            <p14:sldId id="3532"/>
          </p14:sldIdLst>
        </p14:section>
        <p14:section name="BICS" id="{70323601-06E6-44D4-A5FA-2F9E71999D4D}">
          <p14:sldIdLst>
            <p14:sldId id="10141"/>
            <p14:sldId id="10145"/>
            <p14:sldId id="10157"/>
            <p14:sldId id="10158"/>
            <p14:sldId id="10144"/>
            <p14:sldId id="10156"/>
            <p14:sldId id="10143"/>
          </p14:sldIdLst>
        </p14:section>
        <p14:section name="Resilient Schools" id="{B49EE296-F84F-4ACD-83C0-69CE5B9886AB}">
          <p14:sldIdLst>
            <p14:sldId id="257"/>
            <p14:sldId id="264"/>
            <p14:sldId id="268"/>
            <p14:sldId id="10119"/>
            <p14:sldId id="261"/>
            <p14:sldId id="10110"/>
            <p14:sldId id="258"/>
            <p14:sldId id="10052"/>
            <p14:sldId id="10053"/>
            <p14:sldId id="10055"/>
            <p14:sldId id="10115"/>
            <p14:sldId id="10148"/>
            <p14:sldId id="10072"/>
            <p14:sldId id="10170"/>
            <p14:sldId id="10117"/>
          </p14:sldIdLst>
        </p14:section>
        <p14:section name="BDLD" id="{B9E2024E-7013-4D0E-8801-D392101FC709}">
          <p14:sldIdLst>
            <p14:sldId id="256"/>
            <p14:sldId id="680"/>
          </p14:sldIdLst>
        </p14:section>
        <p14:section name="Session 1" id="{E54BF996-18B6-4D8A-9647-30D0DF2E6A3E}">
          <p14:sldIdLst>
            <p14:sldId id="581"/>
            <p14:sldId id="278"/>
            <p14:sldId id="678"/>
            <p14:sldId id="679"/>
          </p14:sldIdLst>
        </p14:section>
        <p14:section name="Session 2" id="{5EADE8B1-8B09-4816-9E0F-84D89173A9AF}">
          <p14:sldIdLst>
            <p14:sldId id="548"/>
            <p14:sldId id="582"/>
            <p14:sldId id="584"/>
          </p14:sldIdLst>
        </p14:section>
        <p14:section name="Session 3" id="{6569F98F-7AE2-4E68-9197-AF69D108EAF4}">
          <p14:sldIdLst>
            <p14:sldId id="279"/>
            <p14:sldId id="577"/>
            <p14:sldId id="10171"/>
            <p14:sldId id="283"/>
            <p14:sldId id="558"/>
            <p14:sldId id="670"/>
            <p14:sldId id="557"/>
            <p14:sldId id="673"/>
            <p14:sldId id="292"/>
          </p14:sldIdLst>
        </p14:section>
        <p14:section name="Session 4" id="{46675B59-A951-4D67-A9A4-73ECAEDD829D}">
          <p14:sldIdLst>
            <p14:sldId id="549"/>
            <p14:sldId id="567"/>
            <p14:sldId id="578"/>
            <p14:sldId id="568"/>
            <p14:sldId id="685"/>
          </p14:sldIdLst>
        </p14:section>
        <p14:section name="Community Barnet" id="{CAA75A05-9168-4A44-987B-FB13A191B5A6}">
          <p14:sldIdLst>
            <p14:sldId id="10159"/>
            <p14:sldId id="10160"/>
            <p14:sldId id="10161"/>
            <p14:sldId id="269"/>
            <p14:sldId id="10162"/>
            <p14:sldId id="270"/>
            <p14:sldId id="280"/>
            <p14:sldId id="10163"/>
            <p14:sldId id="101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50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EDD93-70F3-4947-9C07-B85926535FC5}" v="4" dt="2025-01-23T12:16:22.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8" d="100"/>
          <a:sy n="38" d="100"/>
        </p:scale>
        <p:origin x="44" y="6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6" Type="http://schemas.openxmlformats.org/officeDocument/2006/relationships/image" Target="../media/image27.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_rels/data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6" Type="http://schemas.openxmlformats.org/officeDocument/2006/relationships/image" Target="../media/image27.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B13BC4-593F-4007-AF5E-4F29B9172C49}"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B7E1571D-BA02-4EB8-A1D1-C3E6C6EEE26A}">
      <dgm:prSet/>
      <dgm:spPr/>
      <dgm:t>
        <a:bodyPr/>
        <a:lstStyle/>
        <a:p>
          <a:pPr>
            <a:lnSpc>
              <a:spcPct val="100000"/>
            </a:lnSpc>
          </a:pPr>
          <a:r>
            <a:rPr lang="en-GB"/>
            <a:t>Reduce the amount of times schools attend meetings</a:t>
          </a:r>
          <a:endParaRPr lang="en-US"/>
        </a:p>
      </dgm:t>
    </dgm:pt>
    <dgm:pt modelId="{16FE06C2-D7D3-4516-A3FD-7A0F245CD75D}" type="parTrans" cxnId="{1542D524-D8F8-438E-A5A6-E8FC5927CB29}">
      <dgm:prSet/>
      <dgm:spPr/>
      <dgm:t>
        <a:bodyPr/>
        <a:lstStyle/>
        <a:p>
          <a:endParaRPr lang="en-US"/>
        </a:p>
      </dgm:t>
    </dgm:pt>
    <dgm:pt modelId="{65620CD4-FB4D-4A6B-902F-5D84DFD9CEB4}" type="sibTrans" cxnId="{1542D524-D8F8-438E-A5A6-E8FC5927CB29}">
      <dgm:prSet/>
      <dgm:spPr/>
      <dgm:t>
        <a:bodyPr/>
        <a:lstStyle/>
        <a:p>
          <a:pPr>
            <a:lnSpc>
              <a:spcPct val="100000"/>
            </a:lnSpc>
          </a:pPr>
          <a:endParaRPr lang="en-US"/>
        </a:p>
      </dgm:t>
    </dgm:pt>
    <dgm:pt modelId="{A3ED80D0-7DA4-4FEA-95D0-0093CC5D990F}">
      <dgm:prSet/>
      <dgm:spPr/>
      <dgm:t>
        <a:bodyPr/>
        <a:lstStyle/>
        <a:p>
          <a:pPr>
            <a:lnSpc>
              <a:spcPct val="100000"/>
            </a:lnSpc>
          </a:pPr>
          <a:r>
            <a:rPr lang="en-GB"/>
            <a:t>Advice and support in one place</a:t>
          </a:r>
          <a:endParaRPr lang="en-US"/>
        </a:p>
      </dgm:t>
    </dgm:pt>
    <dgm:pt modelId="{D0A27C7C-A335-4AAE-8923-CF6887C3D5A6}" type="parTrans" cxnId="{36031AF4-D31A-4A7D-8334-58173F9F8EDB}">
      <dgm:prSet/>
      <dgm:spPr/>
      <dgm:t>
        <a:bodyPr/>
        <a:lstStyle/>
        <a:p>
          <a:endParaRPr lang="en-US"/>
        </a:p>
      </dgm:t>
    </dgm:pt>
    <dgm:pt modelId="{F862DC73-6CF4-4CF4-A531-1E05C913A474}" type="sibTrans" cxnId="{36031AF4-D31A-4A7D-8334-58173F9F8EDB}">
      <dgm:prSet/>
      <dgm:spPr/>
      <dgm:t>
        <a:bodyPr/>
        <a:lstStyle/>
        <a:p>
          <a:pPr>
            <a:lnSpc>
              <a:spcPct val="100000"/>
            </a:lnSpc>
          </a:pPr>
          <a:endParaRPr lang="en-US"/>
        </a:p>
      </dgm:t>
    </dgm:pt>
    <dgm:pt modelId="{D7922F85-BE0D-4899-A6B8-59FADC67C6BA}">
      <dgm:prSet/>
      <dgm:spPr/>
      <dgm:t>
        <a:bodyPr/>
        <a:lstStyle/>
        <a:p>
          <a:pPr>
            <a:lnSpc>
              <a:spcPct val="100000"/>
            </a:lnSpc>
          </a:pPr>
          <a:r>
            <a:rPr lang="en-GB"/>
            <a:t>Building relationships with services</a:t>
          </a:r>
          <a:endParaRPr lang="en-US"/>
        </a:p>
      </dgm:t>
    </dgm:pt>
    <dgm:pt modelId="{3D13CEF1-4D79-4E63-9E5D-FAE1EDFB438A}" type="parTrans" cxnId="{81A36204-7476-4A6C-B804-091ACC598392}">
      <dgm:prSet/>
      <dgm:spPr/>
      <dgm:t>
        <a:bodyPr/>
        <a:lstStyle/>
        <a:p>
          <a:endParaRPr lang="en-US"/>
        </a:p>
      </dgm:t>
    </dgm:pt>
    <dgm:pt modelId="{C6EF540F-C002-486F-BFEE-E1D3849000EA}" type="sibTrans" cxnId="{81A36204-7476-4A6C-B804-091ACC598392}">
      <dgm:prSet/>
      <dgm:spPr/>
      <dgm:t>
        <a:bodyPr/>
        <a:lstStyle/>
        <a:p>
          <a:pPr>
            <a:lnSpc>
              <a:spcPct val="100000"/>
            </a:lnSpc>
          </a:pPr>
          <a:endParaRPr lang="en-US"/>
        </a:p>
      </dgm:t>
    </dgm:pt>
    <dgm:pt modelId="{3B9E8051-BD61-4FDC-96A5-49C8341616B1}">
      <dgm:prSet/>
      <dgm:spPr/>
      <dgm:t>
        <a:bodyPr/>
        <a:lstStyle/>
        <a:p>
          <a:pPr>
            <a:lnSpc>
              <a:spcPct val="100000"/>
            </a:lnSpc>
          </a:pPr>
          <a:r>
            <a:rPr lang="en-GB"/>
            <a:t>Building relationships with each other</a:t>
          </a:r>
          <a:endParaRPr lang="en-US"/>
        </a:p>
      </dgm:t>
    </dgm:pt>
    <dgm:pt modelId="{29BA6B43-9FE6-4A27-B1B5-0B107EEC9E9D}" type="parTrans" cxnId="{3159D1D9-7EDC-4272-8544-DD85969CBB91}">
      <dgm:prSet/>
      <dgm:spPr/>
      <dgm:t>
        <a:bodyPr/>
        <a:lstStyle/>
        <a:p>
          <a:endParaRPr lang="en-US"/>
        </a:p>
      </dgm:t>
    </dgm:pt>
    <dgm:pt modelId="{71CAAF74-9202-46B5-BE7A-915BC3840B05}" type="sibTrans" cxnId="{3159D1D9-7EDC-4272-8544-DD85969CBB91}">
      <dgm:prSet/>
      <dgm:spPr/>
      <dgm:t>
        <a:bodyPr/>
        <a:lstStyle/>
        <a:p>
          <a:pPr>
            <a:lnSpc>
              <a:spcPct val="100000"/>
            </a:lnSpc>
          </a:pPr>
          <a:endParaRPr lang="en-US"/>
        </a:p>
      </dgm:t>
    </dgm:pt>
    <dgm:pt modelId="{DDA01A17-2637-4628-83FD-622A43E6E893}">
      <dgm:prSet/>
      <dgm:spPr/>
      <dgm:t>
        <a:bodyPr/>
        <a:lstStyle/>
        <a:p>
          <a:pPr>
            <a:lnSpc>
              <a:spcPct val="100000"/>
            </a:lnSpc>
          </a:pPr>
          <a:r>
            <a:rPr lang="en-GB"/>
            <a:t>Sharing best practise</a:t>
          </a:r>
          <a:endParaRPr lang="en-US"/>
        </a:p>
      </dgm:t>
    </dgm:pt>
    <dgm:pt modelId="{6561579C-831F-42C2-B2A3-4D47F73E4E60}" type="parTrans" cxnId="{843BB46E-510F-4F30-ABC1-5696EAD12062}">
      <dgm:prSet/>
      <dgm:spPr/>
      <dgm:t>
        <a:bodyPr/>
        <a:lstStyle/>
        <a:p>
          <a:endParaRPr lang="en-US"/>
        </a:p>
      </dgm:t>
    </dgm:pt>
    <dgm:pt modelId="{25162712-3517-476A-A074-8826DC94E61B}" type="sibTrans" cxnId="{843BB46E-510F-4F30-ABC1-5696EAD12062}">
      <dgm:prSet/>
      <dgm:spPr/>
      <dgm:t>
        <a:bodyPr/>
        <a:lstStyle/>
        <a:p>
          <a:pPr>
            <a:lnSpc>
              <a:spcPct val="100000"/>
            </a:lnSpc>
          </a:pPr>
          <a:endParaRPr lang="en-US"/>
        </a:p>
      </dgm:t>
    </dgm:pt>
    <dgm:pt modelId="{4D1E3D09-DBA8-4754-BCAE-522370A3D2A5}">
      <dgm:prSet/>
      <dgm:spPr/>
      <dgm:t>
        <a:bodyPr/>
        <a:lstStyle/>
        <a:p>
          <a:pPr>
            <a:lnSpc>
              <a:spcPct val="100000"/>
            </a:lnSpc>
          </a:pPr>
          <a:r>
            <a:rPr lang="en-GB"/>
            <a:t>Sharing new initiatives</a:t>
          </a:r>
          <a:endParaRPr lang="en-US"/>
        </a:p>
      </dgm:t>
    </dgm:pt>
    <dgm:pt modelId="{5736497D-A278-497B-9F52-E85786B67F95}" type="parTrans" cxnId="{D047F407-0D13-4509-858A-5A51CE80BD5E}">
      <dgm:prSet/>
      <dgm:spPr/>
      <dgm:t>
        <a:bodyPr/>
        <a:lstStyle/>
        <a:p>
          <a:endParaRPr lang="en-US"/>
        </a:p>
      </dgm:t>
    </dgm:pt>
    <dgm:pt modelId="{540FED03-0765-4FFB-A804-2FECC4278E71}" type="sibTrans" cxnId="{D047F407-0D13-4509-858A-5A51CE80BD5E}">
      <dgm:prSet/>
      <dgm:spPr/>
      <dgm:t>
        <a:bodyPr/>
        <a:lstStyle/>
        <a:p>
          <a:pPr>
            <a:lnSpc>
              <a:spcPct val="100000"/>
            </a:lnSpc>
          </a:pPr>
          <a:endParaRPr lang="en-US"/>
        </a:p>
      </dgm:t>
    </dgm:pt>
    <dgm:pt modelId="{2713302A-BCD2-4BB0-81E6-DCCB3963BCD4}">
      <dgm:prSet/>
      <dgm:spPr/>
      <dgm:t>
        <a:bodyPr/>
        <a:lstStyle/>
        <a:p>
          <a:pPr>
            <a:lnSpc>
              <a:spcPct val="100000"/>
            </a:lnSpc>
          </a:pPr>
          <a:r>
            <a:rPr lang="en-GB"/>
            <a:t>Celebrating what we do together</a:t>
          </a:r>
          <a:endParaRPr lang="en-US"/>
        </a:p>
      </dgm:t>
    </dgm:pt>
    <dgm:pt modelId="{0EC50B16-FE67-433C-B44C-67CBD9BFEC7D}" type="parTrans" cxnId="{3DAF8427-A4BD-46DC-BCED-F5BB3267A516}">
      <dgm:prSet/>
      <dgm:spPr/>
      <dgm:t>
        <a:bodyPr/>
        <a:lstStyle/>
        <a:p>
          <a:endParaRPr lang="en-US"/>
        </a:p>
      </dgm:t>
    </dgm:pt>
    <dgm:pt modelId="{322EC5DD-C874-45C8-9DB9-C753934684BA}" type="sibTrans" cxnId="{3DAF8427-A4BD-46DC-BCED-F5BB3267A516}">
      <dgm:prSet/>
      <dgm:spPr/>
      <dgm:t>
        <a:bodyPr/>
        <a:lstStyle/>
        <a:p>
          <a:pPr>
            <a:lnSpc>
              <a:spcPct val="100000"/>
            </a:lnSpc>
          </a:pPr>
          <a:endParaRPr lang="en-US"/>
        </a:p>
      </dgm:t>
    </dgm:pt>
    <dgm:pt modelId="{AA9D47CE-A1C4-4DEE-A8CA-00BF7BE83A54}">
      <dgm:prSet/>
      <dgm:spPr/>
      <dgm:t>
        <a:bodyPr/>
        <a:lstStyle/>
        <a:p>
          <a:pPr>
            <a:lnSpc>
              <a:spcPct val="100000"/>
            </a:lnSpc>
          </a:pPr>
          <a:r>
            <a:rPr lang="en-GB"/>
            <a:t>Case Consultation</a:t>
          </a:r>
          <a:endParaRPr lang="en-US"/>
        </a:p>
      </dgm:t>
    </dgm:pt>
    <dgm:pt modelId="{2FF67184-58D9-46BA-981C-0C2CB95CC960}" type="parTrans" cxnId="{929CC182-A6E0-4A15-86D5-AF2E93F5153E}">
      <dgm:prSet/>
      <dgm:spPr/>
      <dgm:t>
        <a:bodyPr/>
        <a:lstStyle/>
        <a:p>
          <a:endParaRPr lang="en-US"/>
        </a:p>
      </dgm:t>
    </dgm:pt>
    <dgm:pt modelId="{79032D8A-C796-408E-A713-DEA510FB168A}" type="sibTrans" cxnId="{929CC182-A6E0-4A15-86D5-AF2E93F5153E}">
      <dgm:prSet/>
      <dgm:spPr/>
      <dgm:t>
        <a:bodyPr/>
        <a:lstStyle/>
        <a:p>
          <a:endParaRPr lang="en-US"/>
        </a:p>
      </dgm:t>
    </dgm:pt>
    <dgm:pt modelId="{85FB6069-1D73-4BD9-837D-753F452E34D7}" type="pres">
      <dgm:prSet presAssocID="{F6B13BC4-593F-4007-AF5E-4F29B9172C49}" presName="root" presStyleCnt="0">
        <dgm:presLayoutVars>
          <dgm:dir/>
          <dgm:resizeHandles val="exact"/>
        </dgm:presLayoutVars>
      </dgm:prSet>
      <dgm:spPr/>
    </dgm:pt>
    <dgm:pt modelId="{CAB27440-70C3-4859-A471-B80932DEEF3B}" type="pres">
      <dgm:prSet presAssocID="{B7E1571D-BA02-4EB8-A1D1-C3E6C6EEE26A}" presName="compNode" presStyleCnt="0"/>
      <dgm:spPr/>
    </dgm:pt>
    <dgm:pt modelId="{F54A67E0-34D2-4475-9E76-80DB6BFB4914}" type="pres">
      <dgm:prSet presAssocID="{B7E1571D-BA02-4EB8-A1D1-C3E6C6EEE26A}"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D02821B4-0E54-421B-816B-83FD78E1B541}" type="pres">
      <dgm:prSet presAssocID="{B7E1571D-BA02-4EB8-A1D1-C3E6C6EEE26A}" presName="spaceRect" presStyleCnt="0"/>
      <dgm:spPr/>
    </dgm:pt>
    <dgm:pt modelId="{26F17094-C6A3-424A-8241-4AA68F76EEDF}" type="pres">
      <dgm:prSet presAssocID="{B7E1571D-BA02-4EB8-A1D1-C3E6C6EEE26A}" presName="textRect" presStyleLbl="revTx" presStyleIdx="0" presStyleCnt="8">
        <dgm:presLayoutVars>
          <dgm:chMax val="1"/>
          <dgm:chPref val="1"/>
        </dgm:presLayoutVars>
      </dgm:prSet>
      <dgm:spPr/>
    </dgm:pt>
    <dgm:pt modelId="{EDC1CF78-17AE-4D97-96A4-C2A13D40E196}" type="pres">
      <dgm:prSet presAssocID="{65620CD4-FB4D-4A6B-902F-5D84DFD9CEB4}" presName="sibTrans" presStyleCnt="0"/>
      <dgm:spPr/>
    </dgm:pt>
    <dgm:pt modelId="{A11DAB12-B110-4FBD-84BC-50E187EB431E}" type="pres">
      <dgm:prSet presAssocID="{A3ED80D0-7DA4-4FEA-95D0-0093CC5D990F}" presName="compNode" presStyleCnt="0"/>
      <dgm:spPr/>
    </dgm:pt>
    <dgm:pt modelId="{FD81D071-9E75-4F34-9952-2B7CAFFC7AB3}" type="pres">
      <dgm:prSet presAssocID="{A3ED80D0-7DA4-4FEA-95D0-0093CC5D990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16246A2B-D392-4051-B278-5FE9C79D1C59}" type="pres">
      <dgm:prSet presAssocID="{A3ED80D0-7DA4-4FEA-95D0-0093CC5D990F}" presName="spaceRect" presStyleCnt="0"/>
      <dgm:spPr/>
    </dgm:pt>
    <dgm:pt modelId="{A9395538-B009-48AB-81E3-BC7DB0C80217}" type="pres">
      <dgm:prSet presAssocID="{A3ED80D0-7DA4-4FEA-95D0-0093CC5D990F}" presName="textRect" presStyleLbl="revTx" presStyleIdx="1" presStyleCnt="8">
        <dgm:presLayoutVars>
          <dgm:chMax val="1"/>
          <dgm:chPref val="1"/>
        </dgm:presLayoutVars>
      </dgm:prSet>
      <dgm:spPr/>
    </dgm:pt>
    <dgm:pt modelId="{193EFC64-25D8-4C7C-9DD3-FDD5C0579872}" type="pres">
      <dgm:prSet presAssocID="{F862DC73-6CF4-4CF4-A531-1E05C913A474}" presName="sibTrans" presStyleCnt="0"/>
      <dgm:spPr/>
    </dgm:pt>
    <dgm:pt modelId="{ACF929FF-57E8-4DEA-9420-1740F0182340}" type="pres">
      <dgm:prSet presAssocID="{D7922F85-BE0D-4899-A6B8-59FADC67C6BA}" presName="compNode" presStyleCnt="0"/>
      <dgm:spPr/>
    </dgm:pt>
    <dgm:pt modelId="{1DB71EB0-E1A5-4561-A630-7D8312507780}" type="pres">
      <dgm:prSet presAssocID="{D7922F85-BE0D-4899-A6B8-59FADC67C6B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FA611D8-D43F-43CA-9F16-DE377CF4AA45}" type="pres">
      <dgm:prSet presAssocID="{D7922F85-BE0D-4899-A6B8-59FADC67C6BA}" presName="spaceRect" presStyleCnt="0"/>
      <dgm:spPr/>
    </dgm:pt>
    <dgm:pt modelId="{DCED1A63-B577-4486-8DBD-0667A4CE1935}" type="pres">
      <dgm:prSet presAssocID="{D7922F85-BE0D-4899-A6B8-59FADC67C6BA}" presName="textRect" presStyleLbl="revTx" presStyleIdx="2" presStyleCnt="8">
        <dgm:presLayoutVars>
          <dgm:chMax val="1"/>
          <dgm:chPref val="1"/>
        </dgm:presLayoutVars>
      </dgm:prSet>
      <dgm:spPr/>
    </dgm:pt>
    <dgm:pt modelId="{193D970C-E9CB-45FA-BF17-3AEB67C0142A}" type="pres">
      <dgm:prSet presAssocID="{C6EF540F-C002-486F-BFEE-E1D3849000EA}" presName="sibTrans" presStyleCnt="0"/>
      <dgm:spPr/>
    </dgm:pt>
    <dgm:pt modelId="{2D771E7C-9971-4BF7-BB30-4C3A79657D1C}" type="pres">
      <dgm:prSet presAssocID="{3B9E8051-BD61-4FDC-96A5-49C8341616B1}" presName="compNode" presStyleCnt="0"/>
      <dgm:spPr/>
    </dgm:pt>
    <dgm:pt modelId="{F32B7106-9C5D-43B5-A953-5774D5A9E6DB}" type="pres">
      <dgm:prSet presAssocID="{3B9E8051-BD61-4FDC-96A5-49C8341616B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3DCD1E6B-9937-485A-AF4E-2D6E5175D589}" type="pres">
      <dgm:prSet presAssocID="{3B9E8051-BD61-4FDC-96A5-49C8341616B1}" presName="spaceRect" presStyleCnt="0"/>
      <dgm:spPr/>
    </dgm:pt>
    <dgm:pt modelId="{6517803C-FB4C-4B3E-BD74-574C87B1118F}" type="pres">
      <dgm:prSet presAssocID="{3B9E8051-BD61-4FDC-96A5-49C8341616B1}" presName="textRect" presStyleLbl="revTx" presStyleIdx="3" presStyleCnt="8">
        <dgm:presLayoutVars>
          <dgm:chMax val="1"/>
          <dgm:chPref val="1"/>
        </dgm:presLayoutVars>
      </dgm:prSet>
      <dgm:spPr/>
    </dgm:pt>
    <dgm:pt modelId="{EFD3DC00-20DE-458E-9132-BC16E3239F4A}" type="pres">
      <dgm:prSet presAssocID="{71CAAF74-9202-46B5-BE7A-915BC3840B05}" presName="sibTrans" presStyleCnt="0"/>
      <dgm:spPr/>
    </dgm:pt>
    <dgm:pt modelId="{F2D73795-B60D-4AAB-92B6-D2F9E12752DC}" type="pres">
      <dgm:prSet presAssocID="{DDA01A17-2637-4628-83FD-622A43E6E893}" presName="compNode" presStyleCnt="0"/>
      <dgm:spPr/>
    </dgm:pt>
    <dgm:pt modelId="{D689D219-3325-4F58-B453-A42C87A5169A}" type="pres">
      <dgm:prSet presAssocID="{DDA01A17-2637-4628-83FD-622A43E6E893}"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ADA74B3C-48B4-4F97-999A-8D416C0DA645}" type="pres">
      <dgm:prSet presAssocID="{DDA01A17-2637-4628-83FD-622A43E6E893}" presName="spaceRect" presStyleCnt="0"/>
      <dgm:spPr/>
    </dgm:pt>
    <dgm:pt modelId="{5452CE75-8023-4C8E-8BBB-074E98A65166}" type="pres">
      <dgm:prSet presAssocID="{DDA01A17-2637-4628-83FD-622A43E6E893}" presName="textRect" presStyleLbl="revTx" presStyleIdx="4" presStyleCnt="8">
        <dgm:presLayoutVars>
          <dgm:chMax val="1"/>
          <dgm:chPref val="1"/>
        </dgm:presLayoutVars>
      </dgm:prSet>
      <dgm:spPr/>
    </dgm:pt>
    <dgm:pt modelId="{D7C95CDF-B146-4B5F-A572-44A3F0656502}" type="pres">
      <dgm:prSet presAssocID="{25162712-3517-476A-A074-8826DC94E61B}" presName="sibTrans" presStyleCnt="0"/>
      <dgm:spPr/>
    </dgm:pt>
    <dgm:pt modelId="{33A436C1-882D-4CE1-90D0-515AEF289C5F}" type="pres">
      <dgm:prSet presAssocID="{4D1E3D09-DBA8-4754-BCAE-522370A3D2A5}" presName="compNode" presStyleCnt="0"/>
      <dgm:spPr/>
    </dgm:pt>
    <dgm:pt modelId="{64C06A8E-F3E0-44BE-9DE4-1B5C42D82913}" type="pres">
      <dgm:prSet presAssocID="{4D1E3D09-DBA8-4754-BCAE-522370A3D2A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9A570B4A-28B8-4C5D-8995-37C3615F6E6A}" type="pres">
      <dgm:prSet presAssocID="{4D1E3D09-DBA8-4754-BCAE-522370A3D2A5}" presName="spaceRect" presStyleCnt="0"/>
      <dgm:spPr/>
    </dgm:pt>
    <dgm:pt modelId="{B08901D6-45CD-4A9E-B3D8-0D0B8E446928}" type="pres">
      <dgm:prSet presAssocID="{4D1E3D09-DBA8-4754-BCAE-522370A3D2A5}" presName="textRect" presStyleLbl="revTx" presStyleIdx="5" presStyleCnt="8">
        <dgm:presLayoutVars>
          <dgm:chMax val="1"/>
          <dgm:chPref val="1"/>
        </dgm:presLayoutVars>
      </dgm:prSet>
      <dgm:spPr/>
    </dgm:pt>
    <dgm:pt modelId="{F97B254B-7D25-48CF-A4A6-D25E3A31294C}" type="pres">
      <dgm:prSet presAssocID="{540FED03-0765-4FFB-A804-2FECC4278E71}" presName="sibTrans" presStyleCnt="0"/>
      <dgm:spPr/>
    </dgm:pt>
    <dgm:pt modelId="{8CD12643-E4EB-4CDA-A522-C8547CEA43AE}" type="pres">
      <dgm:prSet presAssocID="{2713302A-BCD2-4BB0-81E6-DCCB3963BCD4}" presName="compNode" presStyleCnt="0"/>
      <dgm:spPr/>
    </dgm:pt>
    <dgm:pt modelId="{EB787BD0-FAC1-45B8-9D5F-49BCDE885B23}" type="pres">
      <dgm:prSet presAssocID="{2713302A-BCD2-4BB0-81E6-DCCB3963BCD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lloons"/>
        </a:ext>
      </dgm:extLst>
    </dgm:pt>
    <dgm:pt modelId="{6A1FFEC7-BFFD-4708-82E1-579E0F86C22C}" type="pres">
      <dgm:prSet presAssocID="{2713302A-BCD2-4BB0-81E6-DCCB3963BCD4}" presName="spaceRect" presStyleCnt="0"/>
      <dgm:spPr/>
    </dgm:pt>
    <dgm:pt modelId="{90B3864A-6EFE-4983-80EE-A95961FD7A97}" type="pres">
      <dgm:prSet presAssocID="{2713302A-BCD2-4BB0-81E6-DCCB3963BCD4}" presName="textRect" presStyleLbl="revTx" presStyleIdx="6" presStyleCnt="8">
        <dgm:presLayoutVars>
          <dgm:chMax val="1"/>
          <dgm:chPref val="1"/>
        </dgm:presLayoutVars>
      </dgm:prSet>
      <dgm:spPr/>
    </dgm:pt>
    <dgm:pt modelId="{5E1845D7-1214-4845-868D-79CE5B1B3F62}" type="pres">
      <dgm:prSet presAssocID="{322EC5DD-C874-45C8-9DB9-C753934684BA}" presName="sibTrans" presStyleCnt="0"/>
      <dgm:spPr/>
    </dgm:pt>
    <dgm:pt modelId="{4CEEF558-87B3-4353-B84C-4D5D7BC54E6C}" type="pres">
      <dgm:prSet presAssocID="{AA9D47CE-A1C4-4DEE-A8CA-00BF7BE83A54}" presName="compNode" presStyleCnt="0"/>
      <dgm:spPr/>
    </dgm:pt>
    <dgm:pt modelId="{243226A0-0728-4AAE-809F-D5506F51132F}" type="pres">
      <dgm:prSet presAssocID="{AA9D47CE-A1C4-4DEE-A8CA-00BF7BE83A54}"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tethoscope"/>
        </a:ext>
      </dgm:extLst>
    </dgm:pt>
    <dgm:pt modelId="{6863B011-9396-47AA-9340-EF887C2843B4}" type="pres">
      <dgm:prSet presAssocID="{AA9D47CE-A1C4-4DEE-A8CA-00BF7BE83A54}" presName="spaceRect" presStyleCnt="0"/>
      <dgm:spPr/>
    </dgm:pt>
    <dgm:pt modelId="{55443954-9348-4CC8-98ED-A6C49B7F1E72}" type="pres">
      <dgm:prSet presAssocID="{AA9D47CE-A1C4-4DEE-A8CA-00BF7BE83A54}" presName="textRect" presStyleLbl="revTx" presStyleIdx="7" presStyleCnt="8">
        <dgm:presLayoutVars>
          <dgm:chMax val="1"/>
          <dgm:chPref val="1"/>
        </dgm:presLayoutVars>
      </dgm:prSet>
      <dgm:spPr/>
    </dgm:pt>
  </dgm:ptLst>
  <dgm:cxnLst>
    <dgm:cxn modelId="{81A36204-7476-4A6C-B804-091ACC598392}" srcId="{F6B13BC4-593F-4007-AF5E-4F29B9172C49}" destId="{D7922F85-BE0D-4899-A6B8-59FADC67C6BA}" srcOrd="2" destOrd="0" parTransId="{3D13CEF1-4D79-4E63-9E5D-FAE1EDFB438A}" sibTransId="{C6EF540F-C002-486F-BFEE-E1D3849000EA}"/>
    <dgm:cxn modelId="{D047F407-0D13-4509-858A-5A51CE80BD5E}" srcId="{F6B13BC4-593F-4007-AF5E-4F29B9172C49}" destId="{4D1E3D09-DBA8-4754-BCAE-522370A3D2A5}" srcOrd="5" destOrd="0" parTransId="{5736497D-A278-497B-9F52-E85786B67F95}" sibTransId="{540FED03-0765-4FFB-A804-2FECC4278E71}"/>
    <dgm:cxn modelId="{C5EA2017-D685-4997-9C87-8DC562F86CE9}" type="presOf" srcId="{F6B13BC4-593F-4007-AF5E-4F29B9172C49}" destId="{85FB6069-1D73-4BD9-837D-753F452E34D7}" srcOrd="0" destOrd="0" presId="urn:microsoft.com/office/officeart/2018/2/layout/IconLabelList"/>
    <dgm:cxn modelId="{1542D524-D8F8-438E-A5A6-E8FC5927CB29}" srcId="{F6B13BC4-593F-4007-AF5E-4F29B9172C49}" destId="{B7E1571D-BA02-4EB8-A1D1-C3E6C6EEE26A}" srcOrd="0" destOrd="0" parTransId="{16FE06C2-D7D3-4516-A3FD-7A0F245CD75D}" sibTransId="{65620CD4-FB4D-4A6B-902F-5D84DFD9CEB4}"/>
    <dgm:cxn modelId="{3DAF8427-A4BD-46DC-BCED-F5BB3267A516}" srcId="{F6B13BC4-593F-4007-AF5E-4F29B9172C49}" destId="{2713302A-BCD2-4BB0-81E6-DCCB3963BCD4}" srcOrd="6" destOrd="0" parTransId="{0EC50B16-FE67-433C-B44C-67CBD9BFEC7D}" sibTransId="{322EC5DD-C874-45C8-9DB9-C753934684BA}"/>
    <dgm:cxn modelId="{49CFF84C-03C8-4310-851B-B9CB3BAF1218}" type="presOf" srcId="{4D1E3D09-DBA8-4754-BCAE-522370A3D2A5}" destId="{B08901D6-45CD-4A9E-B3D8-0D0B8E446928}" srcOrd="0" destOrd="0" presId="urn:microsoft.com/office/officeart/2018/2/layout/IconLabelList"/>
    <dgm:cxn modelId="{843BB46E-510F-4F30-ABC1-5696EAD12062}" srcId="{F6B13BC4-593F-4007-AF5E-4F29B9172C49}" destId="{DDA01A17-2637-4628-83FD-622A43E6E893}" srcOrd="4" destOrd="0" parTransId="{6561579C-831F-42C2-B2A3-4D47F73E4E60}" sibTransId="{25162712-3517-476A-A074-8826DC94E61B}"/>
    <dgm:cxn modelId="{468FBE7E-7F41-474B-B05E-EED2C991F6B3}" type="presOf" srcId="{B7E1571D-BA02-4EB8-A1D1-C3E6C6EEE26A}" destId="{26F17094-C6A3-424A-8241-4AA68F76EEDF}" srcOrd="0" destOrd="0" presId="urn:microsoft.com/office/officeart/2018/2/layout/IconLabelList"/>
    <dgm:cxn modelId="{929CC182-A6E0-4A15-86D5-AF2E93F5153E}" srcId="{F6B13BC4-593F-4007-AF5E-4F29B9172C49}" destId="{AA9D47CE-A1C4-4DEE-A8CA-00BF7BE83A54}" srcOrd="7" destOrd="0" parTransId="{2FF67184-58D9-46BA-981C-0C2CB95CC960}" sibTransId="{79032D8A-C796-408E-A713-DEA510FB168A}"/>
    <dgm:cxn modelId="{376B5692-067B-49C7-A2D0-0DE99295707E}" type="presOf" srcId="{A3ED80D0-7DA4-4FEA-95D0-0093CC5D990F}" destId="{A9395538-B009-48AB-81E3-BC7DB0C80217}" srcOrd="0" destOrd="0" presId="urn:microsoft.com/office/officeart/2018/2/layout/IconLabelList"/>
    <dgm:cxn modelId="{CE83B097-7787-436F-9DB1-177A6E9FB3DC}" type="presOf" srcId="{DDA01A17-2637-4628-83FD-622A43E6E893}" destId="{5452CE75-8023-4C8E-8BBB-074E98A65166}" srcOrd="0" destOrd="0" presId="urn:microsoft.com/office/officeart/2018/2/layout/IconLabelList"/>
    <dgm:cxn modelId="{E013A4A2-A4D4-4078-BACD-78538F1022C6}" type="presOf" srcId="{AA9D47CE-A1C4-4DEE-A8CA-00BF7BE83A54}" destId="{55443954-9348-4CC8-98ED-A6C49B7F1E72}" srcOrd="0" destOrd="0" presId="urn:microsoft.com/office/officeart/2018/2/layout/IconLabelList"/>
    <dgm:cxn modelId="{603B6AC1-8E5C-48B3-AED8-8EAFC50ED395}" type="presOf" srcId="{2713302A-BCD2-4BB0-81E6-DCCB3963BCD4}" destId="{90B3864A-6EFE-4983-80EE-A95961FD7A97}" srcOrd="0" destOrd="0" presId="urn:microsoft.com/office/officeart/2018/2/layout/IconLabelList"/>
    <dgm:cxn modelId="{57B8BED0-095A-46FE-9E4E-C27FADF25E09}" type="presOf" srcId="{3B9E8051-BD61-4FDC-96A5-49C8341616B1}" destId="{6517803C-FB4C-4B3E-BD74-574C87B1118F}" srcOrd="0" destOrd="0" presId="urn:microsoft.com/office/officeart/2018/2/layout/IconLabelList"/>
    <dgm:cxn modelId="{3159D1D9-7EDC-4272-8544-DD85969CBB91}" srcId="{F6B13BC4-593F-4007-AF5E-4F29B9172C49}" destId="{3B9E8051-BD61-4FDC-96A5-49C8341616B1}" srcOrd="3" destOrd="0" parTransId="{29BA6B43-9FE6-4A27-B1B5-0B107EEC9E9D}" sibTransId="{71CAAF74-9202-46B5-BE7A-915BC3840B05}"/>
    <dgm:cxn modelId="{81005FE2-D522-46B6-8648-F617B9E57793}" type="presOf" srcId="{D7922F85-BE0D-4899-A6B8-59FADC67C6BA}" destId="{DCED1A63-B577-4486-8DBD-0667A4CE1935}" srcOrd="0" destOrd="0" presId="urn:microsoft.com/office/officeart/2018/2/layout/IconLabelList"/>
    <dgm:cxn modelId="{36031AF4-D31A-4A7D-8334-58173F9F8EDB}" srcId="{F6B13BC4-593F-4007-AF5E-4F29B9172C49}" destId="{A3ED80D0-7DA4-4FEA-95D0-0093CC5D990F}" srcOrd="1" destOrd="0" parTransId="{D0A27C7C-A335-4AAE-8923-CF6887C3D5A6}" sibTransId="{F862DC73-6CF4-4CF4-A531-1E05C913A474}"/>
    <dgm:cxn modelId="{E6E2BF57-6E64-4157-B6E1-3069B970A9C5}" type="presParOf" srcId="{85FB6069-1D73-4BD9-837D-753F452E34D7}" destId="{CAB27440-70C3-4859-A471-B80932DEEF3B}" srcOrd="0" destOrd="0" presId="urn:microsoft.com/office/officeart/2018/2/layout/IconLabelList"/>
    <dgm:cxn modelId="{3C2C08C2-4744-40BA-919C-4A1FA5391EA1}" type="presParOf" srcId="{CAB27440-70C3-4859-A471-B80932DEEF3B}" destId="{F54A67E0-34D2-4475-9E76-80DB6BFB4914}" srcOrd="0" destOrd="0" presId="urn:microsoft.com/office/officeart/2018/2/layout/IconLabelList"/>
    <dgm:cxn modelId="{421CED7C-D0FB-42FE-855C-84C181EC03B0}" type="presParOf" srcId="{CAB27440-70C3-4859-A471-B80932DEEF3B}" destId="{D02821B4-0E54-421B-816B-83FD78E1B541}" srcOrd="1" destOrd="0" presId="urn:microsoft.com/office/officeart/2018/2/layout/IconLabelList"/>
    <dgm:cxn modelId="{06645DEB-D606-4AD3-A53E-B7FC0036D65A}" type="presParOf" srcId="{CAB27440-70C3-4859-A471-B80932DEEF3B}" destId="{26F17094-C6A3-424A-8241-4AA68F76EEDF}" srcOrd="2" destOrd="0" presId="urn:microsoft.com/office/officeart/2018/2/layout/IconLabelList"/>
    <dgm:cxn modelId="{D3727F0C-F9A7-41CE-8708-3B4DD8C4BFBB}" type="presParOf" srcId="{85FB6069-1D73-4BD9-837D-753F452E34D7}" destId="{EDC1CF78-17AE-4D97-96A4-C2A13D40E196}" srcOrd="1" destOrd="0" presId="urn:microsoft.com/office/officeart/2018/2/layout/IconLabelList"/>
    <dgm:cxn modelId="{863B98BC-0E15-4490-A6F9-364E7533F526}" type="presParOf" srcId="{85FB6069-1D73-4BD9-837D-753F452E34D7}" destId="{A11DAB12-B110-4FBD-84BC-50E187EB431E}" srcOrd="2" destOrd="0" presId="urn:microsoft.com/office/officeart/2018/2/layout/IconLabelList"/>
    <dgm:cxn modelId="{22645C9E-E152-44DF-9A63-6641380AF964}" type="presParOf" srcId="{A11DAB12-B110-4FBD-84BC-50E187EB431E}" destId="{FD81D071-9E75-4F34-9952-2B7CAFFC7AB3}" srcOrd="0" destOrd="0" presId="urn:microsoft.com/office/officeart/2018/2/layout/IconLabelList"/>
    <dgm:cxn modelId="{6E66C2AA-1267-42B7-B343-E58D717B1A56}" type="presParOf" srcId="{A11DAB12-B110-4FBD-84BC-50E187EB431E}" destId="{16246A2B-D392-4051-B278-5FE9C79D1C59}" srcOrd="1" destOrd="0" presId="urn:microsoft.com/office/officeart/2018/2/layout/IconLabelList"/>
    <dgm:cxn modelId="{1B804BBF-3823-4814-B7C9-FE2F6E43E160}" type="presParOf" srcId="{A11DAB12-B110-4FBD-84BC-50E187EB431E}" destId="{A9395538-B009-48AB-81E3-BC7DB0C80217}" srcOrd="2" destOrd="0" presId="urn:microsoft.com/office/officeart/2018/2/layout/IconLabelList"/>
    <dgm:cxn modelId="{AB1AD75A-15FE-4A91-B5E8-810D795AA07C}" type="presParOf" srcId="{85FB6069-1D73-4BD9-837D-753F452E34D7}" destId="{193EFC64-25D8-4C7C-9DD3-FDD5C0579872}" srcOrd="3" destOrd="0" presId="urn:microsoft.com/office/officeart/2018/2/layout/IconLabelList"/>
    <dgm:cxn modelId="{5D26ADBF-5788-4DB5-A00F-58145A15C76C}" type="presParOf" srcId="{85FB6069-1D73-4BD9-837D-753F452E34D7}" destId="{ACF929FF-57E8-4DEA-9420-1740F0182340}" srcOrd="4" destOrd="0" presId="urn:microsoft.com/office/officeart/2018/2/layout/IconLabelList"/>
    <dgm:cxn modelId="{580DFFD4-90E0-4ACE-8DC5-383391A48AA7}" type="presParOf" srcId="{ACF929FF-57E8-4DEA-9420-1740F0182340}" destId="{1DB71EB0-E1A5-4561-A630-7D8312507780}" srcOrd="0" destOrd="0" presId="urn:microsoft.com/office/officeart/2018/2/layout/IconLabelList"/>
    <dgm:cxn modelId="{3B5A4C20-4B75-4CF4-8EC2-B23974DB17C1}" type="presParOf" srcId="{ACF929FF-57E8-4DEA-9420-1740F0182340}" destId="{EFA611D8-D43F-43CA-9F16-DE377CF4AA45}" srcOrd="1" destOrd="0" presId="urn:microsoft.com/office/officeart/2018/2/layout/IconLabelList"/>
    <dgm:cxn modelId="{3A085B1F-3E2D-4825-B077-E7CA17CFDBE7}" type="presParOf" srcId="{ACF929FF-57E8-4DEA-9420-1740F0182340}" destId="{DCED1A63-B577-4486-8DBD-0667A4CE1935}" srcOrd="2" destOrd="0" presId="urn:microsoft.com/office/officeart/2018/2/layout/IconLabelList"/>
    <dgm:cxn modelId="{98D54ADC-F8CC-463D-A7D8-A43E7E805B2D}" type="presParOf" srcId="{85FB6069-1D73-4BD9-837D-753F452E34D7}" destId="{193D970C-E9CB-45FA-BF17-3AEB67C0142A}" srcOrd="5" destOrd="0" presId="urn:microsoft.com/office/officeart/2018/2/layout/IconLabelList"/>
    <dgm:cxn modelId="{56D8E12A-C54D-4AFD-A65D-B2E7358BA705}" type="presParOf" srcId="{85FB6069-1D73-4BD9-837D-753F452E34D7}" destId="{2D771E7C-9971-4BF7-BB30-4C3A79657D1C}" srcOrd="6" destOrd="0" presId="urn:microsoft.com/office/officeart/2018/2/layout/IconLabelList"/>
    <dgm:cxn modelId="{A6770446-AF9B-41AC-BC22-A9076C1C3B2E}" type="presParOf" srcId="{2D771E7C-9971-4BF7-BB30-4C3A79657D1C}" destId="{F32B7106-9C5D-43B5-A953-5774D5A9E6DB}" srcOrd="0" destOrd="0" presId="urn:microsoft.com/office/officeart/2018/2/layout/IconLabelList"/>
    <dgm:cxn modelId="{7C7E5E4C-A5D9-4476-975A-847A098ECC32}" type="presParOf" srcId="{2D771E7C-9971-4BF7-BB30-4C3A79657D1C}" destId="{3DCD1E6B-9937-485A-AF4E-2D6E5175D589}" srcOrd="1" destOrd="0" presId="urn:microsoft.com/office/officeart/2018/2/layout/IconLabelList"/>
    <dgm:cxn modelId="{B02EDC99-6749-484B-B570-EFFDDBD38425}" type="presParOf" srcId="{2D771E7C-9971-4BF7-BB30-4C3A79657D1C}" destId="{6517803C-FB4C-4B3E-BD74-574C87B1118F}" srcOrd="2" destOrd="0" presId="urn:microsoft.com/office/officeart/2018/2/layout/IconLabelList"/>
    <dgm:cxn modelId="{F9F9CEAE-33A1-4553-8A95-A8E97C5DB2B7}" type="presParOf" srcId="{85FB6069-1D73-4BD9-837D-753F452E34D7}" destId="{EFD3DC00-20DE-458E-9132-BC16E3239F4A}" srcOrd="7" destOrd="0" presId="urn:microsoft.com/office/officeart/2018/2/layout/IconLabelList"/>
    <dgm:cxn modelId="{84BB08CC-1EB4-4DE8-8A06-54F1C5DED023}" type="presParOf" srcId="{85FB6069-1D73-4BD9-837D-753F452E34D7}" destId="{F2D73795-B60D-4AAB-92B6-D2F9E12752DC}" srcOrd="8" destOrd="0" presId="urn:microsoft.com/office/officeart/2018/2/layout/IconLabelList"/>
    <dgm:cxn modelId="{5FD63CF0-5082-4503-94CB-52B53705378F}" type="presParOf" srcId="{F2D73795-B60D-4AAB-92B6-D2F9E12752DC}" destId="{D689D219-3325-4F58-B453-A42C87A5169A}" srcOrd="0" destOrd="0" presId="urn:microsoft.com/office/officeart/2018/2/layout/IconLabelList"/>
    <dgm:cxn modelId="{6E536CF8-76AA-459C-B179-70011C275635}" type="presParOf" srcId="{F2D73795-B60D-4AAB-92B6-D2F9E12752DC}" destId="{ADA74B3C-48B4-4F97-999A-8D416C0DA645}" srcOrd="1" destOrd="0" presId="urn:microsoft.com/office/officeart/2018/2/layout/IconLabelList"/>
    <dgm:cxn modelId="{B741F99D-E5D2-48C3-9D49-9CDAB0542A58}" type="presParOf" srcId="{F2D73795-B60D-4AAB-92B6-D2F9E12752DC}" destId="{5452CE75-8023-4C8E-8BBB-074E98A65166}" srcOrd="2" destOrd="0" presId="urn:microsoft.com/office/officeart/2018/2/layout/IconLabelList"/>
    <dgm:cxn modelId="{A1150750-9593-427F-95FD-7134EDB6F573}" type="presParOf" srcId="{85FB6069-1D73-4BD9-837D-753F452E34D7}" destId="{D7C95CDF-B146-4B5F-A572-44A3F0656502}" srcOrd="9" destOrd="0" presId="urn:microsoft.com/office/officeart/2018/2/layout/IconLabelList"/>
    <dgm:cxn modelId="{E214A2CE-0025-4BDD-82A0-C054E21926C7}" type="presParOf" srcId="{85FB6069-1D73-4BD9-837D-753F452E34D7}" destId="{33A436C1-882D-4CE1-90D0-515AEF289C5F}" srcOrd="10" destOrd="0" presId="urn:microsoft.com/office/officeart/2018/2/layout/IconLabelList"/>
    <dgm:cxn modelId="{824B6DB6-50BB-42FE-8A03-B7FEE0F66BF8}" type="presParOf" srcId="{33A436C1-882D-4CE1-90D0-515AEF289C5F}" destId="{64C06A8E-F3E0-44BE-9DE4-1B5C42D82913}" srcOrd="0" destOrd="0" presId="urn:microsoft.com/office/officeart/2018/2/layout/IconLabelList"/>
    <dgm:cxn modelId="{6AED21D0-BF96-4BD2-ADEC-FD44212879DC}" type="presParOf" srcId="{33A436C1-882D-4CE1-90D0-515AEF289C5F}" destId="{9A570B4A-28B8-4C5D-8995-37C3615F6E6A}" srcOrd="1" destOrd="0" presId="urn:microsoft.com/office/officeart/2018/2/layout/IconLabelList"/>
    <dgm:cxn modelId="{5E51B39A-11B9-4008-8448-2D434D6E9CE3}" type="presParOf" srcId="{33A436C1-882D-4CE1-90D0-515AEF289C5F}" destId="{B08901D6-45CD-4A9E-B3D8-0D0B8E446928}" srcOrd="2" destOrd="0" presId="urn:microsoft.com/office/officeart/2018/2/layout/IconLabelList"/>
    <dgm:cxn modelId="{47F967E6-6323-4A4C-811C-487A3D08E922}" type="presParOf" srcId="{85FB6069-1D73-4BD9-837D-753F452E34D7}" destId="{F97B254B-7D25-48CF-A4A6-D25E3A31294C}" srcOrd="11" destOrd="0" presId="urn:microsoft.com/office/officeart/2018/2/layout/IconLabelList"/>
    <dgm:cxn modelId="{4EDDEB30-BB53-4F68-A14D-06819D61E2A7}" type="presParOf" srcId="{85FB6069-1D73-4BD9-837D-753F452E34D7}" destId="{8CD12643-E4EB-4CDA-A522-C8547CEA43AE}" srcOrd="12" destOrd="0" presId="urn:microsoft.com/office/officeart/2018/2/layout/IconLabelList"/>
    <dgm:cxn modelId="{5E593E43-0756-40CB-8E45-59772E93FD3A}" type="presParOf" srcId="{8CD12643-E4EB-4CDA-A522-C8547CEA43AE}" destId="{EB787BD0-FAC1-45B8-9D5F-49BCDE885B23}" srcOrd="0" destOrd="0" presId="urn:microsoft.com/office/officeart/2018/2/layout/IconLabelList"/>
    <dgm:cxn modelId="{FA784A41-580B-4273-80F1-BECBDC13ACDC}" type="presParOf" srcId="{8CD12643-E4EB-4CDA-A522-C8547CEA43AE}" destId="{6A1FFEC7-BFFD-4708-82E1-579E0F86C22C}" srcOrd="1" destOrd="0" presId="urn:microsoft.com/office/officeart/2018/2/layout/IconLabelList"/>
    <dgm:cxn modelId="{E7386479-BE61-46E4-AD0D-B4231635D346}" type="presParOf" srcId="{8CD12643-E4EB-4CDA-A522-C8547CEA43AE}" destId="{90B3864A-6EFE-4983-80EE-A95961FD7A97}" srcOrd="2" destOrd="0" presId="urn:microsoft.com/office/officeart/2018/2/layout/IconLabelList"/>
    <dgm:cxn modelId="{B47F644E-7A62-4EFE-AA14-15F81809AEAA}" type="presParOf" srcId="{85FB6069-1D73-4BD9-837D-753F452E34D7}" destId="{5E1845D7-1214-4845-868D-79CE5B1B3F62}" srcOrd="13" destOrd="0" presId="urn:microsoft.com/office/officeart/2018/2/layout/IconLabelList"/>
    <dgm:cxn modelId="{FECD73B0-3A0E-46FB-ABE1-C44FB99C6AB7}" type="presParOf" srcId="{85FB6069-1D73-4BD9-837D-753F452E34D7}" destId="{4CEEF558-87B3-4353-B84C-4D5D7BC54E6C}" srcOrd="14" destOrd="0" presId="urn:microsoft.com/office/officeart/2018/2/layout/IconLabelList"/>
    <dgm:cxn modelId="{20499128-2D6E-4894-96BF-2DC21C869767}" type="presParOf" srcId="{4CEEF558-87B3-4353-B84C-4D5D7BC54E6C}" destId="{243226A0-0728-4AAE-809F-D5506F51132F}" srcOrd="0" destOrd="0" presId="urn:microsoft.com/office/officeart/2018/2/layout/IconLabelList"/>
    <dgm:cxn modelId="{1F29AFF6-2CBD-4697-BE3D-08191E6DBE33}" type="presParOf" srcId="{4CEEF558-87B3-4353-B84C-4D5D7BC54E6C}" destId="{6863B011-9396-47AA-9340-EF887C2843B4}" srcOrd="1" destOrd="0" presId="urn:microsoft.com/office/officeart/2018/2/layout/IconLabelList"/>
    <dgm:cxn modelId="{CEB1C802-1DF5-4E82-AB4E-429385FCA79D}" type="presParOf" srcId="{4CEEF558-87B3-4353-B84C-4D5D7BC54E6C}" destId="{55443954-9348-4CC8-98ED-A6C49B7F1E7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E24172-DB81-4A06-A32A-802B505E4037}" type="doc">
      <dgm:prSet loTypeId="urn:microsoft.com/office/officeart/2005/8/layout/vProcess5" loCatId="process" qsTypeId="urn:microsoft.com/office/officeart/2005/8/quickstyle/simple4" qsCatId="simple" csTypeId="urn:microsoft.com/office/officeart/2005/8/colors/accent1_2" csCatId="accent1"/>
      <dgm:spPr/>
      <dgm:t>
        <a:bodyPr/>
        <a:lstStyle/>
        <a:p>
          <a:endParaRPr lang="en-US"/>
        </a:p>
      </dgm:t>
    </dgm:pt>
    <dgm:pt modelId="{C84BBA31-4BE9-4EBC-9FA9-DC1CF73F33BE}">
      <dgm:prSet/>
      <dgm:spPr/>
      <dgm:t>
        <a:bodyPr/>
        <a:lstStyle/>
        <a:p>
          <a:r>
            <a:rPr lang="en-GB" b="1" dirty="0"/>
            <a:t>By integrating Early Help and BICS services, we will create  multi disciplinary teams that will be able to respond to need and provide a truly preventative service to children and families in Barnet.</a:t>
          </a:r>
          <a:endParaRPr lang="en-US" dirty="0"/>
        </a:p>
      </dgm:t>
    </dgm:pt>
    <dgm:pt modelId="{419F6130-5605-4320-98D8-7090A5862992}" type="parTrans" cxnId="{2FCE39D0-E1BB-4222-8AF5-B791CE3C9ACE}">
      <dgm:prSet/>
      <dgm:spPr/>
      <dgm:t>
        <a:bodyPr/>
        <a:lstStyle/>
        <a:p>
          <a:endParaRPr lang="en-US"/>
        </a:p>
      </dgm:t>
    </dgm:pt>
    <dgm:pt modelId="{F52BA7BE-D6DC-43FC-9AAF-1BA3DFF994C8}" type="sibTrans" cxnId="{2FCE39D0-E1BB-4222-8AF5-B791CE3C9ACE}">
      <dgm:prSet/>
      <dgm:spPr/>
      <dgm:t>
        <a:bodyPr/>
        <a:lstStyle/>
        <a:p>
          <a:endParaRPr lang="en-US"/>
        </a:p>
      </dgm:t>
    </dgm:pt>
    <dgm:pt modelId="{7D459616-69E0-48FD-BA75-71489C09D3DA}">
      <dgm:prSet/>
      <dgm:spPr/>
      <dgm:t>
        <a:bodyPr/>
        <a:lstStyle/>
        <a:p>
          <a:r>
            <a:rPr lang="en-GB" b="1"/>
            <a:t>Staff will have opportunities to further develop and deepen their knowledge of support and systems which will give them opportunities for their own professional development.</a:t>
          </a:r>
          <a:endParaRPr lang="en-US"/>
        </a:p>
      </dgm:t>
    </dgm:pt>
    <dgm:pt modelId="{6C7DCFE5-DF4C-43F8-9EFB-88F14F87C6FF}" type="parTrans" cxnId="{21A3151E-CA56-4737-8A72-3A0D91B37D8F}">
      <dgm:prSet/>
      <dgm:spPr/>
      <dgm:t>
        <a:bodyPr/>
        <a:lstStyle/>
        <a:p>
          <a:endParaRPr lang="en-US"/>
        </a:p>
      </dgm:t>
    </dgm:pt>
    <dgm:pt modelId="{F18DAAE0-17EC-4F0B-BF33-DD4D0567C09B}" type="sibTrans" cxnId="{21A3151E-CA56-4737-8A72-3A0D91B37D8F}">
      <dgm:prSet/>
      <dgm:spPr/>
      <dgm:t>
        <a:bodyPr/>
        <a:lstStyle/>
        <a:p>
          <a:endParaRPr lang="en-US"/>
        </a:p>
      </dgm:t>
    </dgm:pt>
    <dgm:pt modelId="{176D0B8D-BBCE-465C-B031-6F09167A0656}">
      <dgm:prSet/>
      <dgm:spPr/>
      <dgm:t>
        <a:bodyPr/>
        <a:lstStyle/>
        <a:p>
          <a:r>
            <a:rPr lang="en-GB" b="1"/>
            <a:t>By creating a single referral pathway, children and young people will get the right help and support at the earliest possible time</a:t>
          </a:r>
          <a:endParaRPr lang="en-US"/>
        </a:p>
      </dgm:t>
    </dgm:pt>
    <dgm:pt modelId="{F5E4E9DC-8CA7-425C-8C95-FB415FEBD2E0}" type="parTrans" cxnId="{DA2DE998-76B7-4A06-9C82-1AC8AE027A04}">
      <dgm:prSet/>
      <dgm:spPr/>
      <dgm:t>
        <a:bodyPr/>
        <a:lstStyle/>
        <a:p>
          <a:endParaRPr lang="en-US"/>
        </a:p>
      </dgm:t>
    </dgm:pt>
    <dgm:pt modelId="{F26D3477-F183-45B5-B1E2-1BA6A28AEB12}" type="sibTrans" cxnId="{DA2DE998-76B7-4A06-9C82-1AC8AE027A04}">
      <dgm:prSet/>
      <dgm:spPr/>
      <dgm:t>
        <a:bodyPr/>
        <a:lstStyle/>
        <a:p>
          <a:endParaRPr lang="en-US"/>
        </a:p>
      </dgm:t>
    </dgm:pt>
    <dgm:pt modelId="{ECC14026-448F-4E3A-B12D-3A6F2D00B117}" type="pres">
      <dgm:prSet presAssocID="{03E24172-DB81-4A06-A32A-802B505E4037}" presName="outerComposite" presStyleCnt="0">
        <dgm:presLayoutVars>
          <dgm:chMax val="5"/>
          <dgm:dir/>
          <dgm:resizeHandles val="exact"/>
        </dgm:presLayoutVars>
      </dgm:prSet>
      <dgm:spPr/>
    </dgm:pt>
    <dgm:pt modelId="{56F2D952-6E97-470A-A9A8-4298A5FB93E0}" type="pres">
      <dgm:prSet presAssocID="{03E24172-DB81-4A06-A32A-802B505E4037}" presName="dummyMaxCanvas" presStyleCnt="0">
        <dgm:presLayoutVars/>
      </dgm:prSet>
      <dgm:spPr/>
    </dgm:pt>
    <dgm:pt modelId="{8FC65AB7-7330-4AD6-A20C-F092137EE2D9}" type="pres">
      <dgm:prSet presAssocID="{03E24172-DB81-4A06-A32A-802B505E4037}" presName="ThreeNodes_1" presStyleLbl="node1" presStyleIdx="0" presStyleCnt="3">
        <dgm:presLayoutVars>
          <dgm:bulletEnabled val="1"/>
        </dgm:presLayoutVars>
      </dgm:prSet>
      <dgm:spPr/>
    </dgm:pt>
    <dgm:pt modelId="{C6ACD13D-090A-4F3B-9B96-454A6C0B86FF}" type="pres">
      <dgm:prSet presAssocID="{03E24172-DB81-4A06-A32A-802B505E4037}" presName="ThreeNodes_2" presStyleLbl="node1" presStyleIdx="1" presStyleCnt="3">
        <dgm:presLayoutVars>
          <dgm:bulletEnabled val="1"/>
        </dgm:presLayoutVars>
      </dgm:prSet>
      <dgm:spPr/>
    </dgm:pt>
    <dgm:pt modelId="{28FDC6DA-D6AC-4527-9362-7E76F23E8408}" type="pres">
      <dgm:prSet presAssocID="{03E24172-DB81-4A06-A32A-802B505E4037}" presName="ThreeNodes_3" presStyleLbl="node1" presStyleIdx="2" presStyleCnt="3">
        <dgm:presLayoutVars>
          <dgm:bulletEnabled val="1"/>
        </dgm:presLayoutVars>
      </dgm:prSet>
      <dgm:spPr/>
    </dgm:pt>
    <dgm:pt modelId="{DFFCA67E-AD31-4001-985A-3C01FC032DF5}" type="pres">
      <dgm:prSet presAssocID="{03E24172-DB81-4A06-A32A-802B505E4037}" presName="ThreeConn_1-2" presStyleLbl="fgAccFollowNode1" presStyleIdx="0" presStyleCnt="2">
        <dgm:presLayoutVars>
          <dgm:bulletEnabled val="1"/>
        </dgm:presLayoutVars>
      </dgm:prSet>
      <dgm:spPr/>
    </dgm:pt>
    <dgm:pt modelId="{40A509DF-B0A4-4345-959E-17AB730A0C7E}" type="pres">
      <dgm:prSet presAssocID="{03E24172-DB81-4A06-A32A-802B505E4037}" presName="ThreeConn_2-3" presStyleLbl="fgAccFollowNode1" presStyleIdx="1" presStyleCnt="2">
        <dgm:presLayoutVars>
          <dgm:bulletEnabled val="1"/>
        </dgm:presLayoutVars>
      </dgm:prSet>
      <dgm:spPr/>
    </dgm:pt>
    <dgm:pt modelId="{D3E3B4F4-C05A-49BB-AC1B-3B786328F3F5}" type="pres">
      <dgm:prSet presAssocID="{03E24172-DB81-4A06-A32A-802B505E4037}" presName="ThreeNodes_1_text" presStyleLbl="node1" presStyleIdx="2" presStyleCnt="3">
        <dgm:presLayoutVars>
          <dgm:bulletEnabled val="1"/>
        </dgm:presLayoutVars>
      </dgm:prSet>
      <dgm:spPr/>
    </dgm:pt>
    <dgm:pt modelId="{9CF5FAE8-8472-42DD-85D3-979B3C69B4F1}" type="pres">
      <dgm:prSet presAssocID="{03E24172-DB81-4A06-A32A-802B505E4037}" presName="ThreeNodes_2_text" presStyleLbl="node1" presStyleIdx="2" presStyleCnt="3">
        <dgm:presLayoutVars>
          <dgm:bulletEnabled val="1"/>
        </dgm:presLayoutVars>
      </dgm:prSet>
      <dgm:spPr/>
    </dgm:pt>
    <dgm:pt modelId="{967F5215-4DFB-492B-857B-B2CB4E75A42D}" type="pres">
      <dgm:prSet presAssocID="{03E24172-DB81-4A06-A32A-802B505E4037}" presName="ThreeNodes_3_text" presStyleLbl="node1" presStyleIdx="2" presStyleCnt="3">
        <dgm:presLayoutVars>
          <dgm:bulletEnabled val="1"/>
        </dgm:presLayoutVars>
      </dgm:prSet>
      <dgm:spPr/>
    </dgm:pt>
  </dgm:ptLst>
  <dgm:cxnLst>
    <dgm:cxn modelId="{E41B9904-88D5-4D07-B099-CCCDFDC0B654}" type="presOf" srcId="{F52BA7BE-D6DC-43FC-9AAF-1BA3DFF994C8}" destId="{DFFCA67E-AD31-4001-985A-3C01FC032DF5}" srcOrd="0" destOrd="0" presId="urn:microsoft.com/office/officeart/2005/8/layout/vProcess5"/>
    <dgm:cxn modelId="{37DF250B-DA48-4796-9D39-190777C19E8C}" type="presOf" srcId="{F18DAAE0-17EC-4F0B-BF33-DD4D0567C09B}" destId="{40A509DF-B0A4-4345-959E-17AB730A0C7E}" srcOrd="0" destOrd="0" presId="urn:microsoft.com/office/officeart/2005/8/layout/vProcess5"/>
    <dgm:cxn modelId="{53E8BD0D-6F36-4140-BA89-1559877E5DC6}" type="presOf" srcId="{7D459616-69E0-48FD-BA75-71489C09D3DA}" destId="{9CF5FAE8-8472-42DD-85D3-979B3C69B4F1}" srcOrd="1" destOrd="0" presId="urn:microsoft.com/office/officeart/2005/8/layout/vProcess5"/>
    <dgm:cxn modelId="{21A3151E-CA56-4737-8A72-3A0D91B37D8F}" srcId="{03E24172-DB81-4A06-A32A-802B505E4037}" destId="{7D459616-69E0-48FD-BA75-71489C09D3DA}" srcOrd="1" destOrd="0" parTransId="{6C7DCFE5-DF4C-43F8-9EFB-88F14F87C6FF}" sibTransId="{F18DAAE0-17EC-4F0B-BF33-DD4D0567C09B}"/>
    <dgm:cxn modelId="{DA2DE998-76B7-4A06-9C82-1AC8AE027A04}" srcId="{03E24172-DB81-4A06-A32A-802B505E4037}" destId="{176D0B8D-BBCE-465C-B031-6F09167A0656}" srcOrd="2" destOrd="0" parTransId="{F5E4E9DC-8CA7-425C-8C95-FB415FEBD2E0}" sibTransId="{F26D3477-F183-45B5-B1E2-1BA6A28AEB12}"/>
    <dgm:cxn modelId="{FBED85A1-852D-48C5-A278-7A64CCDE4F82}" type="presOf" srcId="{C84BBA31-4BE9-4EBC-9FA9-DC1CF73F33BE}" destId="{D3E3B4F4-C05A-49BB-AC1B-3B786328F3F5}" srcOrd="1" destOrd="0" presId="urn:microsoft.com/office/officeart/2005/8/layout/vProcess5"/>
    <dgm:cxn modelId="{C8CF59BC-D757-4927-8D27-FD251E99274B}" type="presOf" srcId="{176D0B8D-BBCE-465C-B031-6F09167A0656}" destId="{967F5215-4DFB-492B-857B-B2CB4E75A42D}" srcOrd="1" destOrd="0" presId="urn:microsoft.com/office/officeart/2005/8/layout/vProcess5"/>
    <dgm:cxn modelId="{2FCE39D0-E1BB-4222-8AF5-B791CE3C9ACE}" srcId="{03E24172-DB81-4A06-A32A-802B505E4037}" destId="{C84BBA31-4BE9-4EBC-9FA9-DC1CF73F33BE}" srcOrd="0" destOrd="0" parTransId="{419F6130-5605-4320-98D8-7090A5862992}" sibTransId="{F52BA7BE-D6DC-43FC-9AAF-1BA3DFF994C8}"/>
    <dgm:cxn modelId="{784E0DD5-65ED-44C9-A82B-28365D584292}" type="presOf" srcId="{176D0B8D-BBCE-465C-B031-6F09167A0656}" destId="{28FDC6DA-D6AC-4527-9362-7E76F23E8408}" srcOrd="0" destOrd="0" presId="urn:microsoft.com/office/officeart/2005/8/layout/vProcess5"/>
    <dgm:cxn modelId="{BD96C3DE-51E4-4C73-A589-E2A8DE417A6E}" type="presOf" srcId="{03E24172-DB81-4A06-A32A-802B505E4037}" destId="{ECC14026-448F-4E3A-B12D-3A6F2D00B117}" srcOrd="0" destOrd="0" presId="urn:microsoft.com/office/officeart/2005/8/layout/vProcess5"/>
    <dgm:cxn modelId="{2286CEEA-E94E-48C1-AE0C-1A074E6042D8}" type="presOf" srcId="{C84BBA31-4BE9-4EBC-9FA9-DC1CF73F33BE}" destId="{8FC65AB7-7330-4AD6-A20C-F092137EE2D9}" srcOrd="0" destOrd="0" presId="urn:microsoft.com/office/officeart/2005/8/layout/vProcess5"/>
    <dgm:cxn modelId="{1C854FF6-8B77-4BDE-BD90-9420AF2B41F0}" type="presOf" srcId="{7D459616-69E0-48FD-BA75-71489C09D3DA}" destId="{C6ACD13D-090A-4F3B-9B96-454A6C0B86FF}" srcOrd="0" destOrd="0" presId="urn:microsoft.com/office/officeart/2005/8/layout/vProcess5"/>
    <dgm:cxn modelId="{168B5B23-3F96-48A5-AFF4-A64D0087F664}" type="presParOf" srcId="{ECC14026-448F-4E3A-B12D-3A6F2D00B117}" destId="{56F2D952-6E97-470A-A9A8-4298A5FB93E0}" srcOrd="0" destOrd="0" presId="urn:microsoft.com/office/officeart/2005/8/layout/vProcess5"/>
    <dgm:cxn modelId="{014831A5-C51B-4B64-893A-12F6E7D9FB4B}" type="presParOf" srcId="{ECC14026-448F-4E3A-B12D-3A6F2D00B117}" destId="{8FC65AB7-7330-4AD6-A20C-F092137EE2D9}" srcOrd="1" destOrd="0" presId="urn:microsoft.com/office/officeart/2005/8/layout/vProcess5"/>
    <dgm:cxn modelId="{7F90B9EE-4D8D-4AA3-ADDE-140DE41E9C86}" type="presParOf" srcId="{ECC14026-448F-4E3A-B12D-3A6F2D00B117}" destId="{C6ACD13D-090A-4F3B-9B96-454A6C0B86FF}" srcOrd="2" destOrd="0" presId="urn:microsoft.com/office/officeart/2005/8/layout/vProcess5"/>
    <dgm:cxn modelId="{70E3F56C-4C01-43E2-BA03-8ADC6FCA3514}" type="presParOf" srcId="{ECC14026-448F-4E3A-B12D-3A6F2D00B117}" destId="{28FDC6DA-D6AC-4527-9362-7E76F23E8408}" srcOrd="3" destOrd="0" presId="urn:microsoft.com/office/officeart/2005/8/layout/vProcess5"/>
    <dgm:cxn modelId="{94FD9389-26F5-482B-BD40-4D49F521B31B}" type="presParOf" srcId="{ECC14026-448F-4E3A-B12D-3A6F2D00B117}" destId="{DFFCA67E-AD31-4001-985A-3C01FC032DF5}" srcOrd="4" destOrd="0" presId="urn:microsoft.com/office/officeart/2005/8/layout/vProcess5"/>
    <dgm:cxn modelId="{BA51F62C-E9B8-43F0-9D1E-AC1903B4211C}" type="presParOf" srcId="{ECC14026-448F-4E3A-B12D-3A6F2D00B117}" destId="{40A509DF-B0A4-4345-959E-17AB730A0C7E}" srcOrd="5" destOrd="0" presId="urn:microsoft.com/office/officeart/2005/8/layout/vProcess5"/>
    <dgm:cxn modelId="{7D40FCA5-3A1A-44BC-8AFA-C52398E67EB9}" type="presParOf" srcId="{ECC14026-448F-4E3A-B12D-3A6F2D00B117}" destId="{D3E3B4F4-C05A-49BB-AC1B-3B786328F3F5}" srcOrd="6" destOrd="0" presId="urn:microsoft.com/office/officeart/2005/8/layout/vProcess5"/>
    <dgm:cxn modelId="{35B8EA02-6E8E-4AE6-8A8B-F0A0CBF07984}" type="presParOf" srcId="{ECC14026-448F-4E3A-B12D-3A6F2D00B117}" destId="{9CF5FAE8-8472-42DD-85D3-979B3C69B4F1}" srcOrd="7" destOrd="0" presId="urn:microsoft.com/office/officeart/2005/8/layout/vProcess5"/>
    <dgm:cxn modelId="{34C81A9C-EF34-4B49-A839-90726E165713}" type="presParOf" srcId="{ECC14026-448F-4E3A-B12D-3A6F2D00B117}" destId="{967F5215-4DFB-492B-857B-B2CB4E75A42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386B42-6EF8-4478-98EB-6B9D4BA3F2A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3B2A6D1B-874A-4283-8BA0-3EAF0056EBCC}">
      <dgm:prSet custT="1"/>
      <dgm:spPr>
        <a:solidFill>
          <a:srgbClr val="662483"/>
        </a:solidFill>
      </dgm:spPr>
      <dgm:t>
        <a:bodyPr/>
        <a:lstStyle/>
        <a:p>
          <a:r>
            <a:rPr lang="en-GB" sz="1600" b="1"/>
            <a:t>Raise awareness and de-stigmatise mental health</a:t>
          </a:r>
        </a:p>
      </dgm:t>
    </dgm:pt>
    <dgm:pt modelId="{921B5CB2-3E4B-462B-ACF8-078F5A572530}" type="parTrans" cxnId="{6AABCABC-EA00-4845-ABED-8A68C4316383}">
      <dgm:prSet/>
      <dgm:spPr/>
      <dgm:t>
        <a:bodyPr/>
        <a:lstStyle/>
        <a:p>
          <a:endParaRPr lang="en-GB" sz="1600" b="1"/>
        </a:p>
      </dgm:t>
    </dgm:pt>
    <dgm:pt modelId="{1A73C75D-33F9-43D3-B8C3-CB34B955B7A8}" type="sibTrans" cxnId="{6AABCABC-EA00-4845-ABED-8A68C4316383}">
      <dgm:prSet/>
      <dgm:spPr>
        <a:ln>
          <a:solidFill>
            <a:srgbClr val="815A00"/>
          </a:solidFill>
        </a:ln>
      </dgm:spPr>
      <dgm:t>
        <a:bodyPr/>
        <a:lstStyle/>
        <a:p>
          <a:endParaRPr lang="en-GB" sz="1600" b="1"/>
        </a:p>
      </dgm:t>
    </dgm:pt>
    <dgm:pt modelId="{F2636115-675B-4C9A-98AD-241A96EA7748}">
      <dgm:prSet custT="1"/>
      <dgm:spPr/>
      <dgm:t>
        <a:bodyPr/>
        <a:lstStyle/>
        <a:p>
          <a:r>
            <a:rPr lang="en-GB" sz="1600" b="1"/>
            <a:t>Help school communities, pupils, staff, parent and carers to  recognise their own and others mental health needs and be confident to seek support for themselves and others. </a:t>
          </a:r>
        </a:p>
      </dgm:t>
    </dgm:pt>
    <dgm:pt modelId="{C4C8553D-A272-4BEC-ABEC-650901437279}" type="parTrans" cxnId="{C59B81F5-579A-418D-AA98-714F7D50227D}">
      <dgm:prSet/>
      <dgm:spPr/>
      <dgm:t>
        <a:bodyPr/>
        <a:lstStyle/>
        <a:p>
          <a:endParaRPr lang="en-GB" sz="1600" b="1"/>
        </a:p>
      </dgm:t>
    </dgm:pt>
    <dgm:pt modelId="{1B2C9B17-C31E-4FD6-AF7D-3985ABA294C0}" type="sibTrans" cxnId="{C59B81F5-579A-418D-AA98-714F7D50227D}">
      <dgm:prSet/>
      <dgm:spPr/>
      <dgm:t>
        <a:bodyPr/>
        <a:lstStyle/>
        <a:p>
          <a:endParaRPr lang="en-GB" sz="1600" b="1"/>
        </a:p>
      </dgm:t>
    </dgm:pt>
    <dgm:pt modelId="{3127C0E9-8007-4A0C-A4CC-CE08A9AF9EEE}">
      <dgm:prSet custT="1"/>
      <dgm:spPr>
        <a:solidFill>
          <a:srgbClr val="F39200"/>
        </a:solidFill>
      </dgm:spPr>
      <dgm:t>
        <a:bodyPr/>
        <a:lstStyle/>
        <a:p>
          <a:r>
            <a:rPr lang="en-GB" sz="1600" b="1"/>
            <a:t>Through awareness be able to intervene early to prevent the escalation of poor mental health</a:t>
          </a:r>
        </a:p>
      </dgm:t>
    </dgm:pt>
    <dgm:pt modelId="{059B5988-8252-43A2-A759-139B1B8704EA}" type="parTrans" cxnId="{30755543-3C4A-4B56-9B8C-4B04AC26C1CC}">
      <dgm:prSet/>
      <dgm:spPr/>
      <dgm:t>
        <a:bodyPr/>
        <a:lstStyle/>
        <a:p>
          <a:endParaRPr lang="en-GB" sz="1600" b="1"/>
        </a:p>
      </dgm:t>
    </dgm:pt>
    <dgm:pt modelId="{039FE10A-8D1C-449C-A3B8-22E2C34A5CEA}" type="sibTrans" cxnId="{30755543-3C4A-4B56-9B8C-4B04AC26C1CC}">
      <dgm:prSet/>
      <dgm:spPr/>
      <dgm:t>
        <a:bodyPr/>
        <a:lstStyle/>
        <a:p>
          <a:endParaRPr lang="en-GB" sz="1600" b="1"/>
        </a:p>
      </dgm:t>
    </dgm:pt>
    <dgm:pt modelId="{AB4AC91A-2A78-49C3-B17A-73AD1566FE44}" type="pres">
      <dgm:prSet presAssocID="{CF386B42-6EF8-4478-98EB-6B9D4BA3F2AA}" presName="Name0" presStyleCnt="0">
        <dgm:presLayoutVars>
          <dgm:chMax val="7"/>
          <dgm:chPref val="7"/>
          <dgm:dir/>
        </dgm:presLayoutVars>
      </dgm:prSet>
      <dgm:spPr/>
    </dgm:pt>
    <dgm:pt modelId="{CA55294A-E2A8-4A02-B95C-B882FBB5BF3A}" type="pres">
      <dgm:prSet presAssocID="{CF386B42-6EF8-4478-98EB-6B9D4BA3F2AA}" presName="Name1" presStyleCnt="0"/>
      <dgm:spPr/>
    </dgm:pt>
    <dgm:pt modelId="{38D722D3-41BA-4494-8226-71FFD2BA8A34}" type="pres">
      <dgm:prSet presAssocID="{CF386B42-6EF8-4478-98EB-6B9D4BA3F2AA}" presName="cycle" presStyleCnt="0"/>
      <dgm:spPr/>
    </dgm:pt>
    <dgm:pt modelId="{91F82121-7CD1-4C23-A371-0D216E85C534}" type="pres">
      <dgm:prSet presAssocID="{CF386B42-6EF8-4478-98EB-6B9D4BA3F2AA}" presName="srcNode" presStyleLbl="node1" presStyleIdx="0" presStyleCnt="3"/>
      <dgm:spPr/>
    </dgm:pt>
    <dgm:pt modelId="{2679B032-5514-4CD7-83C9-72A56634EBF0}" type="pres">
      <dgm:prSet presAssocID="{CF386B42-6EF8-4478-98EB-6B9D4BA3F2AA}" presName="conn" presStyleLbl="parChTrans1D2" presStyleIdx="0" presStyleCnt="1"/>
      <dgm:spPr/>
    </dgm:pt>
    <dgm:pt modelId="{80FEC62C-B155-4C51-BCEB-DF131CC1414B}" type="pres">
      <dgm:prSet presAssocID="{CF386B42-6EF8-4478-98EB-6B9D4BA3F2AA}" presName="extraNode" presStyleLbl="node1" presStyleIdx="0" presStyleCnt="3"/>
      <dgm:spPr/>
    </dgm:pt>
    <dgm:pt modelId="{D088378C-A5D5-4F53-B016-2193BA7212D8}" type="pres">
      <dgm:prSet presAssocID="{CF386B42-6EF8-4478-98EB-6B9D4BA3F2AA}" presName="dstNode" presStyleLbl="node1" presStyleIdx="0" presStyleCnt="3"/>
      <dgm:spPr/>
    </dgm:pt>
    <dgm:pt modelId="{AB5B84B0-5D76-4F7E-AC2E-043CDFF0BF80}" type="pres">
      <dgm:prSet presAssocID="{3B2A6D1B-874A-4283-8BA0-3EAF0056EBCC}" presName="text_1" presStyleLbl="node1" presStyleIdx="0" presStyleCnt="3">
        <dgm:presLayoutVars>
          <dgm:bulletEnabled val="1"/>
        </dgm:presLayoutVars>
      </dgm:prSet>
      <dgm:spPr/>
    </dgm:pt>
    <dgm:pt modelId="{6D8844EC-A01F-44EF-8147-D591D657A2E0}" type="pres">
      <dgm:prSet presAssocID="{3B2A6D1B-874A-4283-8BA0-3EAF0056EBCC}" presName="accent_1" presStyleCnt="0"/>
      <dgm:spPr/>
    </dgm:pt>
    <dgm:pt modelId="{2784355B-D39C-42D5-B42F-754FC94DB380}" type="pres">
      <dgm:prSet presAssocID="{3B2A6D1B-874A-4283-8BA0-3EAF0056EBCC}" presName="accentRepeatNode" presStyleLbl="solidFgAcc1" presStyleIdx="0" presStyleCnt="3" custLinFactNeighborX="-5800" custLinFactNeighborY="3334">
        <dgm:style>
          <a:lnRef idx="2">
            <a:schemeClr val="accent6"/>
          </a:lnRef>
          <a:fillRef idx="1">
            <a:schemeClr val="lt1"/>
          </a:fillRef>
          <a:effectRef idx="0">
            <a:schemeClr val="accent6"/>
          </a:effectRef>
          <a:fontRef idx="minor">
            <a:schemeClr val="dk1"/>
          </a:fontRef>
        </dgm:style>
      </dgm:prSet>
      <dgm:spPr>
        <a:ln>
          <a:solidFill>
            <a:schemeClr val="accent2"/>
          </a:solidFill>
        </a:ln>
      </dgm:spPr>
    </dgm:pt>
    <dgm:pt modelId="{C7703640-D313-4462-A6C6-31B68FD466DA}" type="pres">
      <dgm:prSet presAssocID="{F2636115-675B-4C9A-98AD-241A96EA7748}" presName="text_2" presStyleLbl="node1" presStyleIdx="1" presStyleCnt="3">
        <dgm:presLayoutVars>
          <dgm:bulletEnabled val="1"/>
        </dgm:presLayoutVars>
      </dgm:prSet>
      <dgm:spPr/>
    </dgm:pt>
    <dgm:pt modelId="{DAC51FB7-2ABB-4AA5-9CBB-69A8D605D4FA}" type="pres">
      <dgm:prSet presAssocID="{F2636115-675B-4C9A-98AD-241A96EA7748}" presName="accent_2" presStyleCnt="0"/>
      <dgm:spPr/>
    </dgm:pt>
    <dgm:pt modelId="{E0243D8F-5976-4116-AC64-D1B6D2CA9D12}" type="pres">
      <dgm:prSet presAssocID="{F2636115-675B-4C9A-98AD-241A96EA7748}" presName="accentRepeatNode" presStyleLbl="solidFgAcc1" presStyleIdx="1" presStyleCnt="3"/>
      <dgm:spPr/>
    </dgm:pt>
    <dgm:pt modelId="{4D56D5D3-D5CA-4880-9B98-80DD6F93A32B}" type="pres">
      <dgm:prSet presAssocID="{3127C0E9-8007-4A0C-A4CC-CE08A9AF9EEE}" presName="text_3" presStyleLbl="node1" presStyleIdx="2" presStyleCnt="3">
        <dgm:presLayoutVars>
          <dgm:bulletEnabled val="1"/>
        </dgm:presLayoutVars>
      </dgm:prSet>
      <dgm:spPr/>
    </dgm:pt>
    <dgm:pt modelId="{E47D6692-9C2C-4D0E-8420-27AAB1414456}" type="pres">
      <dgm:prSet presAssocID="{3127C0E9-8007-4A0C-A4CC-CE08A9AF9EEE}" presName="accent_3" presStyleCnt="0"/>
      <dgm:spPr/>
    </dgm:pt>
    <dgm:pt modelId="{38F39B09-90ED-4A87-B87B-8171BF6ED9F5}" type="pres">
      <dgm:prSet presAssocID="{3127C0E9-8007-4A0C-A4CC-CE08A9AF9EEE}" presName="accentRepeatNode" presStyleLbl="solidFgAcc1" presStyleIdx="2" presStyleCnt="3" custLinFactNeighborX="4369" custLinFactNeighborY="-979"/>
      <dgm:spPr>
        <a:ln>
          <a:solidFill>
            <a:srgbClr val="F39200"/>
          </a:solidFill>
        </a:ln>
      </dgm:spPr>
    </dgm:pt>
  </dgm:ptLst>
  <dgm:cxnLst>
    <dgm:cxn modelId="{30755543-3C4A-4B56-9B8C-4B04AC26C1CC}" srcId="{CF386B42-6EF8-4478-98EB-6B9D4BA3F2AA}" destId="{3127C0E9-8007-4A0C-A4CC-CE08A9AF9EEE}" srcOrd="2" destOrd="0" parTransId="{059B5988-8252-43A2-A759-139B1B8704EA}" sibTransId="{039FE10A-8D1C-449C-A3B8-22E2C34A5CEA}"/>
    <dgm:cxn modelId="{BFAB6B50-48AA-4B02-84DF-C0211285284E}" type="presOf" srcId="{1A73C75D-33F9-43D3-B8C3-CB34B955B7A8}" destId="{2679B032-5514-4CD7-83C9-72A56634EBF0}" srcOrd="0" destOrd="0" presId="urn:microsoft.com/office/officeart/2008/layout/VerticalCurvedList"/>
    <dgm:cxn modelId="{00DB809E-841C-4EBE-8A80-EB2D2953E155}" type="presOf" srcId="{F2636115-675B-4C9A-98AD-241A96EA7748}" destId="{C7703640-D313-4462-A6C6-31B68FD466DA}" srcOrd="0" destOrd="0" presId="urn:microsoft.com/office/officeart/2008/layout/VerticalCurvedList"/>
    <dgm:cxn modelId="{6AABCABC-EA00-4845-ABED-8A68C4316383}" srcId="{CF386B42-6EF8-4478-98EB-6B9D4BA3F2AA}" destId="{3B2A6D1B-874A-4283-8BA0-3EAF0056EBCC}" srcOrd="0" destOrd="0" parTransId="{921B5CB2-3E4B-462B-ACF8-078F5A572530}" sibTransId="{1A73C75D-33F9-43D3-B8C3-CB34B955B7A8}"/>
    <dgm:cxn modelId="{BDAE0ED0-6761-4A34-AA7E-F006D425FE34}" type="presOf" srcId="{CF386B42-6EF8-4478-98EB-6B9D4BA3F2AA}" destId="{AB4AC91A-2A78-49C3-B17A-73AD1566FE44}" srcOrd="0" destOrd="0" presId="urn:microsoft.com/office/officeart/2008/layout/VerticalCurvedList"/>
    <dgm:cxn modelId="{C7A31EF1-14EB-4B9F-85F6-86A5D2D5DC15}" type="presOf" srcId="{3127C0E9-8007-4A0C-A4CC-CE08A9AF9EEE}" destId="{4D56D5D3-D5CA-4880-9B98-80DD6F93A32B}" srcOrd="0" destOrd="0" presId="urn:microsoft.com/office/officeart/2008/layout/VerticalCurvedList"/>
    <dgm:cxn modelId="{C59B81F5-579A-418D-AA98-714F7D50227D}" srcId="{CF386B42-6EF8-4478-98EB-6B9D4BA3F2AA}" destId="{F2636115-675B-4C9A-98AD-241A96EA7748}" srcOrd="1" destOrd="0" parTransId="{C4C8553D-A272-4BEC-ABEC-650901437279}" sibTransId="{1B2C9B17-C31E-4FD6-AF7D-3985ABA294C0}"/>
    <dgm:cxn modelId="{25C925F6-9E08-4DCD-8820-367D176137A6}" type="presOf" srcId="{3B2A6D1B-874A-4283-8BA0-3EAF0056EBCC}" destId="{AB5B84B0-5D76-4F7E-AC2E-043CDFF0BF80}" srcOrd="0" destOrd="0" presId="urn:microsoft.com/office/officeart/2008/layout/VerticalCurvedList"/>
    <dgm:cxn modelId="{8E71A9C8-B5E4-4C49-9015-2B2E6FF59998}" type="presParOf" srcId="{AB4AC91A-2A78-49C3-B17A-73AD1566FE44}" destId="{CA55294A-E2A8-4A02-B95C-B882FBB5BF3A}" srcOrd="0" destOrd="0" presId="urn:microsoft.com/office/officeart/2008/layout/VerticalCurvedList"/>
    <dgm:cxn modelId="{2E46A888-5F0A-4D1A-A796-5F76334EAC3C}" type="presParOf" srcId="{CA55294A-E2A8-4A02-B95C-B882FBB5BF3A}" destId="{38D722D3-41BA-4494-8226-71FFD2BA8A34}" srcOrd="0" destOrd="0" presId="urn:microsoft.com/office/officeart/2008/layout/VerticalCurvedList"/>
    <dgm:cxn modelId="{BBB8DC19-FDC5-4909-8D02-EDDD321DAD98}" type="presParOf" srcId="{38D722D3-41BA-4494-8226-71FFD2BA8A34}" destId="{91F82121-7CD1-4C23-A371-0D216E85C534}" srcOrd="0" destOrd="0" presId="urn:microsoft.com/office/officeart/2008/layout/VerticalCurvedList"/>
    <dgm:cxn modelId="{4845DD0F-5232-4060-83AC-6DA78F88350C}" type="presParOf" srcId="{38D722D3-41BA-4494-8226-71FFD2BA8A34}" destId="{2679B032-5514-4CD7-83C9-72A56634EBF0}" srcOrd="1" destOrd="0" presId="urn:microsoft.com/office/officeart/2008/layout/VerticalCurvedList"/>
    <dgm:cxn modelId="{2B146086-14F3-448B-9147-E145B134F08F}" type="presParOf" srcId="{38D722D3-41BA-4494-8226-71FFD2BA8A34}" destId="{80FEC62C-B155-4C51-BCEB-DF131CC1414B}" srcOrd="2" destOrd="0" presId="urn:microsoft.com/office/officeart/2008/layout/VerticalCurvedList"/>
    <dgm:cxn modelId="{8CE08A69-A255-44F9-A68D-8922AE85C734}" type="presParOf" srcId="{38D722D3-41BA-4494-8226-71FFD2BA8A34}" destId="{D088378C-A5D5-4F53-B016-2193BA7212D8}" srcOrd="3" destOrd="0" presId="urn:microsoft.com/office/officeart/2008/layout/VerticalCurvedList"/>
    <dgm:cxn modelId="{02A71AAD-4E35-46D4-B254-2B5B201F36AC}" type="presParOf" srcId="{CA55294A-E2A8-4A02-B95C-B882FBB5BF3A}" destId="{AB5B84B0-5D76-4F7E-AC2E-043CDFF0BF80}" srcOrd="1" destOrd="0" presId="urn:microsoft.com/office/officeart/2008/layout/VerticalCurvedList"/>
    <dgm:cxn modelId="{8026B9CD-8704-4DC5-9220-EF5E6C05B56A}" type="presParOf" srcId="{CA55294A-E2A8-4A02-B95C-B882FBB5BF3A}" destId="{6D8844EC-A01F-44EF-8147-D591D657A2E0}" srcOrd="2" destOrd="0" presId="urn:microsoft.com/office/officeart/2008/layout/VerticalCurvedList"/>
    <dgm:cxn modelId="{1B8D32B9-1271-4D1C-B1BB-9E296D2F0183}" type="presParOf" srcId="{6D8844EC-A01F-44EF-8147-D591D657A2E0}" destId="{2784355B-D39C-42D5-B42F-754FC94DB380}" srcOrd="0" destOrd="0" presId="urn:microsoft.com/office/officeart/2008/layout/VerticalCurvedList"/>
    <dgm:cxn modelId="{84CB5D19-99E0-4246-B83C-3B93A39D64DC}" type="presParOf" srcId="{CA55294A-E2A8-4A02-B95C-B882FBB5BF3A}" destId="{C7703640-D313-4462-A6C6-31B68FD466DA}" srcOrd="3" destOrd="0" presId="urn:microsoft.com/office/officeart/2008/layout/VerticalCurvedList"/>
    <dgm:cxn modelId="{B6D3EA47-A244-4B68-A359-FC5D2D897FCE}" type="presParOf" srcId="{CA55294A-E2A8-4A02-B95C-B882FBB5BF3A}" destId="{DAC51FB7-2ABB-4AA5-9CBB-69A8D605D4FA}" srcOrd="4" destOrd="0" presId="urn:microsoft.com/office/officeart/2008/layout/VerticalCurvedList"/>
    <dgm:cxn modelId="{C907A3F0-7B05-4E8E-A9B3-7805C99D888F}" type="presParOf" srcId="{DAC51FB7-2ABB-4AA5-9CBB-69A8D605D4FA}" destId="{E0243D8F-5976-4116-AC64-D1B6D2CA9D12}" srcOrd="0" destOrd="0" presId="urn:microsoft.com/office/officeart/2008/layout/VerticalCurvedList"/>
    <dgm:cxn modelId="{0212AB65-3730-4C0D-B4BE-0AD53710F544}" type="presParOf" srcId="{CA55294A-E2A8-4A02-B95C-B882FBB5BF3A}" destId="{4D56D5D3-D5CA-4880-9B98-80DD6F93A32B}" srcOrd="5" destOrd="0" presId="urn:microsoft.com/office/officeart/2008/layout/VerticalCurvedList"/>
    <dgm:cxn modelId="{9286ADA1-CA7D-4A88-90AC-E312DCC61607}" type="presParOf" srcId="{CA55294A-E2A8-4A02-B95C-B882FBB5BF3A}" destId="{E47D6692-9C2C-4D0E-8420-27AAB1414456}" srcOrd="6" destOrd="0" presId="urn:microsoft.com/office/officeart/2008/layout/VerticalCurvedList"/>
    <dgm:cxn modelId="{38BB0E54-83EB-4A7A-A924-4355E07B7087}" type="presParOf" srcId="{E47D6692-9C2C-4D0E-8420-27AAB1414456}" destId="{38F39B09-90ED-4A87-B87B-8171BF6ED9F5}"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CADB64-7892-41D2-900E-0C2A5D01CCAD}"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GB"/>
        </a:p>
      </dgm:t>
    </dgm:pt>
    <dgm:pt modelId="{439ABB50-FA46-4291-8424-ABECF92CCE2F}">
      <dgm:prSet phldrT="[Text]" custT="1"/>
      <dgm:spPr/>
      <dgm:t>
        <a:bodyPr/>
        <a:lstStyle/>
        <a:p>
          <a:r>
            <a:rPr lang="en-GB" sz="1500"/>
            <a:t>Whole School Approach Self-Assessment Tool</a:t>
          </a:r>
        </a:p>
      </dgm:t>
    </dgm:pt>
    <dgm:pt modelId="{471DA693-5007-4555-B029-98F619DA4E34}" type="parTrans" cxnId="{AB75B499-1BD2-4F99-AB15-D61A9C80626E}">
      <dgm:prSet/>
      <dgm:spPr/>
      <dgm:t>
        <a:bodyPr/>
        <a:lstStyle/>
        <a:p>
          <a:endParaRPr lang="en-GB" sz="1500"/>
        </a:p>
      </dgm:t>
    </dgm:pt>
    <dgm:pt modelId="{E2B213C3-755C-4BD7-B918-7FA2A01AFEA3}" type="sibTrans" cxnId="{AB75B499-1BD2-4F99-AB15-D61A9C80626E}">
      <dgm:prSet/>
      <dgm:spPr/>
      <dgm:t>
        <a:bodyPr/>
        <a:lstStyle/>
        <a:p>
          <a:endParaRPr lang="en-GB" sz="1500"/>
        </a:p>
      </dgm:t>
    </dgm:pt>
    <dgm:pt modelId="{6A39B7F2-5BF6-470F-9327-62A4CC013D16}">
      <dgm:prSet phldrT="[Text]" custT="1"/>
      <dgm:spPr/>
      <dgm:t>
        <a:bodyPr/>
        <a:lstStyle/>
        <a:p>
          <a:r>
            <a:rPr lang="en-GB" sz="1500"/>
            <a:t>Resilient Schools Core Component – Progress Tracker.</a:t>
          </a:r>
        </a:p>
      </dgm:t>
    </dgm:pt>
    <dgm:pt modelId="{536C1682-4901-4033-809A-227A55E6CB0C}" type="parTrans" cxnId="{88416AA6-0BB7-4084-9136-44DBC72FC3FF}">
      <dgm:prSet/>
      <dgm:spPr/>
      <dgm:t>
        <a:bodyPr/>
        <a:lstStyle/>
        <a:p>
          <a:endParaRPr lang="en-GB" sz="1500"/>
        </a:p>
      </dgm:t>
    </dgm:pt>
    <dgm:pt modelId="{C18752FE-54FC-4F09-AE4E-5274D7F9C730}" type="sibTrans" cxnId="{88416AA6-0BB7-4084-9136-44DBC72FC3FF}">
      <dgm:prSet/>
      <dgm:spPr/>
      <dgm:t>
        <a:bodyPr/>
        <a:lstStyle/>
        <a:p>
          <a:endParaRPr lang="en-GB" sz="1500"/>
        </a:p>
      </dgm:t>
    </dgm:pt>
    <dgm:pt modelId="{17E215D8-45EB-4232-B9B0-4C45067BD7CF}">
      <dgm:prSet phldrT="[Text]" custT="1"/>
      <dgm:spPr/>
      <dgm:t>
        <a:bodyPr/>
        <a:lstStyle/>
        <a:p>
          <a:r>
            <a:rPr lang="en-GB" sz="1500"/>
            <a:t>Universal Offer</a:t>
          </a:r>
        </a:p>
      </dgm:t>
    </dgm:pt>
    <dgm:pt modelId="{4948D2F8-B3FA-46B1-A077-7CE8F75BBC5C}" type="sibTrans" cxnId="{EDAED4F7-A623-4B6C-BEBF-AB6A5BA2C73D}">
      <dgm:prSet/>
      <dgm:spPr/>
      <dgm:t>
        <a:bodyPr/>
        <a:lstStyle/>
        <a:p>
          <a:endParaRPr lang="en-GB" sz="1500"/>
        </a:p>
      </dgm:t>
    </dgm:pt>
    <dgm:pt modelId="{9248FA12-A4B3-4AEA-8741-F48FB68E0788}" type="parTrans" cxnId="{EDAED4F7-A623-4B6C-BEBF-AB6A5BA2C73D}">
      <dgm:prSet/>
      <dgm:spPr/>
      <dgm:t>
        <a:bodyPr/>
        <a:lstStyle/>
        <a:p>
          <a:endParaRPr lang="en-GB" sz="1500"/>
        </a:p>
      </dgm:t>
    </dgm:pt>
    <dgm:pt modelId="{6BFE9678-F18C-46AC-9CA5-F82890984A35}">
      <dgm:prSet phldrT="[Text]" custT="1"/>
      <dgm:spPr/>
      <dgm:t>
        <a:bodyPr/>
        <a:lstStyle/>
        <a:p>
          <a:r>
            <a:rPr lang="en-GB" sz="1500"/>
            <a:t>Answers from the tool generate a jargon-free and accessible report</a:t>
          </a:r>
        </a:p>
      </dgm:t>
    </dgm:pt>
    <dgm:pt modelId="{E0631833-D1DF-4CF0-8FB1-84858DA8D993}" type="parTrans" cxnId="{C0E39A5E-1A38-4270-9C86-AE4F1E6AE4D9}">
      <dgm:prSet/>
      <dgm:spPr/>
      <dgm:t>
        <a:bodyPr/>
        <a:lstStyle/>
        <a:p>
          <a:endParaRPr lang="en-GB"/>
        </a:p>
      </dgm:t>
    </dgm:pt>
    <dgm:pt modelId="{3F271EFA-74BB-464C-B170-09BE3C82FB3B}" type="sibTrans" cxnId="{C0E39A5E-1A38-4270-9C86-AE4F1E6AE4D9}">
      <dgm:prSet/>
      <dgm:spPr/>
      <dgm:t>
        <a:bodyPr/>
        <a:lstStyle/>
        <a:p>
          <a:endParaRPr lang="en-GB"/>
        </a:p>
      </dgm:t>
    </dgm:pt>
    <dgm:pt modelId="{FCDE9919-19F6-4BD0-A9CE-AADB73B7B5A4}">
      <dgm:prSet phldrT="[Text]" custT="1"/>
      <dgm:spPr/>
      <dgm:t>
        <a:bodyPr/>
        <a:lstStyle/>
        <a:p>
          <a:r>
            <a:rPr lang="en-GB" sz="1500"/>
            <a:t>Evidencing schools' whole schools' approach to mental health awareness and gaining the RS Kitemark</a:t>
          </a:r>
        </a:p>
      </dgm:t>
    </dgm:pt>
    <dgm:pt modelId="{64F074BF-CF25-4E44-9B84-7AB16DFFFBEE}" type="parTrans" cxnId="{E475DFE1-4410-4AE2-B4BC-C56F747969AE}">
      <dgm:prSet/>
      <dgm:spPr/>
      <dgm:t>
        <a:bodyPr/>
        <a:lstStyle/>
        <a:p>
          <a:endParaRPr lang="en-GB"/>
        </a:p>
      </dgm:t>
    </dgm:pt>
    <dgm:pt modelId="{B04265BA-F7EE-4BE0-A9F0-10623625DF78}" type="sibTrans" cxnId="{E475DFE1-4410-4AE2-B4BC-C56F747969AE}">
      <dgm:prSet/>
      <dgm:spPr/>
      <dgm:t>
        <a:bodyPr/>
        <a:lstStyle/>
        <a:p>
          <a:endParaRPr lang="en-GB"/>
        </a:p>
      </dgm:t>
    </dgm:pt>
    <dgm:pt modelId="{8DD329BF-8868-43C6-A895-BF2F4C973C1A}">
      <dgm:prSet phldrT="[Text]" custT="1"/>
      <dgm:spPr/>
      <dgm:t>
        <a:bodyPr/>
        <a:lstStyle/>
        <a:p>
          <a:r>
            <a:rPr lang="en-GB" sz="1500"/>
            <a:t>Schools can make use of any of the Resilient Schools offer’</a:t>
          </a:r>
        </a:p>
      </dgm:t>
    </dgm:pt>
    <dgm:pt modelId="{17F1DCC0-46AE-4F21-AF9A-3B9045E98466}" type="sibTrans" cxnId="{A2140F17-27F8-4357-854A-5341A490AA78}">
      <dgm:prSet/>
      <dgm:spPr/>
      <dgm:t>
        <a:bodyPr/>
        <a:lstStyle/>
        <a:p>
          <a:endParaRPr lang="en-GB"/>
        </a:p>
      </dgm:t>
    </dgm:pt>
    <dgm:pt modelId="{9B385898-A931-4BD0-B0C7-C1A691253EAA}" type="parTrans" cxnId="{A2140F17-27F8-4357-854A-5341A490AA78}">
      <dgm:prSet/>
      <dgm:spPr/>
      <dgm:t>
        <a:bodyPr/>
        <a:lstStyle/>
        <a:p>
          <a:endParaRPr lang="en-GB"/>
        </a:p>
      </dgm:t>
    </dgm:pt>
    <dgm:pt modelId="{39F55DC0-A4C4-4E41-84B3-0054F8131531}" type="pres">
      <dgm:prSet presAssocID="{01CADB64-7892-41D2-900E-0C2A5D01CCAD}" presName="Name0" presStyleCnt="0">
        <dgm:presLayoutVars>
          <dgm:dir/>
          <dgm:animLvl val="lvl"/>
          <dgm:resizeHandles val="exact"/>
        </dgm:presLayoutVars>
      </dgm:prSet>
      <dgm:spPr/>
    </dgm:pt>
    <dgm:pt modelId="{5CB6DFD2-912D-41E8-83B6-1BE0D5EA051D}" type="pres">
      <dgm:prSet presAssocID="{6A39B7F2-5BF6-470F-9327-62A4CC013D16}" presName="boxAndChildren" presStyleCnt="0"/>
      <dgm:spPr/>
    </dgm:pt>
    <dgm:pt modelId="{CD578ED0-4047-493B-A8D4-F21C6B52D2A1}" type="pres">
      <dgm:prSet presAssocID="{6A39B7F2-5BF6-470F-9327-62A4CC013D16}" presName="parentTextBox" presStyleLbl="node1" presStyleIdx="0" presStyleCnt="3"/>
      <dgm:spPr/>
    </dgm:pt>
    <dgm:pt modelId="{F23D075D-CC81-4628-83CB-DB27D1D254AC}" type="pres">
      <dgm:prSet presAssocID="{6A39B7F2-5BF6-470F-9327-62A4CC013D16}" presName="entireBox" presStyleLbl="node1" presStyleIdx="0" presStyleCnt="3"/>
      <dgm:spPr/>
    </dgm:pt>
    <dgm:pt modelId="{8FDB3D88-D5B3-4FB9-9C04-23FC0E9BE03F}" type="pres">
      <dgm:prSet presAssocID="{6A39B7F2-5BF6-470F-9327-62A4CC013D16}" presName="descendantBox" presStyleCnt="0"/>
      <dgm:spPr/>
    </dgm:pt>
    <dgm:pt modelId="{719AAA3F-26A5-48FA-A439-98EC0EBB8703}" type="pres">
      <dgm:prSet presAssocID="{FCDE9919-19F6-4BD0-A9CE-AADB73B7B5A4}" presName="childTextBox" presStyleLbl="fgAccFollowNode1" presStyleIdx="0" presStyleCnt="3">
        <dgm:presLayoutVars>
          <dgm:bulletEnabled val="1"/>
        </dgm:presLayoutVars>
      </dgm:prSet>
      <dgm:spPr/>
    </dgm:pt>
    <dgm:pt modelId="{E19CCA56-0A04-40E5-8FBB-221E35A7CDDD}" type="pres">
      <dgm:prSet presAssocID="{E2B213C3-755C-4BD7-B918-7FA2A01AFEA3}" presName="sp" presStyleCnt="0"/>
      <dgm:spPr/>
    </dgm:pt>
    <dgm:pt modelId="{B3CC524E-86D6-47A0-ACFD-42534D56D66B}" type="pres">
      <dgm:prSet presAssocID="{439ABB50-FA46-4291-8424-ABECF92CCE2F}" presName="arrowAndChildren" presStyleCnt="0"/>
      <dgm:spPr/>
    </dgm:pt>
    <dgm:pt modelId="{E1774231-E5B6-41F5-A6A3-DBE837123402}" type="pres">
      <dgm:prSet presAssocID="{439ABB50-FA46-4291-8424-ABECF92CCE2F}" presName="parentTextArrow" presStyleLbl="node1" presStyleIdx="0" presStyleCnt="3"/>
      <dgm:spPr/>
    </dgm:pt>
    <dgm:pt modelId="{D733CE9D-9A7E-4702-B17C-E5A585A87E9F}" type="pres">
      <dgm:prSet presAssocID="{439ABB50-FA46-4291-8424-ABECF92CCE2F}" presName="arrow" presStyleLbl="node1" presStyleIdx="1" presStyleCnt="3"/>
      <dgm:spPr/>
    </dgm:pt>
    <dgm:pt modelId="{62C77DB6-7855-4716-9F6F-939085CE2662}" type="pres">
      <dgm:prSet presAssocID="{439ABB50-FA46-4291-8424-ABECF92CCE2F}" presName="descendantArrow" presStyleCnt="0"/>
      <dgm:spPr/>
    </dgm:pt>
    <dgm:pt modelId="{99805489-89E6-47F2-918B-C31DF575DDB9}" type="pres">
      <dgm:prSet presAssocID="{6BFE9678-F18C-46AC-9CA5-F82890984A35}" presName="childTextArrow" presStyleLbl="fgAccFollowNode1" presStyleIdx="1" presStyleCnt="3">
        <dgm:presLayoutVars>
          <dgm:bulletEnabled val="1"/>
        </dgm:presLayoutVars>
      </dgm:prSet>
      <dgm:spPr/>
    </dgm:pt>
    <dgm:pt modelId="{CAC71F64-10F9-4B78-AE3C-9E346636FC45}" type="pres">
      <dgm:prSet presAssocID="{4948D2F8-B3FA-46B1-A077-7CE8F75BBC5C}" presName="sp" presStyleCnt="0"/>
      <dgm:spPr/>
    </dgm:pt>
    <dgm:pt modelId="{1C00AE77-7DBE-4A73-B24C-E23E3C82E624}" type="pres">
      <dgm:prSet presAssocID="{17E215D8-45EB-4232-B9B0-4C45067BD7CF}" presName="arrowAndChildren" presStyleCnt="0"/>
      <dgm:spPr/>
    </dgm:pt>
    <dgm:pt modelId="{E4A807DE-F278-4170-9481-66780045548F}" type="pres">
      <dgm:prSet presAssocID="{17E215D8-45EB-4232-B9B0-4C45067BD7CF}" presName="parentTextArrow" presStyleLbl="node1" presStyleIdx="1" presStyleCnt="3"/>
      <dgm:spPr/>
    </dgm:pt>
    <dgm:pt modelId="{01CAF7E8-C69C-4C63-B813-71295E614141}" type="pres">
      <dgm:prSet presAssocID="{17E215D8-45EB-4232-B9B0-4C45067BD7CF}" presName="arrow" presStyleLbl="node1" presStyleIdx="2" presStyleCnt="3"/>
      <dgm:spPr/>
    </dgm:pt>
    <dgm:pt modelId="{34211A08-AA37-4A4A-A809-4C30A0442D3D}" type="pres">
      <dgm:prSet presAssocID="{17E215D8-45EB-4232-B9B0-4C45067BD7CF}" presName="descendantArrow" presStyleCnt="0"/>
      <dgm:spPr/>
    </dgm:pt>
    <dgm:pt modelId="{4494D4D4-F55C-48D2-B37D-ADE16AF11DA2}" type="pres">
      <dgm:prSet presAssocID="{8DD329BF-8868-43C6-A895-BF2F4C973C1A}" presName="childTextArrow" presStyleLbl="fgAccFollowNode1" presStyleIdx="2" presStyleCnt="3" custLinFactNeighborX="-135" custLinFactNeighborY="13016">
        <dgm:presLayoutVars>
          <dgm:bulletEnabled val="1"/>
        </dgm:presLayoutVars>
      </dgm:prSet>
      <dgm:spPr/>
    </dgm:pt>
  </dgm:ptLst>
  <dgm:cxnLst>
    <dgm:cxn modelId="{995E960A-2E80-4588-A0F5-3F03E72B1874}" type="presOf" srcId="{FCDE9919-19F6-4BD0-A9CE-AADB73B7B5A4}" destId="{719AAA3F-26A5-48FA-A439-98EC0EBB8703}" srcOrd="0" destOrd="0" presId="urn:microsoft.com/office/officeart/2005/8/layout/process4"/>
    <dgm:cxn modelId="{A2140F17-27F8-4357-854A-5341A490AA78}" srcId="{17E215D8-45EB-4232-B9B0-4C45067BD7CF}" destId="{8DD329BF-8868-43C6-A895-BF2F4C973C1A}" srcOrd="0" destOrd="0" parTransId="{9B385898-A931-4BD0-B0C7-C1A691253EAA}" sibTransId="{17F1DCC0-46AE-4F21-AF9A-3B9045E98466}"/>
    <dgm:cxn modelId="{C0E39A5E-1A38-4270-9C86-AE4F1E6AE4D9}" srcId="{439ABB50-FA46-4291-8424-ABECF92CCE2F}" destId="{6BFE9678-F18C-46AC-9CA5-F82890984A35}" srcOrd="0" destOrd="0" parTransId="{E0631833-D1DF-4CF0-8FB1-84858DA8D993}" sibTransId="{3F271EFA-74BB-464C-B170-09BE3C82FB3B}"/>
    <dgm:cxn modelId="{740FCF60-024B-4719-9684-A532F0D15723}" type="presOf" srcId="{17E215D8-45EB-4232-B9B0-4C45067BD7CF}" destId="{01CAF7E8-C69C-4C63-B813-71295E614141}" srcOrd="1" destOrd="0" presId="urn:microsoft.com/office/officeart/2005/8/layout/process4"/>
    <dgm:cxn modelId="{E28A576C-D697-41C3-AB55-E33E2A15844A}" type="presOf" srcId="{439ABB50-FA46-4291-8424-ABECF92CCE2F}" destId="{D733CE9D-9A7E-4702-B17C-E5A585A87E9F}" srcOrd="1" destOrd="0" presId="urn:microsoft.com/office/officeart/2005/8/layout/process4"/>
    <dgm:cxn modelId="{AC96794E-D021-4338-BD54-74F1D76AD0A0}" type="presOf" srcId="{01CADB64-7892-41D2-900E-0C2A5D01CCAD}" destId="{39F55DC0-A4C4-4E41-84B3-0054F8131531}" srcOrd="0" destOrd="0" presId="urn:microsoft.com/office/officeart/2005/8/layout/process4"/>
    <dgm:cxn modelId="{915B5B59-4013-4311-AED8-E5F6CAABDEEE}" type="presOf" srcId="{6BFE9678-F18C-46AC-9CA5-F82890984A35}" destId="{99805489-89E6-47F2-918B-C31DF575DDB9}" srcOrd="0" destOrd="0" presId="urn:microsoft.com/office/officeart/2005/8/layout/process4"/>
    <dgm:cxn modelId="{405A5379-8520-466A-A9B3-2F7CEF167C07}" type="presOf" srcId="{439ABB50-FA46-4291-8424-ABECF92CCE2F}" destId="{E1774231-E5B6-41F5-A6A3-DBE837123402}" srcOrd="0" destOrd="0" presId="urn:microsoft.com/office/officeart/2005/8/layout/process4"/>
    <dgm:cxn modelId="{7925288C-FDB0-4341-9E1D-240D21A75AF5}" type="presOf" srcId="{6A39B7F2-5BF6-470F-9327-62A4CC013D16}" destId="{CD578ED0-4047-493B-A8D4-F21C6B52D2A1}" srcOrd="0" destOrd="0" presId="urn:microsoft.com/office/officeart/2005/8/layout/process4"/>
    <dgm:cxn modelId="{5FFE1795-B5DA-49E1-BC22-4F96E6FA5A22}" type="presOf" srcId="{8DD329BF-8868-43C6-A895-BF2F4C973C1A}" destId="{4494D4D4-F55C-48D2-B37D-ADE16AF11DA2}" srcOrd="0" destOrd="0" presId="urn:microsoft.com/office/officeart/2005/8/layout/process4"/>
    <dgm:cxn modelId="{AB75B499-1BD2-4F99-AB15-D61A9C80626E}" srcId="{01CADB64-7892-41D2-900E-0C2A5D01CCAD}" destId="{439ABB50-FA46-4291-8424-ABECF92CCE2F}" srcOrd="1" destOrd="0" parTransId="{471DA693-5007-4555-B029-98F619DA4E34}" sibTransId="{E2B213C3-755C-4BD7-B918-7FA2A01AFEA3}"/>
    <dgm:cxn modelId="{88416AA6-0BB7-4084-9136-44DBC72FC3FF}" srcId="{01CADB64-7892-41D2-900E-0C2A5D01CCAD}" destId="{6A39B7F2-5BF6-470F-9327-62A4CC013D16}" srcOrd="2" destOrd="0" parTransId="{536C1682-4901-4033-809A-227A55E6CB0C}" sibTransId="{C18752FE-54FC-4F09-AE4E-5274D7F9C730}"/>
    <dgm:cxn modelId="{873287DE-53EF-4F7A-B930-7C729FAFFE3F}" type="presOf" srcId="{6A39B7F2-5BF6-470F-9327-62A4CC013D16}" destId="{F23D075D-CC81-4628-83CB-DB27D1D254AC}" srcOrd="1" destOrd="0" presId="urn:microsoft.com/office/officeart/2005/8/layout/process4"/>
    <dgm:cxn modelId="{E475DFE1-4410-4AE2-B4BC-C56F747969AE}" srcId="{6A39B7F2-5BF6-470F-9327-62A4CC013D16}" destId="{FCDE9919-19F6-4BD0-A9CE-AADB73B7B5A4}" srcOrd="0" destOrd="0" parTransId="{64F074BF-CF25-4E44-9B84-7AB16DFFFBEE}" sibTransId="{B04265BA-F7EE-4BE0-A9F0-10623625DF78}"/>
    <dgm:cxn modelId="{665431EB-EE4A-46A3-9FA1-68DF66169D88}" type="presOf" srcId="{17E215D8-45EB-4232-B9B0-4C45067BD7CF}" destId="{E4A807DE-F278-4170-9481-66780045548F}" srcOrd="0" destOrd="0" presId="urn:microsoft.com/office/officeart/2005/8/layout/process4"/>
    <dgm:cxn modelId="{EDAED4F7-A623-4B6C-BEBF-AB6A5BA2C73D}" srcId="{01CADB64-7892-41D2-900E-0C2A5D01CCAD}" destId="{17E215D8-45EB-4232-B9B0-4C45067BD7CF}" srcOrd="0" destOrd="0" parTransId="{9248FA12-A4B3-4AEA-8741-F48FB68E0788}" sibTransId="{4948D2F8-B3FA-46B1-A077-7CE8F75BBC5C}"/>
    <dgm:cxn modelId="{BD9067E5-EEF4-4E48-907D-6E7F187A771D}" type="presParOf" srcId="{39F55DC0-A4C4-4E41-84B3-0054F8131531}" destId="{5CB6DFD2-912D-41E8-83B6-1BE0D5EA051D}" srcOrd="0" destOrd="0" presId="urn:microsoft.com/office/officeart/2005/8/layout/process4"/>
    <dgm:cxn modelId="{1F6DFA2D-11CD-4A22-B939-73BAA476CF4A}" type="presParOf" srcId="{5CB6DFD2-912D-41E8-83B6-1BE0D5EA051D}" destId="{CD578ED0-4047-493B-A8D4-F21C6B52D2A1}" srcOrd="0" destOrd="0" presId="urn:microsoft.com/office/officeart/2005/8/layout/process4"/>
    <dgm:cxn modelId="{E1700B6A-D9A5-4981-84B4-3E00727BAF86}" type="presParOf" srcId="{5CB6DFD2-912D-41E8-83B6-1BE0D5EA051D}" destId="{F23D075D-CC81-4628-83CB-DB27D1D254AC}" srcOrd="1" destOrd="0" presId="urn:microsoft.com/office/officeart/2005/8/layout/process4"/>
    <dgm:cxn modelId="{A6B222EB-8438-4A0D-A4B7-B5BD74D8B2BD}" type="presParOf" srcId="{5CB6DFD2-912D-41E8-83B6-1BE0D5EA051D}" destId="{8FDB3D88-D5B3-4FB9-9C04-23FC0E9BE03F}" srcOrd="2" destOrd="0" presId="urn:microsoft.com/office/officeart/2005/8/layout/process4"/>
    <dgm:cxn modelId="{6BD0EBEB-697B-4968-93E1-E778F11CC5F3}" type="presParOf" srcId="{8FDB3D88-D5B3-4FB9-9C04-23FC0E9BE03F}" destId="{719AAA3F-26A5-48FA-A439-98EC0EBB8703}" srcOrd="0" destOrd="0" presId="urn:microsoft.com/office/officeart/2005/8/layout/process4"/>
    <dgm:cxn modelId="{85171737-AA18-48E9-8F67-8FE229835118}" type="presParOf" srcId="{39F55DC0-A4C4-4E41-84B3-0054F8131531}" destId="{E19CCA56-0A04-40E5-8FBB-221E35A7CDDD}" srcOrd="1" destOrd="0" presId="urn:microsoft.com/office/officeart/2005/8/layout/process4"/>
    <dgm:cxn modelId="{12394CE6-8F7F-48E1-A446-B92A49E82210}" type="presParOf" srcId="{39F55DC0-A4C4-4E41-84B3-0054F8131531}" destId="{B3CC524E-86D6-47A0-ACFD-42534D56D66B}" srcOrd="2" destOrd="0" presId="urn:microsoft.com/office/officeart/2005/8/layout/process4"/>
    <dgm:cxn modelId="{35F76842-A7F9-4A9F-849A-F372A32C3BEF}" type="presParOf" srcId="{B3CC524E-86D6-47A0-ACFD-42534D56D66B}" destId="{E1774231-E5B6-41F5-A6A3-DBE837123402}" srcOrd="0" destOrd="0" presId="urn:microsoft.com/office/officeart/2005/8/layout/process4"/>
    <dgm:cxn modelId="{820092A2-FFD9-428C-84CF-0628DE71275A}" type="presParOf" srcId="{B3CC524E-86D6-47A0-ACFD-42534D56D66B}" destId="{D733CE9D-9A7E-4702-B17C-E5A585A87E9F}" srcOrd="1" destOrd="0" presId="urn:microsoft.com/office/officeart/2005/8/layout/process4"/>
    <dgm:cxn modelId="{1EE2E0E2-259D-4AFD-980F-BCAFFC24A060}" type="presParOf" srcId="{B3CC524E-86D6-47A0-ACFD-42534D56D66B}" destId="{62C77DB6-7855-4716-9F6F-939085CE2662}" srcOrd="2" destOrd="0" presId="urn:microsoft.com/office/officeart/2005/8/layout/process4"/>
    <dgm:cxn modelId="{08719A65-FB0D-401D-B6AD-384F588C5C02}" type="presParOf" srcId="{62C77DB6-7855-4716-9F6F-939085CE2662}" destId="{99805489-89E6-47F2-918B-C31DF575DDB9}" srcOrd="0" destOrd="0" presId="urn:microsoft.com/office/officeart/2005/8/layout/process4"/>
    <dgm:cxn modelId="{56D7DE0B-BCD9-414B-819C-B6F6ADECC3F3}" type="presParOf" srcId="{39F55DC0-A4C4-4E41-84B3-0054F8131531}" destId="{CAC71F64-10F9-4B78-AE3C-9E346636FC45}" srcOrd="3" destOrd="0" presId="urn:microsoft.com/office/officeart/2005/8/layout/process4"/>
    <dgm:cxn modelId="{7BE2942E-E956-47ED-8D3A-1A3AAC7EE2E5}" type="presParOf" srcId="{39F55DC0-A4C4-4E41-84B3-0054F8131531}" destId="{1C00AE77-7DBE-4A73-B24C-E23E3C82E624}" srcOrd="4" destOrd="0" presId="urn:microsoft.com/office/officeart/2005/8/layout/process4"/>
    <dgm:cxn modelId="{752140FD-B200-4CFD-8CC0-610CFFF06805}" type="presParOf" srcId="{1C00AE77-7DBE-4A73-B24C-E23E3C82E624}" destId="{E4A807DE-F278-4170-9481-66780045548F}" srcOrd="0" destOrd="0" presId="urn:microsoft.com/office/officeart/2005/8/layout/process4"/>
    <dgm:cxn modelId="{50548879-296C-45B4-8213-0EC7D519F958}" type="presParOf" srcId="{1C00AE77-7DBE-4A73-B24C-E23E3C82E624}" destId="{01CAF7E8-C69C-4C63-B813-71295E614141}" srcOrd="1" destOrd="0" presId="urn:microsoft.com/office/officeart/2005/8/layout/process4"/>
    <dgm:cxn modelId="{858281AA-6C2C-4DF4-82DD-D2A052AEA4E0}" type="presParOf" srcId="{1C00AE77-7DBE-4A73-B24C-E23E3C82E624}" destId="{34211A08-AA37-4A4A-A809-4C30A0442D3D}" srcOrd="2" destOrd="0" presId="urn:microsoft.com/office/officeart/2005/8/layout/process4"/>
    <dgm:cxn modelId="{825808A8-412D-4401-9DB0-8E2C530E3255}" type="presParOf" srcId="{34211A08-AA37-4A4A-A809-4C30A0442D3D}" destId="{4494D4D4-F55C-48D2-B37D-ADE16AF11DA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CADB64-7892-41D2-900E-0C2A5D01CCAD}"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GB"/>
        </a:p>
      </dgm:t>
    </dgm:pt>
    <dgm:pt modelId="{17E215D8-45EB-4232-B9B0-4C45067BD7CF}">
      <dgm:prSet phldrT="[Text]" custT="1"/>
      <dgm:spPr/>
      <dgm:t>
        <a:bodyPr/>
        <a:lstStyle/>
        <a:p>
          <a:r>
            <a:rPr lang="en-GB" sz="1500"/>
            <a:t>Provides a series of questions relating to each of the Department for Education’s 8 Principles </a:t>
          </a:r>
        </a:p>
      </dgm:t>
    </dgm:pt>
    <dgm:pt modelId="{9248FA12-A4B3-4AEA-8741-F48FB68E0788}" type="parTrans" cxnId="{EDAED4F7-A623-4B6C-BEBF-AB6A5BA2C73D}">
      <dgm:prSet/>
      <dgm:spPr/>
      <dgm:t>
        <a:bodyPr/>
        <a:lstStyle/>
        <a:p>
          <a:endParaRPr lang="en-GB" sz="1500"/>
        </a:p>
      </dgm:t>
    </dgm:pt>
    <dgm:pt modelId="{4948D2F8-B3FA-46B1-A077-7CE8F75BBC5C}" type="sibTrans" cxnId="{EDAED4F7-A623-4B6C-BEBF-AB6A5BA2C73D}">
      <dgm:prSet/>
      <dgm:spPr/>
      <dgm:t>
        <a:bodyPr/>
        <a:lstStyle/>
        <a:p>
          <a:endParaRPr lang="en-GB" sz="1500"/>
        </a:p>
      </dgm:t>
    </dgm:pt>
    <dgm:pt modelId="{F7AE5362-63B7-46BA-A603-6E560D6F3597}">
      <dgm:prSet phldrT="[Text]" custT="1"/>
      <dgm:spPr/>
      <dgm:t>
        <a:bodyPr/>
        <a:lstStyle/>
        <a:p>
          <a:r>
            <a:rPr lang="en-GB" sz="1500"/>
            <a:t>Progress is scored on a scale from ‘not in place’ to ‘fully embedded’</a:t>
          </a:r>
        </a:p>
      </dgm:t>
    </dgm:pt>
    <dgm:pt modelId="{D3D9C3F3-C775-48CD-8AF3-2045FBA01230}" type="parTrans" cxnId="{29BFF080-A7A5-4B95-B345-508DB76F9163}">
      <dgm:prSet/>
      <dgm:spPr/>
      <dgm:t>
        <a:bodyPr/>
        <a:lstStyle/>
        <a:p>
          <a:endParaRPr lang="en-GB" sz="1500"/>
        </a:p>
      </dgm:t>
    </dgm:pt>
    <dgm:pt modelId="{F37AC4A7-464B-40BE-97B4-A3E200AAA20A}" type="sibTrans" cxnId="{29BFF080-A7A5-4B95-B345-508DB76F9163}">
      <dgm:prSet/>
      <dgm:spPr/>
      <dgm:t>
        <a:bodyPr/>
        <a:lstStyle/>
        <a:p>
          <a:endParaRPr lang="en-GB" sz="1500"/>
        </a:p>
      </dgm:t>
    </dgm:pt>
    <dgm:pt modelId="{439ABB50-FA46-4291-8424-ABECF92CCE2F}">
      <dgm:prSet phldrT="[Text]" custT="1"/>
      <dgm:spPr/>
      <dgm:t>
        <a:bodyPr/>
        <a:lstStyle/>
        <a:p>
          <a:r>
            <a:rPr lang="en-GB" sz="1500"/>
            <a:t>Answers from the tool generate a jargon-free and accessible report</a:t>
          </a:r>
        </a:p>
      </dgm:t>
    </dgm:pt>
    <dgm:pt modelId="{471DA693-5007-4555-B029-98F619DA4E34}" type="parTrans" cxnId="{AB75B499-1BD2-4F99-AB15-D61A9C80626E}">
      <dgm:prSet/>
      <dgm:spPr/>
      <dgm:t>
        <a:bodyPr/>
        <a:lstStyle/>
        <a:p>
          <a:endParaRPr lang="en-GB" sz="1500"/>
        </a:p>
      </dgm:t>
    </dgm:pt>
    <dgm:pt modelId="{E2B213C3-755C-4BD7-B918-7FA2A01AFEA3}" type="sibTrans" cxnId="{AB75B499-1BD2-4F99-AB15-D61A9C80626E}">
      <dgm:prSet/>
      <dgm:spPr/>
      <dgm:t>
        <a:bodyPr/>
        <a:lstStyle/>
        <a:p>
          <a:endParaRPr lang="en-GB" sz="1500"/>
        </a:p>
      </dgm:t>
    </dgm:pt>
    <dgm:pt modelId="{E8C773EE-52DD-4497-B4EA-DFB74B77E5A5}">
      <dgm:prSet phldrT="[Text]" custT="1"/>
      <dgm:spPr/>
      <dgm:t>
        <a:bodyPr/>
        <a:lstStyle/>
        <a:p>
          <a:r>
            <a:rPr lang="en-GB" sz="1500"/>
            <a:t>Provides information on areas to consider with implementing and embedding each principle</a:t>
          </a:r>
        </a:p>
      </dgm:t>
    </dgm:pt>
    <dgm:pt modelId="{67C99660-4943-488F-A575-5791B74147B4}" type="parTrans" cxnId="{7275554B-6E6A-4642-9582-FB27DA8D7636}">
      <dgm:prSet/>
      <dgm:spPr/>
      <dgm:t>
        <a:bodyPr/>
        <a:lstStyle/>
        <a:p>
          <a:endParaRPr lang="en-GB" sz="1500"/>
        </a:p>
      </dgm:t>
    </dgm:pt>
    <dgm:pt modelId="{10E7C926-B4B6-4B8A-B36A-95B8EEB17D29}" type="sibTrans" cxnId="{7275554B-6E6A-4642-9582-FB27DA8D7636}">
      <dgm:prSet/>
      <dgm:spPr/>
      <dgm:t>
        <a:bodyPr/>
        <a:lstStyle/>
        <a:p>
          <a:endParaRPr lang="en-GB" sz="1500"/>
        </a:p>
      </dgm:t>
    </dgm:pt>
    <dgm:pt modelId="{6A39B7F2-5BF6-470F-9327-62A4CC013D16}">
      <dgm:prSet phldrT="[Text]" custT="1"/>
      <dgm:spPr/>
      <dgm:t>
        <a:bodyPr/>
        <a:lstStyle/>
        <a:p>
          <a:r>
            <a:rPr lang="en-GB" sz="1500"/>
            <a:t>Can be used to develop plans to implement and sustain a whole school or college approach to mental health and wellbeing, tailored to the setting’s needs </a:t>
          </a:r>
        </a:p>
      </dgm:t>
    </dgm:pt>
    <dgm:pt modelId="{536C1682-4901-4033-809A-227A55E6CB0C}" type="parTrans" cxnId="{88416AA6-0BB7-4084-9136-44DBC72FC3FF}">
      <dgm:prSet/>
      <dgm:spPr/>
      <dgm:t>
        <a:bodyPr/>
        <a:lstStyle/>
        <a:p>
          <a:endParaRPr lang="en-GB" sz="1500"/>
        </a:p>
      </dgm:t>
    </dgm:pt>
    <dgm:pt modelId="{C18752FE-54FC-4F09-AE4E-5274D7F9C730}" type="sibTrans" cxnId="{88416AA6-0BB7-4084-9136-44DBC72FC3FF}">
      <dgm:prSet/>
      <dgm:spPr/>
      <dgm:t>
        <a:bodyPr/>
        <a:lstStyle/>
        <a:p>
          <a:endParaRPr lang="en-GB" sz="1500"/>
        </a:p>
      </dgm:t>
    </dgm:pt>
    <dgm:pt modelId="{827B1A7F-4887-4594-99FD-19CB5643479B}">
      <dgm:prSet phldrT="[Text]" custT="1"/>
      <dgm:spPr/>
      <dgm:t>
        <a:bodyPr/>
        <a:lstStyle/>
        <a:p>
          <a:r>
            <a:rPr lang="en-GB" sz="1500"/>
            <a:t>Opportunity to monitor impact and sustain improvements in each setting whilst working with support networks, peers and professionals. </a:t>
          </a:r>
        </a:p>
      </dgm:t>
    </dgm:pt>
    <dgm:pt modelId="{00D65960-6D3A-47AE-A55A-F2E71A38614C}" type="parTrans" cxnId="{6120BED4-1E87-441A-B27D-ECD619F4DACC}">
      <dgm:prSet/>
      <dgm:spPr/>
      <dgm:t>
        <a:bodyPr/>
        <a:lstStyle/>
        <a:p>
          <a:endParaRPr lang="en-GB" sz="1500"/>
        </a:p>
      </dgm:t>
    </dgm:pt>
    <dgm:pt modelId="{12C04B7E-20B7-4950-B89D-8E109797CBBF}" type="sibTrans" cxnId="{6120BED4-1E87-441A-B27D-ECD619F4DACC}">
      <dgm:prSet/>
      <dgm:spPr/>
      <dgm:t>
        <a:bodyPr/>
        <a:lstStyle/>
        <a:p>
          <a:endParaRPr lang="en-GB" sz="1500"/>
        </a:p>
      </dgm:t>
    </dgm:pt>
    <dgm:pt modelId="{39F55DC0-A4C4-4E41-84B3-0054F8131531}" type="pres">
      <dgm:prSet presAssocID="{01CADB64-7892-41D2-900E-0C2A5D01CCAD}" presName="Name0" presStyleCnt="0">
        <dgm:presLayoutVars>
          <dgm:dir/>
          <dgm:animLvl val="lvl"/>
          <dgm:resizeHandles val="exact"/>
        </dgm:presLayoutVars>
      </dgm:prSet>
      <dgm:spPr/>
    </dgm:pt>
    <dgm:pt modelId="{8D0249BE-89B9-46E5-B59B-B065B6B76F1C}" type="pres">
      <dgm:prSet presAssocID="{6A39B7F2-5BF6-470F-9327-62A4CC013D16}" presName="boxAndChildren" presStyleCnt="0"/>
      <dgm:spPr/>
    </dgm:pt>
    <dgm:pt modelId="{121769FC-C860-4624-8650-DCDA23214CC0}" type="pres">
      <dgm:prSet presAssocID="{6A39B7F2-5BF6-470F-9327-62A4CC013D16}" presName="parentTextBox" presStyleLbl="node1" presStyleIdx="0" presStyleCnt="3"/>
      <dgm:spPr/>
    </dgm:pt>
    <dgm:pt modelId="{072AAC7F-9C86-4479-A7E0-42BE7B3EC90B}" type="pres">
      <dgm:prSet presAssocID="{6A39B7F2-5BF6-470F-9327-62A4CC013D16}" presName="entireBox" presStyleLbl="node1" presStyleIdx="0" presStyleCnt="3" custScaleY="132794"/>
      <dgm:spPr/>
    </dgm:pt>
    <dgm:pt modelId="{2CC95DA0-07E8-4FFF-BC6C-B0A44DB236AE}" type="pres">
      <dgm:prSet presAssocID="{6A39B7F2-5BF6-470F-9327-62A4CC013D16}" presName="descendantBox" presStyleCnt="0"/>
      <dgm:spPr/>
    </dgm:pt>
    <dgm:pt modelId="{C9F72EDB-3A91-4BEA-B5A4-EF3AB65032FB}" type="pres">
      <dgm:prSet presAssocID="{827B1A7F-4887-4594-99FD-19CB5643479B}" presName="childTextBox" presStyleLbl="fgAccFollowNode1" presStyleIdx="0" presStyleCnt="3" custScaleY="132595" custLinFactNeighborX="-1214" custLinFactNeighborY="95073">
        <dgm:presLayoutVars>
          <dgm:bulletEnabled val="1"/>
        </dgm:presLayoutVars>
      </dgm:prSet>
      <dgm:spPr/>
    </dgm:pt>
    <dgm:pt modelId="{E19CCA56-0A04-40E5-8FBB-221E35A7CDDD}" type="pres">
      <dgm:prSet presAssocID="{E2B213C3-755C-4BD7-B918-7FA2A01AFEA3}" presName="sp" presStyleCnt="0"/>
      <dgm:spPr/>
    </dgm:pt>
    <dgm:pt modelId="{B3CC524E-86D6-47A0-ACFD-42534D56D66B}" type="pres">
      <dgm:prSet presAssocID="{439ABB50-FA46-4291-8424-ABECF92CCE2F}" presName="arrowAndChildren" presStyleCnt="0"/>
      <dgm:spPr/>
    </dgm:pt>
    <dgm:pt modelId="{E1774231-E5B6-41F5-A6A3-DBE837123402}" type="pres">
      <dgm:prSet presAssocID="{439ABB50-FA46-4291-8424-ABECF92CCE2F}" presName="parentTextArrow" presStyleLbl="node1" presStyleIdx="0" presStyleCnt="3"/>
      <dgm:spPr/>
    </dgm:pt>
    <dgm:pt modelId="{28A990F1-EA0B-4712-8AD8-DEF399E622AC}" type="pres">
      <dgm:prSet presAssocID="{439ABB50-FA46-4291-8424-ABECF92CCE2F}" presName="arrow" presStyleLbl="node1" presStyleIdx="1" presStyleCnt="3"/>
      <dgm:spPr/>
    </dgm:pt>
    <dgm:pt modelId="{B2491A9A-13F1-4365-A2DB-0FAB9AF4C6D6}" type="pres">
      <dgm:prSet presAssocID="{439ABB50-FA46-4291-8424-ABECF92CCE2F}" presName="descendantArrow" presStyleCnt="0"/>
      <dgm:spPr/>
    </dgm:pt>
    <dgm:pt modelId="{248F6C8C-107C-4706-B89E-C3CD2A47E305}" type="pres">
      <dgm:prSet presAssocID="{E8C773EE-52DD-4497-B4EA-DFB74B77E5A5}" presName="childTextArrow" presStyleLbl="fgAccFollowNode1" presStyleIdx="1" presStyleCnt="3" custScaleY="101425">
        <dgm:presLayoutVars>
          <dgm:bulletEnabled val="1"/>
        </dgm:presLayoutVars>
      </dgm:prSet>
      <dgm:spPr/>
    </dgm:pt>
    <dgm:pt modelId="{CAC71F64-10F9-4B78-AE3C-9E346636FC45}" type="pres">
      <dgm:prSet presAssocID="{4948D2F8-B3FA-46B1-A077-7CE8F75BBC5C}" presName="sp" presStyleCnt="0"/>
      <dgm:spPr/>
    </dgm:pt>
    <dgm:pt modelId="{1C00AE77-7DBE-4A73-B24C-E23E3C82E624}" type="pres">
      <dgm:prSet presAssocID="{17E215D8-45EB-4232-B9B0-4C45067BD7CF}" presName="arrowAndChildren" presStyleCnt="0"/>
      <dgm:spPr/>
    </dgm:pt>
    <dgm:pt modelId="{E4A807DE-F278-4170-9481-66780045548F}" type="pres">
      <dgm:prSet presAssocID="{17E215D8-45EB-4232-B9B0-4C45067BD7CF}" presName="parentTextArrow" presStyleLbl="node1" presStyleIdx="1" presStyleCnt="3"/>
      <dgm:spPr/>
    </dgm:pt>
    <dgm:pt modelId="{81A246AA-DECF-4B8D-9B91-DC0628A96CF3}" type="pres">
      <dgm:prSet presAssocID="{17E215D8-45EB-4232-B9B0-4C45067BD7CF}" presName="arrow" presStyleLbl="node1" presStyleIdx="2" presStyleCnt="3"/>
      <dgm:spPr/>
    </dgm:pt>
    <dgm:pt modelId="{656045E9-20B5-42D6-A2D3-25DE4ADB441E}" type="pres">
      <dgm:prSet presAssocID="{17E215D8-45EB-4232-B9B0-4C45067BD7CF}" presName="descendantArrow" presStyleCnt="0"/>
      <dgm:spPr/>
    </dgm:pt>
    <dgm:pt modelId="{86CCC61D-CD2E-4D8A-B631-3C724EEBD9DE}" type="pres">
      <dgm:prSet presAssocID="{F7AE5362-63B7-46BA-A603-6E560D6F3597}" presName="childTextArrow" presStyleLbl="fgAccFollowNode1" presStyleIdx="2" presStyleCnt="3">
        <dgm:presLayoutVars>
          <dgm:bulletEnabled val="1"/>
        </dgm:presLayoutVars>
      </dgm:prSet>
      <dgm:spPr/>
    </dgm:pt>
  </dgm:ptLst>
  <dgm:cxnLst>
    <dgm:cxn modelId="{D1E5A314-DBEB-4CBC-98B4-0BDBA09A1198}" type="presOf" srcId="{F7AE5362-63B7-46BA-A603-6E560D6F3597}" destId="{86CCC61D-CD2E-4D8A-B631-3C724EEBD9DE}" srcOrd="0" destOrd="0" presId="urn:microsoft.com/office/officeart/2005/8/layout/process4"/>
    <dgm:cxn modelId="{8A43921A-CD06-4119-B248-281AF34A70C2}" type="presOf" srcId="{827B1A7F-4887-4594-99FD-19CB5643479B}" destId="{C9F72EDB-3A91-4BEA-B5A4-EF3AB65032FB}" srcOrd="0" destOrd="0" presId="urn:microsoft.com/office/officeart/2005/8/layout/process4"/>
    <dgm:cxn modelId="{FAE2AD5F-8F74-4F92-ADDC-E6E57CBEE317}" type="presOf" srcId="{E8C773EE-52DD-4497-B4EA-DFB74B77E5A5}" destId="{248F6C8C-107C-4706-B89E-C3CD2A47E305}" srcOrd="0" destOrd="0" presId="urn:microsoft.com/office/officeart/2005/8/layout/process4"/>
    <dgm:cxn modelId="{7275554B-6E6A-4642-9582-FB27DA8D7636}" srcId="{439ABB50-FA46-4291-8424-ABECF92CCE2F}" destId="{E8C773EE-52DD-4497-B4EA-DFB74B77E5A5}" srcOrd="0" destOrd="0" parTransId="{67C99660-4943-488F-A575-5791B74147B4}" sibTransId="{10E7C926-B4B6-4B8A-B36A-95B8EEB17D29}"/>
    <dgm:cxn modelId="{3032126D-E74D-453F-931F-F1C8E473D2B4}" type="presOf" srcId="{17E215D8-45EB-4232-B9B0-4C45067BD7CF}" destId="{81A246AA-DECF-4B8D-9B91-DC0628A96CF3}" srcOrd="1" destOrd="0" presId="urn:microsoft.com/office/officeart/2005/8/layout/process4"/>
    <dgm:cxn modelId="{AC96794E-D021-4338-BD54-74F1D76AD0A0}" type="presOf" srcId="{01CADB64-7892-41D2-900E-0C2A5D01CCAD}" destId="{39F55DC0-A4C4-4E41-84B3-0054F8131531}" srcOrd="0" destOrd="0" presId="urn:microsoft.com/office/officeart/2005/8/layout/process4"/>
    <dgm:cxn modelId="{405A5379-8520-466A-A9B3-2F7CEF167C07}" type="presOf" srcId="{439ABB50-FA46-4291-8424-ABECF92CCE2F}" destId="{E1774231-E5B6-41F5-A6A3-DBE837123402}" srcOrd="0" destOrd="0" presId="urn:microsoft.com/office/officeart/2005/8/layout/process4"/>
    <dgm:cxn modelId="{1E98257A-0ACC-4916-9725-B8746E86B348}" type="presOf" srcId="{6A39B7F2-5BF6-470F-9327-62A4CC013D16}" destId="{072AAC7F-9C86-4479-A7E0-42BE7B3EC90B}" srcOrd="1" destOrd="0" presId="urn:microsoft.com/office/officeart/2005/8/layout/process4"/>
    <dgm:cxn modelId="{29BFF080-A7A5-4B95-B345-508DB76F9163}" srcId="{17E215D8-45EB-4232-B9B0-4C45067BD7CF}" destId="{F7AE5362-63B7-46BA-A603-6E560D6F3597}" srcOrd="0" destOrd="0" parTransId="{D3D9C3F3-C775-48CD-8AF3-2045FBA01230}" sibTransId="{F37AC4A7-464B-40BE-97B4-A3E200AAA20A}"/>
    <dgm:cxn modelId="{891D8E88-2845-44A7-9754-AC5C87A510D7}" type="presOf" srcId="{6A39B7F2-5BF6-470F-9327-62A4CC013D16}" destId="{121769FC-C860-4624-8650-DCDA23214CC0}" srcOrd="0" destOrd="0" presId="urn:microsoft.com/office/officeart/2005/8/layout/process4"/>
    <dgm:cxn modelId="{AB75B499-1BD2-4F99-AB15-D61A9C80626E}" srcId="{01CADB64-7892-41D2-900E-0C2A5D01CCAD}" destId="{439ABB50-FA46-4291-8424-ABECF92CCE2F}" srcOrd="1" destOrd="0" parTransId="{471DA693-5007-4555-B029-98F619DA4E34}" sibTransId="{E2B213C3-755C-4BD7-B918-7FA2A01AFEA3}"/>
    <dgm:cxn modelId="{88416AA6-0BB7-4084-9136-44DBC72FC3FF}" srcId="{01CADB64-7892-41D2-900E-0C2A5D01CCAD}" destId="{6A39B7F2-5BF6-470F-9327-62A4CC013D16}" srcOrd="2" destOrd="0" parTransId="{536C1682-4901-4033-809A-227A55E6CB0C}" sibTransId="{C18752FE-54FC-4F09-AE4E-5274D7F9C730}"/>
    <dgm:cxn modelId="{6120BED4-1E87-441A-B27D-ECD619F4DACC}" srcId="{6A39B7F2-5BF6-470F-9327-62A4CC013D16}" destId="{827B1A7F-4887-4594-99FD-19CB5643479B}" srcOrd="0" destOrd="0" parTransId="{00D65960-6D3A-47AE-A55A-F2E71A38614C}" sibTransId="{12C04B7E-20B7-4950-B89D-8E109797CBBF}"/>
    <dgm:cxn modelId="{BB8545E6-0805-4DC4-B24E-086B3CE70447}" type="presOf" srcId="{439ABB50-FA46-4291-8424-ABECF92CCE2F}" destId="{28A990F1-EA0B-4712-8AD8-DEF399E622AC}" srcOrd="1" destOrd="0" presId="urn:microsoft.com/office/officeart/2005/8/layout/process4"/>
    <dgm:cxn modelId="{665431EB-EE4A-46A3-9FA1-68DF66169D88}" type="presOf" srcId="{17E215D8-45EB-4232-B9B0-4C45067BD7CF}" destId="{E4A807DE-F278-4170-9481-66780045548F}" srcOrd="0" destOrd="0" presId="urn:microsoft.com/office/officeart/2005/8/layout/process4"/>
    <dgm:cxn modelId="{EDAED4F7-A623-4B6C-BEBF-AB6A5BA2C73D}" srcId="{01CADB64-7892-41D2-900E-0C2A5D01CCAD}" destId="{17E215D8-45EB-4232-B9B0-4C45067BD7CF}" srcOrd="0" destOrd="0" parTransId="{9248FA12-A4B3-4AEA-8741-F48FB68E0788}" sibTransId="{4948D2F8-B3FA-46B1-A077-7CE8F75BBC5C}"/>
    <dgm:cxn modelId="{AC166835-AA8C-489C-BADB-B0079B94DD65}" type="presParOf" srcId="{39F55DC0-A4C4-4E41-84B3-0054F8131531}" destId="{8D0249BE-89B9-46E5-B59B-B065B6B76F1C}" srcOrd="0" destOrd="0" presId="urn:microsoft.com/office/officeart/2005/8/layout/process4"/>
    <dgm:cxn modelId="{4A0FFA1D-91A7-4E74-92DB-9F22CF7573BF}" type="presParOf" srcId="{8D0249BE-89B9-46E5-B59B-B065B6B76F1C}" destId="{121769FC-C860-4624-8650-DCDA23214CC0}" srcOrd="0" destOrd="0" presId="urn:microsoft.com/office/officeart/2005/8/layout/process4"/>
    <dgm:cxn modelId="{BE7456AA-2F2E-4CD1-ACBF-7DE787CF2288}" type="presParOf" srcId="{8D0249BE-89B9-46E5-B59B-B065B6B76F1C}" destId="{072AAC7F-9C86-4479-A7E0-42BE7B3EC90B}" srcOrd="1" destOrd="0" presId="urn:microsoft.com/office/officeart/2005/8/layout/process4"/>
    <dgm:cxn modelId="{E887FE7E-679B-4B92-8AFB-4B01357D60D4}" type="presParOf" srcId="{8D0249BE-89B9-46E5-B59B-B065B6B76F1C}" destId="{2CC95DA0-07E8-4FFF-BC6C-B0A44DB236AE}" srcOrd="2" destOrd="0" presId="urn:microsoft.com/office/officeart/2005/8/layout/process4"/>
    <dgm:cxn modelId="{824914C8-F303-4822-A6C3-E6865E48078C}" type="presParOf" srcId="{2CC95DA0-07E8-4FFF-BC6C-B0A44DB236AE}" destId="{C9F72EDB-3A91-4BEA-B5A4-EF3AB65032FB}" srcOrd="0" destOrd="0" presId="urn:microsoft.com/office/officeart/2005/8/layout/process4"/>
    <dgm:cxn modelId="{85171737-AA18-48E9-8F67-8FE229835118}" type="presParOf" srcId="{39F55DC0-A4C4-4E41-84B3-0054F8131531}" destId="{E19CCA56-0A04-40E5-8FBB-221E35A7CDDD}" srcOrd="1" destOrd="0" presId="urn:microsoft.com/office/officeart/2005/8/layout/process4"/>
    <dgm:cxn modelId="{12394CE6-8F7F-48E1-A446-B92A49E82210}" type="presParOf" srcId="{39F55DC0-A4C4-4E41-84B3-0054F8131531}" destId="{B3CC524E-86D6-47A0-ACFD-42534D56D66B}" srcOrd="2" destOrd="0" presId="urn:microsoft.com/office/officeart/2005/8/layout/process4"/>
    <dgm:cxn modelId="{35F76842-A7F9-4A9F-849A-F372A32C3BEF}" type="presParOf" srcId="{B3CC524E-86D6-47A0-ACFD-42534D56D66B}" destId="{E1774231-E5B6-41F5-A6A3-DBE837123402}" srcOrd="0" destOrd="0" presId="urn:microsoft.com/office/officeart/2005/8/layout/process4"/>
    <dgm:cxn modelId="{2EAE56CC-AEF7-4E38-BE78-72E92CF01017}" type="presParOf" srcId="{B3CC524E-86D6-47A0-ACFD-42534D56D66B}" destId="{28A990F1-EA0B-4712-8AD8-DEF399E622AC}" srcOrd="1" destOrd="0" presId="urn:microsoft.com/office/officeart/2005/8/layout/process4"/>
    <dgm:cxn modelId="{01D40F27-E3A0-4ECB-9307-D9EC69B91D2D}" type="presParOf" srcId="{B3CC524E-86D6-47A0-ACFD-42534D56D66B}" destId="{B2491A9A-13F1-4365-A2DB-0FAB9AF4C6D6}" srcOrd="2" destOrd="0" presId="urn:microsoft.com/office/officeart/2005/8/layout/process4"/>
    <dgm:cxn modelId="{8534D28A-FC4D-4CD2-90DA-3E79E3D2F1AB}" type="presParOf" srcId="{B2491A9A-13F1-4365-A2DB-0FAB9AF4C6D6}" destId="{248F6C8C-107C-4706-B89E-C3CD2A47E305}" srcOrd="0" destOrd="0" presId="urn:microsoft.com/office/officeart/2005/8/layout/process4"/>
    <dgm:cxn modelId="{56D7DE0B-BCD9-414B-819C-B6F6ADECC3F3}" type="presParOf" srcId="{39F55DC0-A4C4-4E41-84B3-0054F8131531}" destId="{CAC71F64-10F9-4B78-AE3C-9E346636FC45}" srcOrd="3" destOrd="0" presId="urn:microsoft.com/office/officeart/2005/8/layout/process4"/>
    <dgm:cxn modelId="{7BE2942E-E956-47ED-8D3A-1A3AAC7EE2E5}" type="presParOf" srcId="{39F55DC0-A4C4-4E41-84B3-0054F8131531}" destId="{1C00AE77-7DBE-4A73-B24C-E23E3C82E624}" srcOrd="4" destOrd="0" presId="urn:microsoft.com/office/officeart/2005/8/layout/process4"/>
    <dgm:cxn modelId="{752140FD-B200-4CFD-8CC0-610CFFF06805}" type="presParOf" srcId="{1C00AE77-7DBE-4A73-B24C-E23E3C82E624}" destId="{E4A807DE-F278-4170-9481-66780045548F}" srcOrd="0" destOrd="0" presId="urn:microsoft.com/office/officeart/2005/8/layout/process4"/>
    <dgm:cxn modelId="{02BC50A4-B64E-415C-B377-4657908B653B}" type="presParOf" srcId="{1C00AE77-7DBE-4A73-B24C-E23E3C82E624}" destId="{81A246AA-DECF-4B8D-9B91-DC0628A96CF3}" srcOrd="1" destOrd="0" presId="urn:microsoft.com/office/officeart/2005/8/layout/process4"/>
    <dgm:cxn modelId="{A9432727-3912-4BD0-9EF8-01EA730AB938}" type="presParOf" srcId="{1C00AE77-7DBE-4A73-B24C-E23E3C82E624}" destId="{656045E9-20B5-42D6-A2D3-25DE4ADB441E}" srcOrd="2" destOrd="0" presId="urn:microsoft.com/office/officeart/2005/8/layout/process4"/>
    <dgm:cxn modelId="{1C12A98F-B4A6-423B-903E-B017C33908A3}" type="presParOf" srcId="{656045E9-20B5-42D6-A2D3-25DE4ADB441E}" destId="{86CCC61D-CD2E-4D8A-B631-3C724EEBD9DE}"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386B42-6EF8-4478-98EB-6B9D4BA3F2A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3B2A6D1B-874A-4283-8BA0-3EAF0056EBCC}">
      <dgm:prSet custT="1"/>
      <dgm:spPr>
        <a:solidFill>
          <a:schemeClr val="accent3"/>
        </a:solidFill>
      </dgm:spPr>
      <dgm:t>
        <a:bodyPr/>
        <a:lstStyle/>
        <a:p>
          <a:r>
            <a:rPr lang="en-GB" sz="1600" b="1"/>
            <a:t>User-friendly</a:t>
          </a:r>
          <a:r>
            <a:rPr lang="en-GB" sz="1600"/>
            <a:t> interface &amp; efficient time management</a:t>
          </a:r>
        </a:p>
      </dgm:t>
    </dgm:pt>
    <dgm:pt modelId="{921B5CB2-3E4B-462B-ACF8-078F5A572530}" type="parTrans" cxnId="{6AABCABC-EA00-4845-ABED-8A68C4316383}">
      <dgm:prSet/>
      <dgm:spPr/>
      <dgm:t>
        <a:bodyPr/>
        <a:lstStyle/>
        <a:p>
          <a:endParaRPr lang="en-GB" sz="1600"/>
        </a:p>
      </dgm:t>
    </dgm:pt>
    <dgm:pt modelId="{1A73C75D-33F9-43D3-B8C3-CB34B955B7A8}" type="sibTrans" cxnId="{6AABCABC-EA00-4845-ABED-8A68C4316383}">
      <dgm:prSet/>
      <dgm:spPr>
        <a:ln>
          <a:solidFill>
            <a:schemeClr val="accent6"/>
          </a:solidFill>
        </a:ln>
      </dgm:spPr>
      <dgm:t>
        <a:bodyPr/>
        <a:lstStyle/>
        <a:p>
          <a:endParaRPr lang="en-GB" sz="1600"/>
        </a:p>
      </dgm:t>
    </dgm:pt>
    <dgm:pt modelId="{347E9747-7191-42E9-A5DE-A0BE981C0C01}">
      <dgm:prSet custT="1"/>
      <dgm:spPr>
        <a:solidFill>
          <a:srgbClr val="F39200"/>
        </a:solidFill>
      </dgm:spPr>
      <dgm:t>
        <a:bodyPr/>
        <a:lstStyle/>
        <a:p>
          <a:r>
            <a:rPr lang="en-GB" sz="1600"/>
            <a:t>Opportunity to </a:t>
          </a:r>
          <a:r>
            <a:rPr lang="en-GB" sz="1600" b="1"/>
            <a:t>evidence good practice </a:t>
          </a:r>
          <a:r>
            <a:rPr lang="en-GB" sz="1600"/>
            <a:t>&amp; </a:t>
          </a:r>
          <a:r>
            <a:rPr lang="en-GB" sz="1600" b="1"/>
            <a:t>provide recognition </a:t>
          </a:r>
          <a:r>
            <a:rPr lang="en-GB" sz="1600"/>
            <a:t>of adopting a whole school approach via the </a:t>
          </a:r>
          <a:r>
            <a:rPr lang="en-GB" sz="1600" b="1"/>
            <a:t>kitemark</a:t>
          </a:r>
          <a:endParaRPr lang="en-GB" sz="1600"/>
        </a:p>
      </dgm:t>
    </dgm:pt>
    <dgm:pt modelId="{0A251C56-1801-40D7-86D6-1502BDB0A6D4}" type="parTrans" cxnId="{FC07548B-9384-484F-8B41-A3499723990C}">
      <dgm:prSet/>
      <dgm:spPr/>
      <dgm:t>
        <a:bodyPr/>
        <a:lstStyle/>
        <a:p>
          <a:endParaRPr lang="en-GB" sz="1600"/>
        </a:p>
      </dgm:t>
    </dgm:pt>
    <dgm:pt modelId="{1A79654A-B6BC-453D-B285-872D8AAD43F7}" type="sibTrans" cxnId="{FC07548B-9384-484F-8B41-A3499723990C}">
      <dgm:prSet/>
      <dgm:spPr/>
      <dgm:t>
        <a:bodyPr/>
        <a:lstStyle/>
        <a:p>
          <a:endParaRPr lang="en-GB" sz="1600"/>
        </a:p>
      </dgm:t>
    </dgm:pt>
    <dgm:pt modelId="{0F0BE1F8-3852-40FE-AB04-193CED0FEF13}">
      <dgm:prSet custT="1"/>
      <dgm:spPr>
        <a:solidFill>
          <a:schemeClr val="accent2"/>
        </a:solidFill>
      </dgm:spPr>
      <dgm:t>
        <a:bodyPr/>
        <a:lstStyle/>
        <a:p>
          <a:r>
            <a:rPr lang="en-GB" sz="1600" b="1"/>
            <a:t>Reflective tool </a:t>
          </a:r>
          <a:r>
            <a:rPr lang="en-GB" sz="1600"/>
            <a:t>to map journey towards improving whole school approach </a:t>
          </a:r>
        </a:p>
      </dgm:t>
    </dgm:pt>
    <dgm:pt modelId="{1D6BB293-5D8A-4B66-A332-B7B76D246888}" type="parTrans" cxnId="{CA126DB0-3FA4-4E42-BC3E-8D30CA85C092}">
      <dgm:prSet/>
      <dgm:spPr/>
      <dgm:t>
        <a:bodyPr/>
        <a:lstStyle/>
        <a:p>
          <a:endParaRPr lang="en-GB" sz="1600"/>
        </a:p>
      </dgm:t>
    </dgm:pt>
    <dgm:pt modelId="{E506C987-381D-497A-B342-3211813E8B91}" type="sibTrans" cxnId="{CA126DB0-3FA4-4E42-BC3E-8D30CA85C092}">
      <dgm:prSet/>
      <dgm:spPr/>
      <dgm:t>
        <a:bodyPr/>
        <a:lstStyle/>
        <a:p>
          <a:endParaRPr lang="en-GB" sz="1600"/>
        </a:p>
      </dgm:t>
    </dgm:pt>
    <dgm:pt modelId="{CDA99E10-1A59-4A4D-95A7-ED74DF1ABB54}">
      <dgm:prSet custT="1"/>
      <dgm:spPr>
        <a:solidFill>
          <a:schemeClr val="accent1"/>
        </a:solidFill>
      </dgm:spPr>
      <dgm:t>
        <a:bodyPr/>
        <a:lstStyle/>
        <a:p>
          <a:r>
            <a:rPr lang="en-GB" sz="1600"/>
            <a:t>Used</a:t>
          </a:r>
          <a:r>
            <a:rPr lang="en-GB" sz="1600" baseline="0"/>
            <a:t> by BICS and Resilient Schools</a:t>
          </a:r>
          <a:endParaRPr lang="en-GB" sz="1600"/>
        </a:p>
      </dgm:t>
    </dgm:pt>
    <dgm:pt modelId="{A3E27430-5377-4358-B92E-CEEB0E6D8E1F}" type="parTrans" cxnId="{4BCD01EA-2761-40F3-BBB4-DE95048570D1}">
      <dgm:prSet/>
      <dgm:spPr/>
      <dgm:t>
        <a:bodyPr/>
        <a:lstStyle/>
        <a:p>
          <a:endParaRPr lang="en-GB" sz="1600"/>
        </a:p>
      </dgm:t>
    </dgm:pt>
    <dgm:pt modelId="{99B2BE53-C428-4BB9-B5C8-F97F714A20D3}" type="sibTrans" cxnId="{4BCD01EA-2761-40F3-BBB4-DE95048570D1}">
      <dgm:prSet/>
      <dgm:spPr/>
      <dgm:t>
        <a:bodyPr/>
        <a:lstStyle/>
        <a:p>
          <a:endParaRPr lang="en-GB" sz="1600"/>
        </a:p>
      </dgm:t>
    </dgm:pt>
    <dgm:pt modelId="{AB4AC91A-2A78-49C3-B17A-73AD1566FE44}" type="pres">
      <dgm:prSet presAssocID="{CF386B42-6EF8-4478-98EB-6B9D4BA3F2AA}" presName="Name0" presStyleCnt="0">
        <dgm:presLayoutVars>
          <dgm:chMax val="7"/>
          <dgm:chPref val="7"/>
          <dgm:dir/>
        </dgm:presLayoutVars>
      </dgm:prSet>
      <dgm:spPr/>
    </dgm:pt>
    <dgm:pt modelId="{CA55294A-E2A8-4A02-B95C-B882FBB5BF3A}" type="pres">
      <dgm:prSet presAssocID="{CF386B42-6EF8-4478-98EB-6B9D4BA3F2AA}" presName="Name1" presStyleCnt="0"/>
      <dgm:spPr/>
    </dgm:pt>
    <dgm:pt modelId="{38D722D3-41BA-4494-8226-71FFD2BA8A34}" type="pres">
      <dgm:prSet presAssocID="{CF386B42-6EF8-4478-98EB-6B9D4BA3F2AA}" presName="cycle" presStyleCnt="0"/>
      <dgm:spPr/>
    </dgm:pt>
    <dgm:pt modelId="{91F82121-7CD1-4C23-A371-0D216E85C534}" type="pres">
      <dgm:prSet presAssocID="{CF386B42-6EF8-4478-98EB-6B9D4BA3F2AA}" presName="srcNode" presStyleLbl="node1" presStyleIdx="0" presStyleCnt="4"/>
      <dgm:spPr/>
    </dgm:pt>
    <dgm:pt modelId="{2679B032-5514-4CD7-83C9-72A56634EBF0}" type="pres">
      <dgm:prSet presAssocID="{CF386B42-6EF8-4478-98EB-6B9D4BA3F2AA}" presName="conn" presStyleLbl="parChTrans1D2" presStyleIdx="0" presStyleCnt="1"/>
      <dgm:spPr/>
    </dgm:pt>
    <dgm:pt modelId="{80FEC62C-B155-4C51-BCEB-DF131CC1414B}" type="pres">
      <dgm:prSet presAssocID="{CF386B42-6EF8-4478-98EB-6B9D4BA3F2AA}" presName="extraNode" presStyleLbl="node1" presStyleIdx="0" presStyleCnt="4"/>
      <dgm:spPr/>
    </dgm:pt>
    <dgm:pt modelId="{D088378C-A5D5-4F53-B016-2193BA7212D8}" type="pres">
      <dgm:prSet presAssocID="{CF386B42-6EF8-4478-98EB-6B9D4BA3F2AA}" presName="dstNode" presStyleLbl="node1" presStyleIdx="0" presStyleCnt="4"/>
      <dgm:spPr/>
    </dgm:pt>
    <dgm:pt modelId="{AB5B84B0-5D76-4F7E-AC2E-043CDFF0BF80}" type="pres">
      <dgm:prSet presAssocID="{3B2A6D1B-874A-4283-8BA0-3EAF0056EBCC}" presName="text_1" presStyleLbl="node1" presStyleIdx="0" presStyleCnt="4">
        <dgm:presLayoutVars>
          <dgm:bulletEnabled val="1"/>
        </dgm:presLayoutVars>
      </dgm:prSet>
      <dgm:spPr/>
    </dgm:pt>
    <dgm:pt modelId="{6D8844EC-A01F-44EF-8147-D591D657A2E0}" type="pres">
      <dgm:prSet presAssocID="{3B2A6D1B-874A-4283-8BA0-3EAF0056EBCC}" presName="accent_1" presStyleCnt="0"/>
      <dgm:spPr/>
    </dgm:pt>
    <dgm:pt modelId="{2784355B-D39C-42D5-B42F-754FC94DB380}" type="pres">
      <dgm:prSet presAssocID="{3B2A6D1B-874A-4283-8BA0-3EAF0056EBCC}" presName="accentRepeatNode" presStyleLbl="solidFgAcc1" presStyleIdx="0" presStyleCnt="4" custLinFactNeighborX="-4505" custLinFactNeighborY="1793">
        <dgm:style>
          <a:lnRef idx="2">
            <a:schemeClr val="accent6"/>
          </a:lnRef>
          <a:fillRef idx="1">
            <a:schemeClr val="lt1"/>
          </a:fillRef>
          <a:effectRef idx="0">
            <a:schemeClr val="accent6"/>
          </a:effectRef>
          <a:fontRef idx="minor">
            <a:schemeClr val="dk1"/>
          </a:fontRef>
        </dgm:style>
      </dgm:prSet>
      <dgm:spPr>
        <a:ln>
          <a:solidFill>
            <a:schemeClr val="accent3"/>
          </a:solidFill>
        </a:ln>
      </dgm:spPr>
    </dgm:pt>
    <dgm:pt modelId="{094CEBF5-A32F-4987-868F-2CD14CA175EA}" type="pres">
      <dgm:prSet presAssocID="{347E9747-7191-42E9-A5DE-A0BE981C0C01}" presName="text_2" presStyleLbl="node1" presStyleIdx="1" presStyleCnt="4">
        <dgm:presLayoutVars>
          <dgm:bulletEnabled val="1"/>
        </dgm:presLayoutVars>
      </dgm:prSet>
      <dgm:spPr/>
    </dgm:pt>
    <dgm:pt modelId="{77288D77-28E4-431B-A1D1-B3A89BBD89CC}" type="pres">
      <dgm:prSet presAssocID="{347E9747-7191-42E9-A5DE-A0BE981C0C01}" presName="accent_2" presStyleCnt="0"/>
      <dgm:spPr/>
    </dgm:pt>
    <dgm:pt modelId="{A989B37B-29AF-47A4-B515-E77EF3FD7ACC}" type="pres">
      <dgm:prSet presAssocID="{347E9747-7191-42E9-A5DE-A0BE981C0C01}" presName="accentRepeatNode" presStyleLbl="solidFgAcc1" presStyleIdx="1" presStyleCnt="4" custLinFactNeighborX="3327" custLinFactNeighborY="3606"/>
      <dgm:spPr>
        <a:ln>
          <a:solidFill>
            <a:srgbClr val="F39200"/>
          </a:solidFill>
        </a:ln>
      </dgm:spPr>
    </dgm:pt>
    <dgm:pt modelId="{5FC135A6-570A-407E-B091-78073E3AD70D}" type="pres">
      <dgm:prSet presAssocID="{0F0BE1F8-3852-40FE-AB04-193CED0FEF13}" presName="text_3" presStyleLbl="node1" presStyleIdx="2" presStyleCnt="4">
        <dgm:presLayoutVars>
          <dgm:bulletEnabled val="1"/>
        </dgm:presLayoutVars>
      </dgm:prSet>
      <dgm:spPr/>
    </dgm:pt>
    <dgm:pt modelId="{11A077CF-024B-466E-8302-E15A36227900}" type="pres">
      <dgm:prSet presAssocID="{0F0BE1F8-3852-40FE-AB04-193CED0FEF13}" presName="accent_3" presStyleCnt="0"/>
      <dgm:spPr/>
    </dgm:pt>
    <dgm:pt modelId="{B0CCCA1B-1445-4802-8BAC-01079245E05E}" type="pres">
      <dgm:prSet presAssocID="{0F0BE1F8-3852-40FE-AB04-193CED0FEF13}" presName="accentRepeatNode" presStyleLbl="solidFgAcc1" presStyleIdx="2" presStyleCnt="4" custScaleX="105670"/>
      <dgm:spPr>
        <a:ln>
          <a:solidFill>
            <a:srgbClr val="662483"/>
          </a:solidFill>
        </a:ln>
      </dgm:spPr>
    </dgm:pt>
    <dgm:pt modelId="{2097F86F-6F02-4856-A1D4-3CF96C99FDB6}" type="pres">
      <dgm:prSet presAssocID="{CDA99E10-1A59-4A4D-95A7-ED74DF1ABB54}" presName="text_4" presStyleLbl="node1" presStyleIdx="3" presStyleCnt="4">
        <dgm:presLayoutVars>
          <dgm:bulletEnabled val="1"/>
        </dgm:presLayoutVars>
      </dgm:prSet>
      <dgm:spPr/>
    </dgm:pt>
    <dgm:pt modelId="{73F8540B-5946-4041-903B-44E012A1BFF9}" type="pres">
      <dgm:prSet presAssocID="{CDA99E10-1A59-4A4D-95A7-ED74DF1ABB54}" presName="accent_4" presStyleCnt="0"/>
      <dgm:spPr/>
    </dgm:pt>
    <dgm:pt modelId="{9211B6AF-E696-4467-8116-792D91040D87}" type="pres">
      <dgm:prSet presAssocID="{CDA99E10-1A59-4A4D-95A7-ED74DF1ABB54}" presName="accentRepeatNode" presStyleLbl="solidFgAcc1" presStyleIdx="3" presStyleCnt="4"/>
      <dgm:spPr>
        <a:ln>
          <a:solidFill>
            <a:schemeClr val="accent1"/>
          </a:solidFill>
        </a:ln>
      </dgm:spPr>
    </dgm:pt>
  </dgm:ptLst>
  <dgm:cxnLst>
    <dgm:cxn modelId="{18B68A04-1139-4398-A8A5-028D0638BE4D}" type="presOf" srcId="{CDA99E10-1A59-4A4D-95A7-ED74DF1ABB54}" destId="{2097F86F-6F02-4856-A1D4-3CF96C99FDB6}" srcOrd="0" destOrd="0" presId="urn:microsoft.com/office/officeart/2008/layout/VerticalCurvedList"/>
    <dgm:cxn modelId="{47D9345B-9CEE-4847-877E-B90585EEB86B}" type="presOf" srcId="{0F0BE1F8-3852-40FE-AB04-193CED0FEF13}" destId="{5FC135A6-570A-407E-B091-78073E3AD70D}" srcOrd="0" destOrd="0" presId="urn:microsoft.com/office/officeart/2008/layout/VerticalCurvedList"/>
    <dgm:cxn modelId="{BFAB6B50-48AA-4B02-84DF-C0211285284E}" type="presOf" srcId="{1A73C75D-33F9-43D3-B8C3-CB34B955B7A8}" destId="{2679B032-5514-4CD7-83C9-72A56634EBF0}" srcOrd="0" destOrd="0" presId="urn:microsoft.com/office/officeart/2008/layout/VerticalCurvedList"/>
    <dgm:cxn modelId="{FC07548B-9384-484F-8B41-A3499723990C}" srcId="{CF386B42-6EF8-4478-98EB-6B9D4BA3F2AA}" destId="{347E9747-7191-42E9-A5DE-A0BE981C0C01}" srcOrd="1" destOrd="0" parTransId="{0A251C56-1801-40D7-86D6-1502BDB0A6D4}" sibTransId="{1A79654A-B6BC-453D-B285-872D8AAD43F7}"/>
    <dgm:cxn modelId="{4766F7AC-B962-4F1B-A169-2F405B94ACE1}" type="presOf" srcId="{347E9747-7191-42E9-A5DE-A0BE981C0C01}" destId="{094CEBF5-A32F-4987-868F-2CD14CA175EA}" srcOrd="0" destOrd="0" presId="urn:microsoft.com/office/officeart/2008/layout/VerticalCurvedList"/>
    <dgm:cxn modelId="{CA126DB0-3FA4-4E42-BC3E-8D30CA85C092}" srcId="{CF386B42-6EF8-4478-98EB-6B9D4BA3F2AA}" destId="{0F0BE1F8-3852-40FE-AB04-193CED0FEF13}" srcOrd="2" destOrd="0" parTransId="{1D6BB293-5D8A-4B66-A332-B7B76D246888}" sibTransId="{E506C987-381D-497A-B342-3211813E8B91}"/>
    <dgm:cxn modelId="{6AABCABC-EA00-4845-ABED-8A68C4316383}" srcId="{CF386B42-6EF8-4478-98EB-6B9D4BA3F2AA}" destId="{3B2A6D1B-874A-4283-8BA0-3EAF0056EBCC}" srcOrd="0" destOrd="0" parTransId="{921B5CB2-3E4B-462B-ACF8-078F5A572530}" sibTransId="{1A73C75D-33F9-43D3-B8C3-CB34B955B7A8}"/>
    <dgm:cxn modelId="{BDAE0ED0-6761-4A34-AA7E-F006D425FE34}" type="presOf" srcId="{CF386B42-6EF8-4478-98EB-6B9D4BA3F2AA}" destId="{AB4AC91A-2A78-49C3-B17A-73AD1566FE44}" srcOrd="0" destOrd="0" presId="urn:microsoft.com/office/officeart/2008/layout/VerticalCurvedList"/>
    <dgm:cxn modelId="{4BCD01EA-2761-40F3-BBB4-DE95048570D1}" srcId="{CF386B42-6EF8-4478-98EB-6B9D4BA3F2AA}" destId="{CDA99E10-1A59-4A4D-95A7-ED74DF1ABB54}" srcOrd="3" destOrd="0" parTransId="{A3E27430-5377-4358-B92E-CEEB0E6D8E1F}" sibTransId="{99B2BE53-C428-4BB9-B5C8-F97F714A20D3}"/>
    <dgm:cxn modelId="{25C925F6-9E08-4DCD-8820-367D176137A6}" type="presOf" srcId="{3B2A6D1B-874A-4283-8BA0-3EAF0056EBCC}" destId="{AB5B84B0-5D76-4F7E-AC2E-043CDFF0BF80}" srcOrd="0" destOrd="0" presId="urn:microsoft.com/office/officeart/2008/layout/VerticalCurvedList"/>
    <dgm:cxn modelId="{8E71A9C8-B5E4-4C49-9015-2B2E6FF59998}" type="presParOf" srcId="{AB4AC91A-2A78-49C3-B17A-73AD1566FE44}" destId="{CA55294A-E2A8-4A02-B95C-B882FBB5BF3A}" srcOrd="0" destOrd="0" presId="urn:microsoft.com/office/officeart/2008/layout/VerticalCurvedList"/>
    <dgm:cxn modelId="{2E46A888-5F0A-4D1A-A796-5F76334EAC3C}" type="presParOf" srcId="{CA55294A-E2A8-4A02-B95C-B882FBB5BF3A}" destId="{38D722D3-41BA-4494-8226-71FFD2BA8A34}" srcOrd="0" destOrd="0" presId="urn:microsoft.com/office/officeart/2008/layout/VerticalCurvedList"/>
    <dgm:cxn modelId="{BBB8DC19-FDC5-4909-8D02-EDDD321DAD98}" type="presParOf" srcId="{38D722D3-41BA-4494-8226-71FFD2BA8A34}" destId="{91F82121-7CD1-4C23-A371-0D216E85C534}" srcOrd="0" destOrd="0" presId="urn:microsoft.com/office/officeart/2008/layout/VerticalCurvedList"/>
    <dgm:cxn modelId="{4845DD0F-5232-4060-83AC-6DA78F88350C}" type="presParOf" srcId="{38D722D3-41BA-4494-8226-71FFD2BA8A34}" destId="{2679B032-5514-4CD7-83C9-72A56634EBF0}" srcOrd="1" destOrd="0" presId="urn:microsoft.com/office/officeart/2008/layout/VerticalCurvedList"/>
    <dgm:cxn modelId="{2B146086-14F3-448B-9147-E145B134F08F}" type="presParOf" srcId="{38D722D3-41BA-4494-8226-71FFD2BA8A34}" destId="{80FEC62C-B155-4C51-BCEB-DF131CC1414B}" srcOrd="2" destOrd="0" presId="urn:microsoft.com/office/officeart/2008/layout/VerticalCurvedList"/>
    <dgm:cxn modelId="{8CE08A69-A255-44F9-A68D-8922AE85C734}" type="presParOf" srcId="{38D722D3-41BA-4494-8226-71FFD2BA8A34}" destId="{D088378C-A5D5-4F53-B016-2193BA7212D8}" srcOrd="3" destOrd="0" presId="urn:microsoft.com/office/officeart/2008/layout/VerticalCurvedList"/>
    <dgm:cxn modelId="{02A71AAD-4E35-46D4-B254-2B5B201F36AC}" type="presParOf" srcId="{CA55294A-E2A8-4A02-B95C-B882FBB5BF3A}" destId="{AB5B84B0-5D76-4F7E-AC2E-043CDFF0BF80}" srcOrd="1" destOrd="0" presId="urn:microsoft.com/office/officeart/2008/layout/VerticalCurvedList"/>
    <dgm:cxn modelId="{8026B9CD-8704-4DC5-9220-EF5E6C05B56A}" type="presParOf" srcId="{CA55294A-E2A8-4A02-B95C-B882FBB5BF3A}" destId="{6D8844EC-A01F-44EF-8147-D591D657A2E0}" srcOrd="2" destOrd="0" presId="urn:microsoft.com/office/officeart/2008/layout/VerticalCurvedList"/>
    <dgm:cxn modelId="{1B8D32B9-1271-4D1C-B1BB-9E296D2F0183}" type="presParOf" srcId="{6D8844EC-A01F-44EF-8147-D591D657A2E0}" destId="{2784355B-D39C-42D5-B42F-754FC94DB380}" srcOrd="0" destOrd="0" presId="urn:microsoft.com/office/officeart/2008/layout/VerticalCurvedList"/>
    <dgm:cxn modelId="{8C37B1FD-707C-4E50-AB8C-A2157A98EF66}" type="presParOf" srcId="{CA55294A-E2A8-4A02-B95C-B882FBB5BF3A}" destId="{094CEBF5-A32F-4987-868F-2CD14CA175EA}" srcOrd="3" destOrd="0" presId="urn:microsoft.com/office/officeart/2008/layout/VerticalCurvedList"/>
    <dgm:cxn modelId="{32A42D3C-B88B-4B78-B6EE-74B2D0C09E42}" type="presParOf" srcId="{CA55294A-E2A8-4A02-B95C-B882FBB5BF3A}" destId="{77288D77-28E4-431B-A1D1-B3A89BBD89CC}" srcOrd="4" destOrd="0" presId="urn:microsoft.com/office/officeart/2008/layout/VerticalCurvedList"/>
    <dgm:cxn modelId="{CAD29CDF-5B74-4A61-883B-DA1AA54B08BE}" type="presParOf" srcId="{77288D77-28E4-431B-A1D1-B3A89BBD89CC}" destId="{A989B37B-29AF-47A4-B515-E77EF3FD7ACC}" srcOrd="0" destOrd="0" presId="urn:microsoft.com/office/officeart/2008/layout/VerticalCurvedList"/>
    <dgm:cxn modelId="{FBC3E667-69B2-42AD-8EAB-EB9B3A0E701C}" type="presParOf" srcId="{CA55294A-E2A8-4A02-B95C-B882FBB5BF3A}" destId="{5FC135A6-570A-407E-B091-78073E3AD70D}" srcOrd="5" destOrd="0" presId="urn:microsoft.com/office/officeart/2008/layout/VerticalCurvedList"/>
    <dgm:cxn modelId="{D5C997C7-EC69-4DB3-BD2C-89D18D6D2068}" type="presParOf" srcId="{CA55294A-E2A8-4A02-B95C-B882FBB5BF3A}" destId="{11A077CF-024B-466E-8302-E15A36227900}" srcOrd="6" destOrd="0" presId="urn:microsoft.com/office/officeart/2008/layout/VerticalCurvedList"/>
    <dgm:cxn modelId="{6A22D507-C902-4B0A-8034-4D08A4DAAE57}" type="presParOf" srcId="{11A077CF-024B-466E-8302-E15A36227900}" destId="{B0CCCA1B-1445-4802-8BAC-01079245E05E}" srcOrd="0" destOrd="0" presId="urn:microsoft.com/office/officeart/2008/layout/VerticalCurvedList"/>
    <dgm:cxn modelId="{D6E039D5-A43C-4F09-9D46-7531D7648B17}" type="presParOf" srcId="{CA55294A-E2A8-4A02-B95C-B882FBB5BF3A}" destId="{2097F86F-6F02-4856-A1D4-3CF96C99FDB6}" srcOrd="7" destOrd="0" presId="urn:microsoft.com/office/officeart/2008/layout/VerticalCurvedList"/>
    <dgm:cxn modelId="{A88984CD-4C49-45B2-88E6-79C6DB5DF008}" type="presParOf" srcId="{CA55294A-E2A8-4A02-B95C-B882FBB5BF3A}" destId="{73F8540B-5946-4041-903B-44E012A1BFF9}" srcOrd="8" destOrd="0" presId="urn:microsoft.com/office/officeart/2008/layout/VerticalCurvedList"/>
    <dgm:cxn modelId="{AC1DA0F8-38A4-4ED4-8165-9BBAD4DA610C}" type="presParOf" srcId="{73F8540B-5946-4041-903B-44E012A1BFF9}" destId="{9211B6AF-E696-4467-8116-792D91040D8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386B42-6EF8-4478-98EB-6B9D4BA3F2A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3B2A6D1B-874A-4283-8BA0-3EAF0056EBCC}">
      <dgm:prSet custT="1"/>
      <dgm:spPr>
        <a:solidFill>
          <a:srgbClr val="662483"/>
        </a:solidFill>
      </dgm:spPr>
      <dgm:t>
        <a:bodyPr/>
        <a:lstStyle/>
        <a:p>
          <a:r>
            <a:rPr lang="en-GB" sz="1800" b="1"/>
            <a:t>BICS: </a:t>
          </a:r>
          <a:r>
            <a:rPr lang="en-GB" sz="1600" b="1"/>
            <a:t>Working with your MHST practitioner, sending us your audit tool and completing the RS progress tracker</a:t>
          </a:r>
        </a:p>
      </dgm:t>
    </dgm:pt>
    <dgm:pt modelId="{921B5CB2-3E4B-462B-ACF8-078F5A572530}" type="parTrans" cxnId="{6AABCABC-EA00-4845-ABED-8A68C4316383}">
      <dgm:prSet/>
      <dgm:spPr/>
      <dgm:t>
        <a:bodyPr/>
        <a:lstStyle/>
        <a:p>
          <a:endParaRPr lang="en-GB" sz="1600" b="1"/>
        </a:p>
      </dgm:t>
    </dgm:pt>
    <dgm:pt modelId="{1A73C75D-33F9-43D3-B8C3-CB34B955B7A8}" type="sibTrans" cxnId="{6AABCABC-EA00-4845-ABED-8A68C4316383}">
      <dgm:prSet/>
      <dgm:spPr>
        <a:ln>
          <a:solidFill>
            <a:srgbClr val="815A00"/>
          </a:solidFill>
        </a:ln>
      </dgm:spPr>
      <dgm:t>
        <a:bodyPr/>
        <a:lstStyle/>
        <a:p>
          <a:endParaRPr lang="en-GB" sz="1600" b="1"/>
        </a:p>
      </dgm:t>
    </dgm:pt>
    <dgm:pt modelId="{F2636115-675B-4C9A-98AD-241A96EA7748}">
      <dgm:prSet custT="1"/>
      <dgm:spPr/>
      <dgm:t>
        <a:bodyPr/>
        <a:lstStyle/>
        <a:p>
          <a:r>
            <a:rPr lang="en-GB" sz="1800" b="1"/>
            <a:t>Healthy Schools London </a:t>
          </a:r>
          <a:r>
            <a:rPr lang="en-GB" sz="1600" b="1"/>
            <a:t>– If you have an up-to-date bronze, you can use Resilient Schools to gain a silver or gold</a:t>
          </a:r>
        </a:p>
      </dgm:t>
    </dgm:pt>
    <dgm:pt modelId="{C4C8553D-A272-4BEC-ABEC-650901437279}" type="parTrans" cxnId="{C59B81F5-579A-418D-AA98-714F7D50227D}">
      <dgm:prSet/>
      <dgm:spPr/>
      <dgm:t>
        <a:bodyPr/>
        <a:lstStyle/>
        <a:p>
          <a:endParaRPr lang="en-GB" sz="1600" b="1"/>
        </a:p>
      </dgm:t>
    </dgm:pt>
    <dgm:pt modelId="{1B2C9B17-C31E-4FD6-AF7D-3985ABA294C0}" type="sibTrans" cxnId="{C59B81F5-579A-418D-AA98-714F7D50227D}">
      <dgm:prSet/>
      <dgm:spPr/>
      <dgm:t>
        <a:bodyPr/>
        <a:lstStyle/>
        <a:p>
          <a:endParaRPr lang="en-GB" sz="1600" b="1"/>
        </a:p>
      </dgm:t>
    </dgm:pt>
    <dgm:pt modelId="{3127C0E9-8007-4A0C-A4CC-CE08A9AF9EEE}">
      <dgm:prSet custT="1"/>
      <dgm:spPr>
        <a:solidFill>
          <a:srgbClr val="F39200"/>
        </a:solidFill>
      </dgm:spPr>
      <dgm:t>
        <a:bodyPr/>
        <a:lstStyle/>
        <a:p>
          <a:r>
            <a:rPr lang="en-GB" sz="1800" b="1"/>
            <a:t>Trauma Informed Schools:  </a:t>
          </a:r>
          <a:r>
            <a:rPr lang="en-GB" sz="1600" b="1"/>
            <a:t>Using your training to help complete the RS progress tracker </a:t>
          </a:r>
        </a:p>
      </dgm:t>
    </dgm:pt>
    <dgm:pt modelId="{059B5988-8252-43A2-A759-139B1B8704EA}" type="parTrans" cxnId="{30755543-3C4A-4B56-9B8C-4B04AC26C1CC}">
      <dgm:prSet/>
      <dgm:spPr/>
      <dgm:t>
        <a:bodyPr/>
        <a:lstStyle/>
        <a:p>
          <a:endParaRPr lang="en-GB" sz="1600" b="1"/>
        </a:p>
      </dgm:t>
    </dgm:pt>
    <dgm:pt modelId="{039FE10A-8D1C-449C-A3B8-22E2C34A5CEA}" type="sibTrans" cxnId="{30755543-3C4A-4B56-9B8C-4B04AC26C1CC}">
      <dgm:prSet/>
      <dgm:spPr/>
      <dgm:t>
        <a:bodyPr/>
        <a:lstStyle/>
        <a:p>
          <a:endParaRPr lang="en-GB" sz="1600" b="1"/>
        </a:p>
      </dgm:t>
    </dgm:pt>
    <dgm:pt modelId="{AB4AC91A-2A78-49C3-B17A-73AD1566FE44}" type="pres">
      <dgm:prSet presAssocID="{CF386B42-6EF8-4478-98EB-6B9D4BA3F2AA}" presName="Name0" presStyleCnt="0">
        <dgm:presLayoutVars>
          <dgm:chMax val="7"/>
          <dgm:chPref val="7"/>
          <dgm:dir/>
        </dgm:presLayoutVars>
      </dgm:prSet>
      <dgm:spPr/>
    </dgm:pt>
    <dgm:pt modelId="{CA55294A-E2A8-4A02-B95C-B882FBB5BF3A}" type="pres">
      <dgm:prSet presAssocID="{CF386B42-6EF8-4478-98EB-6B9D4BA3F2AA}" presName="Name1" presStyleCnt="0"/>
      <dgm:spPr/>
    </dgm:pt>
    <dgm:pt modelId="{38D722D3-41BA-4494-8226-71FFD2BA8A34}" type="pres">
      <dgm:prSet presAssocID="{CF386B42-6EF8-4478-98EB-6B9D4BA3F2AA}" presName="cycle" presStyleCnt="0"/>
      <dgm:spPr/>
    </dgm:pt>
    <dgm:pt modelId="{91F82121-7CD1-4C23-A371-0D216E85C534}" type="pres">
      <dgm:prSet presAssocID="{CF386B42-6EF8-4478-98EB-6B9D4BA3F2AA}" presName="srcNode" presStyleLbl="node1" presStyleIdx="0" presStyleCnt="3"/>
      <dgm:spPr/>
    </dgm:pt>
    <dgm:pt modelId="{2679B032-5514-4CD7-83C9-72A56634EBF0}" type="pres">
      <dgm:prSet presAssocID="{CF386B42-6EF8-4478-98EB-6B9D4BA3F2AA}" presName="conn" presStyleLbl="parChTrans1D2" presStyleIdx="0" presStyleCnt="1"/>
      <dgm:spPr/>
    </dgm:pt>
    <dgm:pt modelId="{80FEC62C-B155-4C51-BCEB-DF131CC1414B}" type="pres">
      <dgm:prSet presAssocID="{CF386B42-6EF8-4478-98EB-6B9D4BA3F2AA}" presName="extraNode" presStyleLbl="node1" presStyleIdx="0" presStyleCnt="3"/>
      <dgm:spPr/>
    </dgm:pt>
    <dgm:pt modelId="{D088378C-A5D5-4F53-B016-2193BA7212D8}" type="pres">
      <dgm:prSet presAssocID="{CF386B42-6EF8-4478-98EB-6B9D4BA3F2AA}" presName="dstNode" presStyleLbl="node1" presStyleIdx="0" presStyleCnt="3"/>
      <dgm:spPr/>
    </dgm:pt>
    <dgm:pt modelId="{AB5B84B0-5D76-4F7E-AC2E-043CDFF0BF80}" type="pres">
      <dgm:prSet presAssocID="{3B2A6D1B-874A-4283-8BA0-3EAF0056EBCC}" presName="text_1" presStyleLbl="node1" presStyleIdx="0" presStyleCnt="3">
        <dgm:presLayoutVars>
          <dgm:bulletEnabled val="1"/>
        </dgm:presLayoutVars>
      </dgm:prSet>
      <dgm:spPr/>
    </dgm:pt>
    <dgm:pt modelId="{6D8844EC-A01F-44EF-8147-D591D657A2E0}" type="pres">
      <dgm:prSet presAssocID="{3B2A6D1B-874A-4283-8BA0-3EAF0056EBCC}" presName="accent_1" presStyleCnt="0"/>
      <dgm:spPr/>
    </dgm:pt>
    <dgm:pt modelId="{2784355B-D39C-42D5-B42F-754FC94DB380}" type="pres">
      <dgm:prSet presAssocID="{3B2A6D1B-874A-4283-8BA0-3EAF0056EBCC}" presName="accentRepeatNode" presStyleLbl="solidFgAcc1" presStyleIdx="0" presStyleCnt="3" custLinFactNeighborX="-5800" custLinFactNeighborY="3334">
        <dgm:style>
          <a:lnRef idx="2">
            <a:schemeClr val="accent6"/>
          </a:lnRef>
          <a:fillRef idx="1">
            <a:schemeClr val="lt1"/>
          </a:fillRef>
          <a:effectRef idx="0">
            <a:schemeClr val="accent6"/>
          </a:effectRef>
          <a:fontRef idx="minor">
            <a:schemeClr val="dk1"/>
          </a:fontRef>
        </dgm:style>
      </dgm:prSet>
      <dgm:spPr>
        <a:ln>
          <a:solidFill>
            <a:schemeClr val="accent2"/>
          </a:solidFill>
        </a:ln>
      </dgm:spPr>
    </dgm:pt>
    <dgm:pt modelId="{C7703640-D313-4462-A6C6-31B68FD466DA}" type="pres">
      <dgm:prSet presAssocID="{F2636115-675B-4C9A-98AD-241A96EA7748}" presName="text_2" presStyleLbl="node1" presStyleIdx="1" presStyleCnt="3">
        <dgm:presLayoutVars>
          <dgm:bulletEnabled val="1"/>
        </dgm:presLayoutVars>
      </dgm:prSet>
      <dgm:spPr/>
    </dgm:pt>
    <dgm:pt modelId="{DAC51FB7-2ABB-4AA5-9CBB-69A8D605D4FA}" type="pres">
      <dgm:prSet presAssocID="{F2636115-675B-4C9A-98AD-241A96EA7748}" presName="accent_2" presStyleCnt="0"/>
      <dgm:spPr/>
    </dgm:pt>
    <dgm:pt modelId="{E0243D8F-5976-4116-AC64-D1B6D2CA9D12}" type="pres">
      <dgm:prSet presAssocID="{F2636115-675B-4C9A-98AD-241A96EA7748}" presName="accentRepeatNode" presStyleLbl="solidFgAcc1" presStyleIdx="1" presStyleCnt="3"/>
      <dgm:spPr/>
    </dgm:pt>
    <dgm:pt modelId="{4D56D5D3-D5CA-4880-9B98-80DD6F93A32B}" type="pres">
      <dgm:prSet presAssocID="{3127C0E9-8007-4A0C-A4CC-CE08A9AF9EEE}" presName="text_3" presStyleLbl="node1" presStyleIdx="2" presStyleCnt="3">
        <dgm:presLayoutVars>
          <dgm:bulletEnabled val="1"/>
        </dgm:presLayoutVars>
      </dgm:prSet>
      <dgm:spPr/>
    </dgm:pt>
    <dgm:pt modelId="{E47D6692-9C2C-4D0E-8420-27AAB1414456}" type="pres">
      <dgm:prSet presAssocID="{3127C0E9-8007-4A0C-A4CC-CE08A9AF9EEE}" presName="accent_3" presStyleCnt="0"/>
      <dgm:spPr/>
    </dgm:pt>
    <dgm:pt modelId="{38F39B09-90ED-4A87-B87B-8171BF6ED9F5}" type="pres">
      <dgm:prSet presAssocID="{3127C0E9-8007-4A0C-A4CC-CE08A9AF9EEE}" presName="accentRepeatNode" presStyleLbl="solidFgAcc1" presStyleIdx="2" presStyleCnt="3" custLinFactNeighborX="4369" custLinFactNeighborY="-979"/>
      <dgm:spPr>
        <a:ln>
          <a:solidFill>
            <a:srgbClr val="F39200"/>
          </a:solidFill>
        </a:ln>
      </dgm:spPr>
    </dgm:pt>
  </dgm:ptLst>
  <dgm:cxnLst>
    <dgm:cxn modelId="{30755543-3C4A-4B56-9B8C-4B04AC26C1CC}" srcId="{CF386B42-6EF8-4478-98EB-6B9D4BA3F2AA}" destId="{3127C0E9-8007-4A0C-A4CC-CE08A9AF9EEE}" srcOrd="2" destOrd="0" parTransId="{059B5988-8252-43A2-A759-139B1B8704EA}" sibTransId="{039FE10A-8D1C-449C-A3B8-22E2C34A5CEA}"/>
    <dgm:cxn modelId="{BFAB6B50-48AA-4B02-84DF-C0211285284E}" type="presOf" srcId="{1A73C75D-33F9-43D3-B8C3-CB34B955B7A8}" destId="{2679B032-5514-4CD7-83C9-72A56634EBF0}" srcOrd="0" destOrd="0" presId="urn:microsoft.com/office/officeart/2008/layout/VerticalCurvedList"/>
    <dgm:cxn modelId="{00DB809E-841C-4EBE-8A80-EB2D2953E155}" type="presOf" srcId="{F2636115-675B-4C9A-98AD-241A96EA7748}" destId="{C7703640-D313-4462-A6C6-31B68FD466DA}" srcOrd="0" destOrd="0" presId="urn:microsoft.com/office/officeart/2008/layout/VerticalCurvedList"/>
    <dgm:cxn modelId="{6AABCABC-EA00-4845-ABED-8A68C4316383}" srcId="{CF386B42-6EF8-4478-98EB-6B9D4BA3F2AA}" destId="{3B2A6D1B-874A-4283-8BA0-3EAF0056EBCC}" srcOrd="0" destOrd="0" parTransId="{921B5CB2-3E4B-462B-ACF8-078F5A572530}" sibTransId="{1A73C75D-33F9-43D3-B8C3-CB34B955B7A8}"/>
    <dgm:cxn modelId="{BDAE0ED0-6761-4A34-AA7E-F006D425FE34}" type="presOf" srcId="{CF386B42-6EF8-4478-98EB-6B9D4BA3F2AA}" destId="{AB4AC91A-2A78-49C3-B17A-73AD1566FE44}" srcOrd="0" destOrd="0" presId="urn:microsoft.com/office/officeart/2008/layout/VerticalCurvedList"/>
    <dgm:cxn modelId="{C7A31EF1-14EB-4B9F-85F6-86A5D2D5DC15}" type="presOf" srcId="{3127C0E9-8007-4A0C-A4CC-CE08A9AF9EEE}" destId="{4D56D5D3-D5CA-4880-9B98-80DD6F93A32B}" srcOrd="0" destOrd="0" presId="urn:microsoft.com/office/officeart/2008/layout/VerticalCurvedList"/>
    <dgm:cxn modelId="{C59B81F5-579A-418D-AA98-714F7D50227D}" srcId="{CF386B42-6EF8-4478-98EB-6B9D4BA3F2AA}" destId="{F2636115-675B-4C9A-98AD-241A96EA7748}" srcOrd="1" destOrd="0" parTransId="{C4C8553D-A272-4BEC-ABEC-650901437279}" sibTransId="{1B2C9B17-C31E-4FD6-AF7D-3985ABA294C0}"/>
    <dgm:cxn modelId="{25C925F6-9E08-4DCD-8820-367D176137A6}" type="presOf" srcId="{3B2A6D1B-874A-4283-8BA0-3EAF0056EBCC}" destId="{AB5B84B0-5D76-4F7E-AC2E-043CDFF0BF80}" srcOrd="0" destOrd="0" presId="urn:microsoft.com/office/officeart/2008/layout/VerticalCurvedList"/>
    <dgm:cxn modelId="{8E71A9C8-B5E4-4C49-9015-2B2E6FF59998}" type="presParOf" srcId="{AB4AC91A-2A78-49C3-B17A-73AD1566FE44}" destId="{CA55294A-E2A8-4A02-B95C-B882FBB5BF3A}" srcOrd="0" destOrd="0" presId="urn:microsoft.com/office/officeart/2008/layout/VerticalCurvedList"/>
    <dgm:cxn modelId="{2E46A888-5F0A-4D1A-A796-5F76334EAC3C}" type="presParOf" srcId="{CA55294A-E2A8-4A02-B95C-B882FBB5BF3A}" destId="{38D722D3-41BA-4494-8226-71FFD2BA8A34}" srcOrd="0" destOrd="0" presId="urn:microsoft.com/office/officeart/2008/layout/VerticalCurvedList"/>
    <dgm:cxn modelId="{BBB8DC19-FDC5-4909-8D02-EDDD321DAD98}" type="presParOf" srcId="{38D722D3-41BA-4494-8226-71FFD2BA8A34}" destId="{91F82121-7CD1-4C23-A371-0D216E85C534}" srcOrd="0" destOrd="0" presId="urn:microsoft.com/office/officeart/2008/layout/VerticalCurvedList"/>
    <dgm:cxn modelId="{4845DD0F-5232-4060-83AC-6DA78F88350C}" type="presParOf" srcId="{38D722D3-41BA-4494-8226-71FFD2BA8A34}" destId="{2679B032-5514-4CD7-83C9-72A56634EBF0}" srcOrd="1" destOrd="0" presId="urn:microsoft.com/office/officeart/2008/layout/VerticalCurvedList"/>
    <dgm:cxn modelId="{2B146086-14F3-448B-9147-E145B134F08F}" type="presParOf" srcId="{38D722D3-41BA-4494-8226-71FFD2BA8A34}" destId="{80FEC62C-B155-4C51-BCEB-DF131CC1414B}" srcOrd="2" destOrd="0" presId="urn:microsoft.com/office/officeart/2008/layout/VerticalCurvedList"/>
    <dgm:cxn modelId="{8CE08A69-A255-44F9-A68D-8922AE85C734}" type="presParOf" srcId="{38D722D3-41BA-4494-8226-71FFD2BA8A34}" destId="{D088378C-A5D5-4F53-B016-2193BA7212D8}" srcOrd="3" destOrd="0" presId="urn:microsoft.com/office/officeart/2008/layout/VerticalCurvedList"/>
    <dgm:cxn modelId="{02A71AAD-4E35-46D4-B254-2B5B201F36AC}" type="presParOf" srcId="{CA55294A-E2A8-4A02-B95C-B882FBB5BF3A}" destId="{AB5B84B0-5D76-4F7E-AC2E-043CDFF0BF80}" srcOrd="1" destOrd="0" presId="urn:microsoft.com/office/officeart/2008/layout/VerticalCurvedList"/>
    <dgm:cxn modelId="{8026B9CD-8704-4DC5-9220-EF5E6C05B56A}" type="presParOf" srcId="{CA55294A-E2A8-4A02-B95C-B882FBB5BF3A}" destId="{6D8844EC-A01F-44EF-8147-D591D657A2E0}" srcOrd="2" destOrd="0" presId="urn:microsoft.com/office/officeart/2008/layout/VerticalCurvedList"/>
    <dgm:cxn modelId="{1B8D32B9-1271-4D1C-B1BB-9E296D2F0183}" type="presParOf" srcId="{6D8844EC-A01F-44EF-8147-D591D657A2E0}" destId="{2784355B-D39C-42D5-B42F-754FC94DB380}" srcOrd="0" destOrd="0" presId="urn:microsoft.com/office/officeart/2008/layout/VerticalCurvedList"/>
    <dgm:cxn modelId="{84CB5D19-99E0-4246-B83C-3B93A39D64DC}" type="presParOf" srcId="{CA55294A-E2A8-4A02-B95C-B882FBB5BF3A}" destId="{C7703640-D313-4462-A6C6-31B68FD466DA}" srcOrd="3" destOrd="0" presId="urn:microsoft.com/office/officeart/2008/layout/VerticalCurvedList"/>
    <dgm:cxn modelId="{B6D3EA47-A244-4B68-A359-FC5D2D897FCE}" type="presParOf" srcId="{CA55294A-E2A8-4A02-B95C-B882FBB5BF3A}" destId="{DAC51FB7-2ABB-4AA5-9CBB-69A8D605D4FA}" srcOrd="4" destOrd="0" presId="urn:microsoft.com/office/officeart/2008/layout/VerticalCurvedList"/>
    <dgm:cxn modelId="{C907A3F0-7B05-4E8E-A9B3-7805C99D888F}" type="presParOf" srcId="{DAC51FB7-2ABB-4AA5-9CBB-69A8D605D4FA}" destId="{E0243D8F-5976-4116-AC64-D1B6D2CA9D12}" srcOrd="0" destOrd="0" presId="urn:microsoft.com/office/officeart/2008/layout/VerticalCurvedList"/>
    <dgm:cxn modelId="{0212AB65-3730-4C0D-B4BE-0AD53710F544}" type="presParOf" srcId="{CA55294A-E2A8-4A02-B95C-B882FBB5BF3A}" destId="{4D56D5D3-D5CA-4880-9B98-80DD6F93A32B}" srcOrd="5" destOrd="0" presId="urn:microsoft.com/office/officeart/2008/layout/VerticalCurvedList"/>
    <dgm:cxn modelId="{9286ADA1-CA7D-4A88-90AC-E312DCC61607}" type="presParOf" srcId="{CA55294A-E2A8-4A02-B95C-B882FBB5BF3A}" destId="{E47D6692-9C2C-4D0E-8420-27AAB1414456}" srcOrd="6" destOrd="0" presId="urn:microsoft.com/office/officeart/2008/layout/VerticalCurvedList"/>
    <dgm:cxn modelId="{38BB0E54-83EB-4A7A-A924-4355E07B7087}" type="presParOf" srcId="{E47D6692-9C2C-4D0E-8420-27AAB1414456}" destId="{38F39B09-90ED-4A87-B87B-8171BF6ED9F5}"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5AD189-32D7-434F-B427-311F553711A5}" type="doc">
      <dgm:prSet loTypeId="urn:microsoft.com/office/officeart/2005/8/layout/vList4" loCatId="list" qsTypeId="urn:microsoft.com/office/officeart/2005/8/quickstyle/simple5" qsCatId="simple" csTypeId="urn:microsoft.com/office/officeart/2005/8/colors/accent1_2" csCatId="accent1" phldr="1"/>
      <dgm:spPr/>
      <dgm:t>
        <a:bodyPr/>
        <a:lstStyle/>
        <a:p>
          <a:endParaRPr lang="en-GB"/>
        </a:p>
      </dgm:t>
    </dgm:pt>
    <dgm:pt modelId="{2C6B9B47-C3C4-49A4-9F20-D55D788C5AE0}">
      <dgm:prSet phldrT="[Text]" custT="1"/>
      <dgm:spPr/>
      <dgm:t>
        <a:bodyPr/>
        <a:lstStyle/>
        <a:p>
          <a:pPr marL="447675" indent="-447675"/>
          <a:r>
            <a:rPr lang="en-GB" sz="1800" b="0" i="0" dirty="0"/>
            <a:t>1.      </a:t>
          </a:r>
          <a:r>
            <a:rPr lang="en-GB" sz="1800" b="1" i="0" dirty="0"/>
            <a:t>Tailored support</a:t>
          </a:r>
          <a:r>
            <a:rPr lang="en-GB" sz="1800" b="0" i="0" dirty="0"/>
            <a:t> – Influence CPD content to address the challenges</a:t>
          </a:r>
          <a:endParaRPr lang="en-GB" sz="1800" dirty="0"/>
        </a:p>
      </dgm:t>
    </dgm:pt>
    <dgm:pt modelId="{0469C71E-FA41-4CD5-8C4A-8F624F0E99EA}" type="parTrans" cxnId="{205616B8-2E36-424C-8D2C-E1D590B86193}">
      <dgm:prSet/>
      <dgm:spPr/>
      <dgm:t>
        <a:bodyPr/>
        <a:lstStyle/>
        <a:p>
          <a:endParaRPr lang="en-GB" sz="1400"/>
        </a:p>
      </dgm:t>
    </dgm:pt>
    <dgm:pt modelId="{6B4CB6F3-2877-43D9-855A-B2A84A0445ED}" type="sibTrans" cxnId="{205616B8-2E36-424C-8D2C-E1D590B86193}">
      <dgm:prSet/>
      <dgm:spPr/>
      <dgm:t>
        <a:bodyPr/>
        <a:lstStyle/>
        <a:p>
          <a:endParaRPr lang="en-GB" sz="1400"/>
        </a:p>
      </dgm:t>
    </dgm:pt>
    <dgm:pt modelId="{4D023D9F-9DD4-46CA-8BFC-ED3BE89292F8}">
      <dgm:prSet custT="1"/>
      <dgm:spPr/>
      <dgm:t>
        <a:bodyPr/>
        <a:lstStyle/>
        <a:p>
          <a:pPr marL="447675" indent="-447675"/>
          <a:r>
            <a:rPr lang="en-GB" sz="1800" b="0" i="0" dirty="0"/>
            <a:t>2.      </a:t>
          </a:r>
          <a:r>
            <a:rPr lang="en-GB" sz="1800" b="1" i="0" dirty="0"/>
            <a:t>Professional growth -</a:t>
          </a:r>
          <a:r>
            <a:rPr lang="en-GB" sz="1800" b="0" i="0" dirty="0"/>
            <a:t> Shape resources and access content that reflect real-world needs and experiences</a:t>
          </a:r>
        </a:p>
      </dgm:t>
    </dgm:pt>
    <dgm:pt modelId="{9C13588F-E1F5-41BD-8A17-4FA4100D0664}" type="parTrans" cxnId="{1EFD743F-16FE-4C15-83CB-1FA5AC23E1D5}">
      <dgm:prSet/>
      <dgm:spPr/>
      <dgm:t>
        <a:bodyPr/>
        <a:lstStyle/>
        <a:p>
          <a:endParaRPr lang="en-GB" sz="1400"/>
        </a:p>
      </dgm:t>
    </dgm:pt>
    <dgm:pt modelId="{B90121B0-BA9E-45CE-AAFA-684B432D8258}" type="sibTrans" cxnId="{1EFD743F-16FE-4C15-83CB-1FA5AC23E1D5}">
      <dgm:prSet/>
      <dgm:spPr/>
      <dgm:t>
        <a:bodyPr/>
        <a:lstStyle/>
        <a:p>
          <a:endParaRPr lang="en-GB" sz="1400"/>
        </a:p>
      </dgm:t>
    </dgm:pt>
    <dgm:pt modelId="{613888FD-1548-4965-9AC3-B0E1759AC59B}">
      <dgm:prSet custT="1"/>
      <dgm:spPr/>
      <dgm:t>
        <a:bodyPr/>
        <a:lstStyle/>
        <a:p>
          <a:pPr marL="447675" indent="-447675"/>
          <a:r>
            <a:rPr lang="en-GB" sz="1800" b="0" i="0" dirty="0"/>
            <a:t>3.      </a:t>
          </a:r>
          <a:r>
            <a:rPr lang="en-GB" sz="1800" b="1" i="0" dirty="0"/>
            <a:t>Early updates -</a:t>
          </a:r>
          <a:r>
            <a:rPr lang="en-GB" sz="1800" b="0" i="0" dirty="0"/>
            <a:t> Be the first to hear about new opportunities.</a:t>
          </a:r>
        </a:p>
      </dgm:t>
    </dgm:pt>
    <dgm:pt modelId="{9723BE71-C907-45D6-A147-C9AB3C5DE4CA}" type="parTrans" cxnId="{E39AE3AD-74F5-4F67-953B-1377D36F1C8B}">
      <dgm:prSet/>
      <dgm:spPr/>
      <dgm:t>
        <a:bodyPr/>
        <a:lstStyle/>
        <a:p>
          <a:endParaRPr lang="en-GB" sz="1400"/>
        </a:p>
      </dgm:t>
    </dgm:pt>
    <dgm:pt modelId="{549CE47B-DBEB-437E-9715-649C9E0DB7BD}" type="sibTrans" cxnId="{E39AE3AD-74F5-4F67-953B-1377D36F1C8B}">
      <dgm:prSet/>
      <dgm:spPr/>
      <dgm:t>
        <a:bodyPr/>
        <a:lstStyle/>
        <a:p>
          <a:endParaRPr lang="en-GB" sz="1400"/>
        </a:p>
      </dgm:t>
    </dgm:pt>
    <dgm:pt modelId="{AB9584BE-AD12-4D27-BAAC-7F495582B605}" type="pres">
      <dgm:prSet presAssocID="{D15AD189-32D7-434F-B427-311F553711A5}" presName="linear" presStyleCnt="0">
        <dgm:presLayoutVars>
          <dgm:dir/>
          <dgm:resizeHandles val="exact"/>
        </dgm:presLayoutVars>
      </dgm:prSet>
      <dgm:spPr/>
    </dgm:pt>
    <dgm:pt modelId="{E8EB2BDD-B125-47C1-8E9A-F500F236B37D}" type="pres">
      <dgm:prSet presAssocID="{2C6B9B47-C3C4-49A4-9F20-D55D788C5AE0}" presName="comp" presStyleCnt="0"/>
      <dgm:spPr/>
    </dgm:pt>
    <dgm:pt modelId="{A4F7E57A-B317-4A38-AE13-771507DA78D0}" type="pres">
      <dgm:prSet presAssocID="{2C6B9B47-C3C4-49A4-9F20-D55D788C5AE0}" presName="box" presStyleLbl="node1" presStyleIdx="0" presStyleCnt="3"/>
      <dgm:spPr/>
    </dgm:pt>
    <dgm:pt modelId="{EED92A67-09DC-4F37-B9FA-615AFC5D1915}" type="pres">
      <dgm:prSet presAssocID="{2C6B9B47-C3C4-49A4-9F20-D55D788C5AE0}"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40000" b="-40000"/>
          </a:stretch>
        </a:blipFill>
      </dgm:spPr>
      <dgm:extLst>
        <a:ext uri="{E40237B7-FDA0-4F09-8148-C483321AD2D9}">
          <dgm14:cNvPr xmlns:dgm14="http://schemas.microsoft.com/office/drawing/2010/diagram" id="0" name="" descr="Open hand with solid fill"/>
        </a:ext>
      </dgm:extLst>
    </dgm:pt>
    <dgm:pt modelId="{F13C1C0A-C724-49B8-A135-77347DB10265}" type="pres">
      <dgm:prSet presAssocID="{2C6B9B47-C3C4-49A4-9F20-D55D788C5AE0}" presName="text" presStyleLbl="node1" presStyleIdx="0" presStyleCnt="3">
        <dgm:presLayoutVars>
          <dgm:bulletEnabled val="1"/>
        </dgm:presLayoutVars>
      </dgm:prSet>
      <dgm:spPr/>
    </dgm:pt>
    <dgm:pt modelId="{BF2038F1-7134-4613-8478-0E3B5AD19CE0}" type="pres">
      <dgm:prSet presAssocID="{6B4CB6F3-2877-43D9-855A-B2A84A0445ED}" presName="spacer" presStyleCnt="0"/>
      <dgm:spPr/>
    </dgm:pt>
    <dgm:pt modelId="{CBCD7919-DC45-4B5B-A117-6B96F6044887}" type="pres">
      <dgm:prSet presAssocID="{4D023D9F-9DD4-46CA-8BFC-ED3BE89292F8}" presName="comp" presStyleCnt="0"/>
      <dgm:spPr/>
    </dgm:pt>
    <dgm:pt modelId="{10BC701A-AF74-4534-AD7C-2A216027C8EB}" type="pres">
      <dgm:prSet presAssocID="{4D023D9F-9DD4-46CA-8BFC-ED3BE89292F8}" presName="box" presStyleLbl="node1" presStyleIdx="1" presStyleCnt="3" custLinFactNeighborY="-3074"/>
      <dgm:spPr/>
    </dgm:pt>
    <dgm:pt modelId="{B2E0258E-599F-4E2C-9116-DF0C86803C26}" type="pres">
      <dgm:prSet presAssocID="{4D023D9F-9DD4-46CA-8BFC-ED3BE89292F8}"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40000" b="-40000"/>
          </a:stretch>
        </a:blipFill>
      </dgm:spPr>
      <dgm:extLst>
        <a:ext uri="{E40237B7-FDA0-4F09-8148-C483321AD2D9}">
          <dgm14:cNvPr xmlns:dgm14="http://schemas.microsoft.com/office/drawing/2010/diagram" id="0" name="" descr="Bar graph with upward trend with solid fill"/>
        </a:ext>
      </dgm:extLst>
    </dgm:pt>
    <dgm:pt modelId="{30161955-0F2D-4FE4-9F53-98B600171123}" type="pres">
      <dgm:prSet presAssocID="{4D023D9F-9DD4-46CA-8BFC-ED3BE89292F8}" presName="text" presStyleLbl="node1" presStyleIdx="1" presStyleCnt="3">
        <dgm:presLayoutVars>
          <dgm:bulletEnabled val="1"/>
        </dgm:presLayoutVars>
      </dgm:prSet>
      <dgm:spPr/>
    </dgm:pt>
    <dgm:pt modelId="{7A599DC7-1D23-4876-B0D6-31070E4CF39A}" type="pres">
      <dgm:prSet presAssocID="{B90121B0-BA9E-45CE-AAFA-684B432D8258}" presName="spacer" presStyleCnt="0"/>
      <dgm:spPr/>
    </dgm:pt>
    <dgm:pt modelId="{F895DE8E-DD4B-43B2-A341-8840CBB0454E}" type="pres">
      <dgm:prSet presAssocID="{613888FD-1548-4965-9AC3-B0E1759AC59B}" presName="comp" presStyleCnt="0"/>
      <dgm:spPr/>
    </dgm:pt>
    <dgm:pt modelId="{3E370949-5CB7-4CC8-9854-F19EC11A19E2}" type="pres">
      <dgm:prSet presAssocID="{613888FD-1548-4965-9AC3-B0E1759AC59B}" presName="box" presStyleLbl="node1" presStyleIdx="2" presStyleCnt="3"/>
      <dgm:spPr/>
    </dgm:pt>
    <dgm:pt modelId="{4F92084B-53D1-4C7F-80CC-8DDC8D30A7FD}" type="pres">
      <dgm:prSet presAssocID="{613888FD-1548-4965-9AC3-B0E1759AC59B}"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40000" b="-40000"/>
          </a:stretch>
        </a:blipFill>
      </dgm:spPr>
      <dgm:extLst>
        <a:ext uri="{E40237B7-FDA0-4F09-8148-C483321AD2D9}">
          <dgm14:cNvPr xmlns:dgm14="http://schemas.microsoft.com/office/drawing/2010/diagram" id="0" name="" descr="Megaphone1 with solid fill"/>
        </a:ext>
      </dgm:extLst>
    </dgm:pt>
    <dgm:pt modelId="{C0D21F18-6D73-4092-A195-A623232EA589}" type="pres">
      <dgm:prSet presAssocID="{613888FD-1548-4965-9AC3-B0E1759AC59B}" presName="text" presStyleLbl="node1" presStyleIdx="2" presStyleCnt="3">
        <dgm:presLayoutVars>
          <dgm:bulletEnabled val="1"/>
        </dgm:presLayoutVars>
      </dgm:prSet>
      <dgm:spPr/>
    </dgm:pt>
  </dgm:ptLst>
  <dgm:cxnLst>
    <dgm:cxn modelId="{53D8B80C-85BA-402F-A7C0-4F73CD785756}" type="presOf" srcId="{613888FD-1548-4965-9AC3-B0E1759AC59B}" destId="{C0D21F18-6D73-4092-A195-A623232EA589}" srcOrd="1" destOrd="0" presId="urn:microsoft.com/office/officeart/2005/8/layout/vList4"/>
    <dgm:cxn modelId="{43E5F827-BEDC-462E-BA57-8783000552D5}" type="presOf" srcId="{D15AD189-32D7-434F-B427-311F553711A5}" destId="{AB9584BE-AD12-4D27-BAAC-7F495582B605}" srcOrd="0" destOrd="0" presId="urn:microsoft.com/office/officeart/2005/8/layout/vList4"/>
    <dgm:cxn modelId="{187B7E29-1CEA-42B4-BC41-1269103C1B42}" type="presOf" srcId="{4D023D9F-9DD4-46CA-8BFC-ED3BE89292F8}" destId="{10BC701A-AF74-4534-AD7C-2A216027C8EB}" srcOrd="0" destOrd="0" presId="urn:microsoft.com/office/officeart/2005/8/layout/vList4"/>
    <dgm:cxn modelId="{1EFD743F-16FE-4C15-83CB-1FA5AC23E1D5}" srcId="{D15AD189-32D7-434F-B427-311F553711A5}" destId="{4D023D9F-9DD4-46CA-8BFC-ED3BE89292F8}" srcOrd="1" destOrd="0" parTransId="{9C13588F-E1F5-41BD-8A17-4FA4100D0664}" sibTransId="{B90121B0-BA9E-45CE-AAFA-684B432D8258}"/>
    <dgm:cxn modelId="{21D8CF42-3441-4EFB-8538-719BA01694F2}" type="presOf" srcId="{4D023D9F-9DD4-46CA-8BFC-ED3BE89292F8}" destId="{30161955-0F2D-4FE4-9F53-98B600171123}" srcOrd="1" destOrd="0" presId="urn:microsoft.com/office/officeart/2005/8/layout/vList4"/>
    <dgm:cxn modelId="{EF0F7B7A-AFCA-411E-9E73-611520016BCB}" type="presOf" srcId="{2C6B9B47-C3C4-49A4-9F20-D55D788C5AE0}" destId="{A4F7E57A-B317-4A38-AE13-771507DA78D0}" srcOrd="0" destOrd="0" presId="urn:microsoft.com/office/officeart/2005/8/layout/vList4"/>
    <dgm:cxn modelId="{31CC6F91-18F4-4E7B-A017-CDE6F760F945}" type="presOf" srcId="{2C6B9B47-C3C4-49A4-9F20-D55D788C5AE0}" destId="{F13C1C0A-C724-49B8-A135-77347DB10265}" srcOrd="1" destOrd="0" presId="urn:microsoft.com/office/officeart/2005/8/layout/vList4"/>
    <dgm:cxn modelId="{E39AE3AD-74F5-4F67-953B-1377D36F1C8B}" srcId="{D15AD189-32D7-434F-B427-311F553711A5}" destId="{613888FD-1548-4965-9AC3-B0E1759AC59B}" srcOrd="2" destOrd="0" parTransId="{9723BE71-C907-45D6-A147-C9AB3C5DE4CA}" sibTransId="{549CE47B-DBEB-437E-9715-649C9E0DB7BD}"/>
    <dgm:cxn modelId="{205616B8-2E36-424C-8D2C-E1D590B86193}" srcId="{D15AD189-32D7-434F-B427-311F553711A5}" destId="{2C6B9B47-C3C4-49A4-9F20-D55D788C5AE0}" srcOrd="0" destOrd="0" parTransId="{0469C71E-FA41-4CD5-8C4A-8F624F0E99EA}" sibTransId="{6B4CB6F3-2877-43D9-855A-B2A84A0445ED}"/>
    <dgm:cxn modelId="{E917D8F9-FF3C-40CD-A26F-EA2D371F425A}" type="presOf" srcId="{613888FD-1548-4965-9AC3-B0E1759AC59B}" destId="{3E370949-5CB7-4CC8-9854-F19EC11A19E2}" srcOrd="0" destOrd="0" presId="urn:microsoft.com/office/officeart/2005/8/layout/vList4"/>
    <dgm:cxn modelId="{EEFC4996-CF61-4812-B956-F0D1563690CA}" type="presParOf" srcId="{AB9584BE-AD12-4D27-BAAC-7F495582B605}" destId="{E8EB2BDD-B125-47C1-8E9A-F500F236B37D}" srcOrd="0" destOrd="0" presId="urn:microsoft.com/office/officeart/2005/8/layout/vList4"/>
    <dgm:cxn modelId="{9A64396C-4C2F-4F3F-AA0B-9066786ECFE7}" type="presParOf" srcId="{E8EB2BDD-B125-47C1-8E9A-F500F236B37D}" destId="{A4F7E57A-B317-4A38-AE13-771507DA78D0}" srcOrd="0" destOrd="0" presId="urn:microsoft.com/office/officeart/2005/8/layout/vList4"/>
    <dgm:cxn modelId="{EDD45EBA-269E-4A0D-A794-673DAEA1CDA6}" type="presParOf" srcId="{E8EB2BDD-B125-47C1-8E9A-F500F236B37D}" destId="{EED92A67-09DC-4F37-B9FA-615AFC5D1915}" srcOrd="1" destOrd="0" presId="urn:microsoft.com/office/officeart/2005/8/layout/vList4"/>
    <dgm:cxn modelId="{C9299277-24C2-4713-9BE4-171D933AFAF6}" type="presParOf" srcId="{E8EB2BDD-B125-47C1-8E9A-F500F236B37D}" destId="{F13C1C0A-C724-49B8-A135-77347DB10265}" srcOrd="2" destOrd="0" presId="urn:microsoft.com/office/officeart/2005/8/layout/vList4"/>
    <dgm:cxn modelId="{22E03D8E-F1E7-4036-90D3-9CE032E1DCCB}" type="presParOf" srcId="{AB9584BE-AD12-4D27-BAAC-7F495582B605}" destId="{BF2038F1-7134-4613-8478-0E3B5AD19CE0}" srcOrd="1" destOrd="0" presId="urn:microsoft.com/office/officeart/2005/8/layout/vList4"/>
    <dgm:cxn modelId="{62F8780C-4225-403B-AFA1-36D8B05A9B5A}" type="presParOf" srcId="{AB9584BE-AD12-4D27-BAAC-7F495582B605}" destId="{CBCD7919-DC45-4B5B-A117-6B96F6044887}" srcOrd="2" destOrd="0" presId="urn:microsoft.com/office/officeart/2005/8/layout/vList4"/>
    <dgm:cxn modelId="{7D7DFACD-DE64-4F36-8CBE-B5F710F8E5E7}" type="presParOf" srcId="{CBCD7919-DC45-4B5B-A117-6B96F6044887}" destId="{10BC701A-AF74-4534-AD7C-2A216027C8EB}" srcOrd="0" destOrd="0" presId="urn:microsoft.com/office/officeart/2005/8/layout/vList4"/>
    <dgm:cxn modelId="{5332F2A4-F9F0-460D-BA06-073C52979B67}" type="presParOf" srcId="{CBCD7919-DC45-4B5B-A117-6B96F6044887}" destId="{B2E0258E-599F-4E2C-9116-DF0C86803C26}" srcOrd="1" destOrd="0" presId="urn:microsoft.com/office/officeart/2005/8/layout/vList4"/>
    <dgm:cxn modelId="{CD01D418-E7CC-41B8-983F-9D0542A93C6C}" type="presParOf" srcId="{CBCD7919-DC45-4B5B-A117-6B96F6044887}" destId="{30161955-0F2D-4FE4-9F53-98B600171123}" srcOrd="2" destOrd="0" presId="urn:microsoft.com/office/officeart/2005/8/layout/vList4"/>
    <dgm:cxn modelId="{DB44081F-7113-4183-B7A9-7464E240B42E}" type="presParOf" srcId="{AB9584BE-AD12-4D27-BAAC-7F495582B605}" destId="{7A599DC7-1D23-4876-B0D6-31070E4CF39A}" srcOrd="3" destOrd="0" presId="urn:microsoft.com/office/officeart/2005/8/layout/vList4"/>
    <dgm:cxn modelId="{9E9D493A-1C69-4691-9D08-798E999D1285}" type="presParOf" srcId="{AB9584BE-AD12-4D27-BAAC-7F495582B605}" destId="{F895DE8E-DD4B-43B2-A341-8840CBB0454E}" srcOrd="4" destOrd="0" presId="urn:microsoft.com/office/officeart/2005/8/layout/vList4"/>
    <dgm:cxn modelId="{AAF93DD5-0B81-47A7-BA6C-0DC917B15037}" type="presParOf" srcId="{F895DE8E-DD4B-43B2-A341-8840CBB0454E}" destId="{3E370949-5CB7-4CC8-9854-F19EC11A19E2}" srcOrd="0" destOrd="0" presId="urn:microsoft.com/office/officeart/2005/8/layout/vList4"/>
    <dgm:cxn modelId="{EB8BDB06-5004-4C40-B00F-FCD7AD8CAA54}" type="presParOf" srcId="{F895DE8E-DD4B-43B2-A341-8840CBB0454E}" destId="{4F92084B-53D1-4C7F-80CC-8DDC8D30A7FD}" srcOrd="1" destOrd="0" presId="urn:microsoft.com/office/officeart/2005/8/layout/vList4"/>
    <dgm:cxn modelId="{983CA7DF-FEC9-4B2D-8AE7-A3E3E3243601}" type="presParOf" srcId="{F895DE8E-DD4B-43B2-A341-8840CBB0454E}" destId="{C0D21F18-6D73-4092-A195-A623232EA58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A67E0-34D2-4475-9E76-80DB6BFB4914}">
      <dsp:nvSpPr>
        <dsp:cNvPr id="0" name=""/>
        <dsp:cNvSpPr/>
      </dsp:nvSpPr>
      <dsp:spPr>
        <a:xfrm>
          <a:off x="956737" y="224204"/>
          <a:ext cx="525234" cy="5252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F17094-C6A3-424A-8241-4AA68F76EEDF}">
      <dsp:nvSpPr>
        <dsp:cNvPr id="0" name=""/>
        <dsp:cNvSpPr/>
      </dsp:nvSpPr>
      <dsp:spPr>
        <a:xfrm>
          <a:off x="635760" y="950639"/>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Reduce the amount of times schools attend meetings</a:t>
          </a:r>
          <a:endParaRPr lang="en-US" sz="1100" kern="1200"/>
        </a:p>
      </dsp:txBody>
      <dsp:txXfrm>
        <a:off x="635760" y="950639"/>
        <a:ext cx="1167187" cy="466875"/>
      </dsp:txXfrm>
    </dsp:sp>
    <dsp:sp modelId="{FD81D071-9E75-4F34-9952-2B7CAFFC7AB3}">
      <dsp:nvSpPr>
        <dsp:cNvPr id="0" name=""/>
        <dsp:cNvSpPr/>
      </dsp:nvSpPr>
      <dsp:spPr>
        <a:xfrm>
          <a:off x="2328182" y="224204"/>
          <a:ext cx="525234" cy="5252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395538-B009-48AB-81E3-BC7DB0C80217}">
      <dsp:nvSpPr>
        <dsp:cNvPr id="0" name=""/>
        <dsp:cNvSpPr/>
      </dsp:nvSpPr>
      <dsp:spPr>
        <a:xfrm>
          <a:off x="2007206" y="950639"/>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Advice and support in one place</a:t>
          </a:r>
          <a:endParaRPr lang="en-US" sz="1100" kern="1200"/>
        </a:p>
      </dsp:txBody>
      <dsp:txXfrm>
        <a:off x="2007206" y="950639"/>
        <a:ext cx="1167187" cy="466875"/>
      </dsp:txXfrm>
    </dsp:sp>
    <dsp:sp modelId="{1DB71EB0-E1A5-4561-A630-7D8312507780}">
      <dsp:nvSpPr>
        <dsp:cNvPr id="0" name=""/>
        <dsp:cNvSpPr/>
      </dsp:nvSpPr>
      <dsp:spPr>
        <a:xfrm>
          <a:off x="3699628" y="224204"/>
          <a:ext cx="525234" cy="5252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ED1A63-B577-4486-8DBD-0667A4CE1935}">
      <dsp:nvSpPr>
        <dsp:cNvPr id="0" name=""/>
        <dsp:cNvSpPr/>
      </dsp:nvSpPr>
      <dsp:spPr>
        <a:xfrm>
          <a:off x="3378651" y="950639"/>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Building relationships with services</a:t>
          </a:r>
          <a:endParaRPr lang="en-US" sz="1100" kern="1200"/>
        </a:p>
      </dsp:txBody>
      <dsp:txXfrm>
        <a:off x="3378651" y="950639"/>
        <a:ext cx="1167187" cy="466875"/>
      </dsp:txXfrm>
    </dsp:sp>
    <dsp:sp modelId="{F32B7106-9C5D-43B5-A953-5774D5A9E6DB}">
      <dsp:nvSpPr>
        <dsp:cNvPr id="0" name=""/>
        <dsp:cNvSpPr/>
      </dsp:nvSpPr>
      <dsp:spPr>
        <a:xfrm>
          <a:off x="956737" y="1709310"/>
          <a:ext cx="525234" cy="5252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17803C-FB4C-4B3E-BD74-574C87B1118F}">
      <dsp:nvSpPr>
        <dsp:cNvPr id="0" name=""/>
        <dsp:cNvSpPr/>
      </dsp:nvSpPr>
      <dsp:spPr>
        <a:xfrm>
          <a:off x="635760" y="2435746"/>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Building relationships with each other</a:t>
          </a:r>
          <a:endParaRPr lang="en-US" sz="1100" kern="1200"/>
        </a:p>
      </dsp:txBody>
      <dsp:txXfrm>
        <a:off x="635760" y="2435746"/>
        <a:ext cx="1167187" cy="466875"/>
      </dsp:txXfrm>
    </dsp:sp>
    <dsp:sp modelId="{D689D219-3325-4F58-B453-A42C87A5169A}">
      <dsp:nvSpPr>
        <dsp:cNvPr id="0" name=""/>
        <dsp:cNvSpPr/>
      </dsp:nvSpPr>
      <dsp:spPr>
        <a:xfrm>
          <a:off x="2328182" y="1709310"/>
          <a:ext cx="525234" cy="5252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52CE75-8023-4C8E-8BBB-074E98A65166}">
      <dsp:nvSpPr>
        <dsp:cNvPr id="0" name=""/>
        <dsp:cNvSpPr/>
      </dsp:nvSpPr>
      <dsp:spPr>
        <a:xfrm>
          <a:off x="2007206" y="2435746"/>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Sharing best practise</a:t>
          </a:r>
          <a:endParaRPr lang="en-US" sz="1100" kern="1200"/>
        </a:p>
      </dsp:txBody>
      <dsp:txXfrm>
        <a:off x="2007206" y="2435746"/>
        <a:ext cx="1167187" cy="466875"/>
      </dsp:txXfrm>
    </dsp:sp>
    <dsp:sp modelId="{64C06A8E-F3E0-44BE-9DE4-1B5C42D82913}">
      <dsp:nvSpPr>
        <dsp:cNvPr id="0" name=""/>
        <dsp:cNvSpPr/>
      </dsp:nvSpPr>
      <dsp:spPr>
        <a:xfrm>
          <a:off x="3699628" y="1709310"/>
          <a:ext cx="525234" cy="52523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8901D6-45CD-4A9E-B3D8-0D0B8E446928}">
      <dsp:nvSpPr>
        <dsp:cNvPr id="0" name=""/>
        <dsp:cNvSpPr/>
      </dsp:nvSpPr>
      <dsp:spPr>
        <a:xfrm>
          <a:off x="3378651" y="2435746"/>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Sharing new initiatives</a:t>
          </a:r>
          <a:endParaRPr lang="en-US" sz="1100" kern="1200"/>
        </a:p>
      </dsp:txBody>
      <dsp:txXfrm>
        <a:off x="3378651" y="2435746"/>
        <a:ext cx="1167187" cy="466875"/>
      </dsp:txXfrm>
    </dsp:sp>
    <dsp:sp modelId="{EB787BD0-FAC1-45B8-9D5F-49BCDE885B23}">
      <dsp:nvSpPr>
        <dsp:cNvPr id="0" name=""/>
        <dsp:cNvSpPr/>
      </dsp:nvSpPr>
      <dsp:spPr>
        <a:xfrm>
          <a:off x="1642460" y="3194417"/>
          <a:ext cx="525234" cy="52523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B3864A-6EFE-4983-80EE-A95961FD7A97}">
      <dsp:nvSpPr>
        <dsp:cNvPr id="0" name=""/>
        <dsp:cNvSpPr/>
      </dsp:nvSpPr>
      <dsp:spPr>
        <a:xfrm>
          <a:off x="1321483" y="3920852"/>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Celebrating what we do together</a:t>
          </a:r>
          <a:endParaRPr lang="en-US" sz="1100" kern="1200"/>
        </a:p>
      </dsp:txBody>
      <dsp:txXfrm>
        <a:off x="1321483" y="3920852"/>
        <a:ext cx="1167187" cy="466875"/>
      </dsp:txXfrm>
    </dsp:sp>
    <dsp:sp modelId="{243226A0-0728-4AAE-809F-D5506F51132F}">
      <dsp:nvSpPr>
        <dsp:cNvPr id="0" name=""/>
        <dsp:cNvSpPr/>
      </dsp:nvSpPr>
      <dsp:spPr>
        <a:xfrm>
          <a:off x="3013905" y="3194417"/>
          <a:ext cx="525234" cy="52523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443954-9348-4CC8-98ED-A6C49B7F1E72}">
      <dsp:nvSpPr>
        <dsp:cNvPr id="0" name=""/>
        <dsp:cNvSpPr/>
      </dsp:nvSpPr>
      <dsp:spPr>
        <a:xfrm>
          <a:off x="2692928" y="3920852"/>
          <a:ext cx="1167187" cy="46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Case Consultation</a:t>
          </a:r>
          <a:endParaRPr lang="en-US" sz="1100" kern="1200"/>
        </a:p>
      </dsp:txBody>
      <dsp:txXfrm>
        <a:off x="2692928" y="3920852"/>
        <a:ext cx="1167187" cy="466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65AB7-7330-4AD6-A20C-F092137EE2D9}">
      <dsp:nvSpPr>
        <dsp:cNvPr id="0" name=""/>
        <dsp:cNvSpPr/>
      </dsp:nvSpPr>
      <dsp:spPr>
        <a:xfrm>
          <a:off x="0" y="0"/>
          <a:ext cx="8938260" cy="130540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dirty="0"/>
            <a:t>By integrating Early Help and BICS services, we will create  multi disciplinary teams that will be able to respond to need and provide a truly preventative service to children and families in Barnet.</a:t>
          </a:r>
          <a:endParaRPr lang="en-US" sz="1900" kern="1200" dirty="0"/>
        </a:p>
      </dsp:txBody>
      <dsp:txXfrm>
        <a:off x="38234" y="38234"/>
        <a:ext cx="7529629" cy="1228933"/>
      </dsp:txXfrm>
    </dsp:sp>
    <dsp:sp modelId="{C6ACD13D-090A-4F3B-9B96-454A6C0B86FF}">
      <dsp:nvSpPr>
        <dsp:cNvPr id="0" name=""/>
        <dsp:cNvSpPr/>
      </dsp:nvSpPr>
      <dsp:spPr>
        <a:xfrm>
          <a:off x="788669" y="1522968"/>
          <a:ext cx="8938260" cy="130540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Staff will have opportunities to further develop and deepen their knowledge of support and systems which will give them opportunities for their own professional development.</a:t>
          </a:r>
          <a:endParaRPr lang="en-US" sz="1900" kern="1200"/>
        </a:p>
      </dsp:txBody>
      <dsp:txXfrm>
        <a:off x="826903" y="1561202"/>
        <a:ext cx="7224611" cy="1228933"/>
      </dsp:txXfrm>
    </dsp:sp>
    <dsp:sp modelId="{28FDC6DA-D6AC-4527-9362-7E76F23E8408}">
      <dsp:nvSpPr>
        <dsp:cNvPr id="0" name=""/>
        <dsp:cNvSpPr/>
      </dsp:nvSpPr>
      <dsp:spPr>
        <a:xfrm>
          <a:off x="1577339" y="3045936"/>
          <a:ext cx="8938260" cy="130540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By creating a single referral pathway, children and young people will get the right help and support at the earliest possible time</a:t>
          </a:r>
          <a:endParaRPr lang="en-US" sz="1900" kern="1200"/>
        </a:p>
      </dsp:txBody>
      <dsp:txXfrm>
        <a:off x="1615573" y="3084170"/>
        <a:ext cx="7224611" cy="1228933"/>
      </dsp:txXfrm>
    </dsp:sp>
    <dsp:sp modelId="{DFFCA67E-AD31-4001-985A-3C01FC032DF5}">
      <dsp:nvSpPr>
        <dsp:cNvPr id="0" name=""/>
        <dsp:cNvSpPr/>
      </dsp:nvSpPr>
      <dsp:spPr>
        <a:xfrm>
          <a:off x="8089749" y="989929"/>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40A509DF-B0A4-4345-959E-17AB730A0C7E}">
      <dsp:nvSpPr>
        <dsp:cNvPr id="0" name=""/>
        <dsp:cNvSpPr/>
      </dsp:nvSpPr>
      <dsp:spPr>
        <a:xfrm>
          <a:off x="8878419" y="2504195"/>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9B032-5514-4CD7-83C9-72A56634EBF0}">
      <dsp:nvSpPr>
        <dsp:cNvPr id="0" name=""/>
        <dsp:cNvSpPr/>
      </dsp:nvSpPr>
      <dsp:spPr>
        <a:xfrm>
          <a:off x="-4570383" y="-700766"/>
          <a:ext cx="5444362" cy="5444362"/>
        </a:xfrm>
        <a:prstGeom prst="blockArc">
          <a:avLst>
            <a:gd name="adj1" fmla="val 18900000"/>
            <a:gd name="adj2" fmla="val 2700000"/>
            <a:gd name="adj3" fmla="val 397"/>
          </a:avLst>
        </a:prstGeom>
        <a:noFill/>
        <a:ln w="19050" cap="flat" cmpd="sng" algn="ctr">
          <a:solidFill>
            <a:srgbClr val="815A00"/>
          </a:solidFill>
          <a:prstDash val="solid"/>
          <a:miter lim="800000"/>
        </a:ln>
        <a:effectLst/>
      </dsp:spPr>
      <dsp:style>
        <a:lnRef idx="2">
          <a:scrgbClr r="0" g="0" b="0"/>
        </a:lnRef>
        <a:fillRef idx="0">
          <a:scrgbClr r="0" g="0" b="0"/>
        </a:fillRef>
        <a:effectRef idx="0">
          <a:scrgbClr r="0" g="0" b="0"/>
        </a:effectRef>
        <a:fontRef idx="minor"/>
      </dsp:style>
    </dsp:sp>
    <dsp:sp modelId="{AB5B84B0-5D76-4F7E-AC2E-043CDFF0BF80}">
      <dsp:nvSpPr>
        <dsp:cNvPr id="0" name=""/>
        <dsp:cNvSpPr/>
      </dsp:nvSpPr>
      <dsp:spPr>
        <a:xfrm>
          <a:off x="562083" y="404282"/>
          <a:ext cx="6768291" cy="808565"/>
        </a:xfrm>
        <a:prstGeom prst="rect">
          <a:avLst/>
        </a:prstGeom>
        <a:solidFill>
          <a:srgbClr val="66248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799"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Raise awareness and de-stigmatise mental health</a:t>
          </a:r>
        </a:p>
      </dsp:txBody>
      <dsp:txXfrm>
        <a:off x="562083" y="404282"/>
        <a:ext cx="6768291" cy="808565"/>
      </dsp:txXfrm>
    </dsp:sp>
    <dsp:sp modelId="{2784355B-D39C-42D5-B42F-754FC94DB380}">
      <dsp:nvSpPr>
        <dsp:cNvPr id="0" name=""/>
        <dsp:cNvSpPr/>
      </dsp:nvSpPr>
      <dsp:spPr>
        <a:xfrm>
          <a:off x="0" y="336909"/>
          <a:ext cx="1010707" cy="1010707"/>
        </a:xfrm>
        <a:prstGeom prst="ellipse">
          <a:avLst/>
        </a:prstGeom>
        <a:solidFill>
          <a:schemeClr val="lt1"/>
        </a:solidFill>
        <a:ln w="19050" cap="flat" cmpd="sng" algn="ctr">
          <a:solidFill>
            <a:schemeClr val="accent2"/>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C7703640-D313-4462-A6C6-31B68FD466DA}">
      <dsp:nvSpPr>
        <dsp:cNvPr id="0" name=""/>
        <dsp:cNvSpPr/>
      </dsp:nvSpPr>
      <dsp:spPr>
        <a:xfrm>
          <a:off x="855997" y="1617131"/>
          <a:ext cx="6474377" cy="80856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799"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Help school communities, pupils, staff, parent and carers to  recognise their own and others mental health needs and be confident to seek support for themselves and others. </a:t>
          </a:r>
        </a:p>
      </dsp:txBody>
      <dsp:txXfrm>
        <a:off x="855997" y="1617131"/>
        <a:ext cx="6474377" cy="808565"/>
      </dsp:txXfrm>
    </dsp:sp>
    <dsp:sp modelId="{E0243D8F-5976-4116-AC64-D1B6D2CA9D12}">
      <dsp:nvSpPr>
        <dsp:cNvPr id="0" name=""/>
        <dsp:cNvSpPr/>
      </dsp:nvSpPr>
      <dsp:spPr>
        <a:xfrm>
          <a:off x="350643" y="1516060"/>
          <a:ext cx="1010707" cy="1010707"/>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56D5D3-D5CA-4880-9B98-80DD6F93A32B}">
      <dsp:nvSpPr>
        <dsp:cNvPr id="0" name=""/>
        <dsp:cNvSpPr/>
      </dsp:nvSpPr>
      <dsp:spPr>
        <a:xfrm>
          <a:off x="562083" y="2829980"/>
          <a:ext cx="6768291" cy="808565"/>
        </a:xfrm>
        <a:prstGeom prst="rect">
          <a:avLst/>
        </a:prstGeom>
        <a:solidFill>
          <a:srgbClr val="F392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799"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Through awareness be able to intervene early to prevent the escalation of poor mental health</a:t>
          </a:r>
        </a:p>
      </dsp:txBody>
      <dsp:txXfrm>
        <a:off x="562083" y="2829980"/>
        <a:ext cx="6768291" cy="808565"/>
      </dsp:txXfrm>
    </dsp:sp>
    <dsp:sp modelId="{38F39B09-90ED-4A87-B87B-8171BF6ED9F5}">
      <dsp:nvSpPr>
        <dsp:cNvPr id="0" name=""/>
        <dsp:cNvSpPr/>
      </dsp:nvSpPr>
      <dsp:spPr>
        <a:xfrm>
          <a:off x="100887" y="2719014"/>
          <a:ext cx="1010707" cy="1010707"/>
        </a:xfrm>
        <a:prstGeom prst="ellipse">
          <a:avLst/>
        </a:prstGeom>
        <a:solidFill>
          <a:schemeClr val="lt1">
            <a:hueOff val="0"/>
            <a:satOff val="0"/>
            <a:lumOff val="0"/>
            <a:alphaOff val="0"/>
          </a:schemeClr>
        </a:solidFill>
        <a:ln w="19050" cap="flat" cmpd="sng" algn="ctr">
          <a:solidFill>
            <a:srgbClr val="F392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D075D-CC81-4628-83CB-DB27D1D254AC}">
      <dsp:nvSpPr>
        <dsp:cNvPr id="0" name=""/>
        <dsp:cNvSpPr/>
      </dsp:nvSpPr>
      <dsp:spPr>
        <a:xfrm>
          <a:off x="0" y="3113098"/>
          <a:ext cx="6237069" cy="102178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t>Resilient Schools Core Component – Progress Tracker.</a:t>
          </a:r>
        </a:p>
      </dsp:txBody>
      <dsp:txXfrm>
        <a:off x="0" y="3113098"/>
        <a:ext cx="6237069" cy="551765"/>
      </dsp:txXfrm>
    </dsp:sp>
    <dsp:sp modelId="{719AAA3F-26A5-48FA-A439-98EC0EBB8703}">
      <dsp:nvSpPr>
        <dsp:cNvPr id="0" name=""/>
        <dsp:cNvSpPr/>
      </dsp:nvSpPr>
      <dsp:spPr>
        <a:xfrm>
          <a:off x="0" y="3644428"/>
          <a:ext cx="6237069" cy="47002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Evidencing schools' whole schools' approach to mental health awareness and gaining the RS Kitemark</a:t>
          </a:r>
        </a:p>
      </dsp:txBody>
      <dsp:txXfrm>
        <a:off x="0" y="3644428"/>
        <a:ext cx="6237069" cy="470022"/>
      </dsp:txXfrm>
    </dsp:sp>
    <dsp:sp modelId="{D733CE9D-9A7E-4702-B17C-E5A585A87E9F}">
      <dsp:nvSpPr>
        <dsp:cNvPr id="0" name=""/>
        <dsp:cNvSpPr/>
      </dsp:nvSpPr>
      <dsp:spPr>
        <a:xfrm rot="10800000">
          <a:off x="0" y="1556914"/>
          <a:ext cx="6237069" cy="1571510"/>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t>Whole School Approach Self-Assessment Tool</a:t>
          </a:r>
        </a:p>
      </dsp:txBody>
      <dsp:txXfrm rot="-10800000">
        <a:off x="0" y="1556914"/>
        <a:ext cx="6237069" cy="551600"/>
      </dsp:txXfrm>
    </dsp:sp>
    <dsp:sp modelId="{99805489-89E6-47F2-918B-C31DF575DDB9}">
      <dsp:nvSpPr>
        <dsp:cNvPr id="0" name=""/>
        <dsp:cNvSpPr/>
      </dsp:nvSpPr>
      <dsp:spPr>
        <a:xfrm>
          <a:off x="0" y="2108515"/>
          <a:ext cx="6237069" cy="469881"/>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Answers from the tool generate a jargon-free and accessible report</a:t>
          </a:r>
        </a:p>
      </dsp:txBody>
      <dsp:txXfrm>
        <a:off x="0" y="2108515"/>
        <a:ext cx="6237069" cy="469881"/>
      </dsp:txXfrm>
    </dsp:sp>
    <dsp:sp modelId="{01CAF7E8-C69C-4C63-B813-71295E614141}">
      <dsp:nvSpPr>
        <dsp:cNvPr id="0" name=""/>
        <dsp:cNvSpPr/>
      </dsp:nvSpPr>
      <dsp:spPr>
        <a:xfrm rot="10800000">
          <a:off x="0" y="731"/>
          <a:ext cx="6237069" cy="1571510"/>
        </a:xfrm>
        <a:prstGeom prst="upArrowCallou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t>Universal Offer</a:t>
          </a:r>
        </a:p>
      </dsp:txBody>
      <dsp:txXfrm rot="-10800000">
        <a:off x="0" y="731"/>
        <a:ext cx="6237069" cy="551600"/>
      </dsp:txXfrm>
    </dsp:sp>
    <dsp:sp modelId="{4494D4D4-F55C-48D2-B37D-ADE16AF11DA2}">
      <dsp:nvSpPr>
        <dsp:cNvPr id="0" name=""/>
        <dsp:cNvSpPr/>
      </dsp:nvSpPr>
      <dsp:spPr>
        <a:xfrm>
          <a:off x="0" y="613491"/>
          <a:ext cx="6237069" cy="469881"/>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Schools can make use of any of the Resilient Schools offer’</a:t>
          </a:r>
        </a:p>
      </dsp:txBody>
      <dsp:txXfrm>
        <a:off x="0" y="613491"/>
        <a:ext cx="6237069" cy="4698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AAC7F-9C86-4479-A7E0-42BE7B3EC90B}">
      <dsp:nvSpPr>
        <dsp:cNvPr id="0" name=""/>
        <dsp:cNvSpPr/>
      </dsp:nvSpPr>
      <dsp:spPr>
        <a:xfrm>
          <a:off x="0" y="2879638"/>
          <a:ext cx="6237069" cy="125497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t>Can be used to develop plans to implement and sustain a whole school or college approach to mental health and wellbeing, tailored to the setting’s needs </a:t>
          </a:r>
        </a:p>
      </dsp:txBody>
      <dsp:txXfrm>
        <a:off x="0" y="2879638"/>
        <a:ext cx="6237069" cy="677686"/>
      </dsp:txXfrm>
    </dsp:sp>
    <dsp:sp modelId="{C9F72EDB-3A91-4BEA-B5A4-EF3AB65032FB}">
      <dsp:nvSpPr>
        <dsp:cNvPr id="0" name=""/>
        <dsp:cNvSpPr/>
      </dsp:nvSpPr>
      <dsp:spPr>
        <a:xfrm>
          <a:off x="0" y="3559195"/>
          <a:ext cx="6237069" cy="57642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Opportunity to monitor impact and sustain improvements in each setting whilst working with support networks, peers and professionals. </a:t>
          </a:r>
        </a:p>
      </dsp:txBody>
      <dsp:txXfrm>
        <a:off x="0" y="3559195"/>
        <a:ext cx="6237069" cy="576422"/>
      </dsp:txXfrm>
    </dsp:sp>
    <dsp:sp modelId="{28A990F1-EA0B-4712-8AD8-DEF399E622AC}">
      <dsp:nvSpPr>
        <dsp:cNvPr id="0" name=""/>
        <dsp:cNvSpPr/>
      </dsp:nvSpPr>
      <dsp:spPr>
        <a:xfrm rot="10800000">
          <a:off x="0" y="1440321"/>
          <a:ext cx="6237069" cy="1453492"/>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t>Answers from the tool generate a jargon-free and accessible report</a:t>
          </a:r>
        </a:p>
      </dsp:txBody>
      <dsp:txXfrm rot="-10800000">
        <a:off x="0" y="1440321"/>
        <a:ext cx="6237069" cy="510175"/>
      </dsp:txXfrm>
    </dsp:sp>
    <dsp:sp modelId="{248F6C8C-107C-4706-B89E-C3CD2A47E305}">
      <dsp:nvSpPr>
        <dsp:cNvPr id="0" name=""/>
        <dsp:cNvSpPr/>
      </dsp:nvSpPr>
      <dsp:spPr>
        <a:xfrm>
          <a:off x="0" y="1947401"/>
          <a:ext cx="6237069" cy="440787"/>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Provides information on areas to consider with implementing and embedding each principle</a:t>
          </a:r>
        </a:p>
      </dsp:txBody>
      <dsp:txXfrm>
        <a:off x="0" y="1947401"/>
        <a:ext cx="6237069" cy="440787"/>
      </dsp:txXfrm>
    </dsp:sp>
    <dsp:sp modelId="{81A246AA-DECF-4B8D-9B91-DC0628A96CF3}">
      <dsp:nvSpPr>
        <dsp:cNvPr id="0" name=""/>
        <dsp:cNvSpPr/>
      </dsp:nvSpPr>
      <dsp:spPr>
        <a:xfrm rot="10800000">
          <a:off x="0" y="1005"/>
          <a:ext cx="6237069" cy="1453492"/>
        </a:xfrm>
        <a:prstGeom prst="upArrowCallou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t>Provides a series of questions relating to each of the Department for Education’s 8 Principles </a:t>
          </a:r>
        </a:p>
      </dsp:txBody>
      <dsp:txXfrm rot="-10800000">
        <a:off x="0" y="1005"/>
        <a:ext cx="6237069" cy="510175"/>
      </dsp:txXfrm>
    </dsp:sp>
    <dsp:sp modelId="{86CCC61D-CD2E-4D8A-B631-3C724EEBD9DE}">
      <dsp:nvSpPr>
        <dsp:cNvPr id="0" name=""/>
        <dsp:cNvSpPr/>
      </dsp:nvSpPr>
      <dsp:spPr>
        <a:xfrm>
          <a:off x="0" y="511181"/>
          <a:ext cx="6237069" cy="434594"/>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Progress is scored on a scale from ‘not in place’ to ‘fully embedded’</a:t>
          </a:r>
        </a:p>
      </dsp:txBody>
      <dsp:txXfrm>
        <a:off x="0" y="511181"/>
        <a:ext cx="6237069" cy="4345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9B032-5514-4CD7-83C9-72A56634EBF0}">
      <dsp:nvSpPr>
        <dsp:cNvPr id="0" name=""/>
        <dsp:cNvSpPr/>
      </dsp:nvSpPr>
      <dsp:spPr>
        <a:xfrm>
          <a:off x="-5347847" y="-818961"/>
          <a:ext cx="6367933" cy="6367933"/>
        </a:xfrm>
        <a:prstGeom prst="blockArc">
          <a:avLst>
            <a:gd name="adj1" fmla="val 18900000"/>
            <a:gd name="adj2" fmla="val 2700000"/>
            <a:gd name="adj3" fmla="val 339"/>
          </a:avLst>
        </a:prstGeom>
        <a:noFill/>
        <a:ln w="1905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AB5B84B0-5D76-4F7E-AC2E-043CDFF0BF80}">
      <dsp:nvSpPr>
        <dsp:cNvPr id="0" name=""/>
        <dsp:cNvSpPr/>
      </dsp:nvSpPr>
      <dsp:spPr>
        <a:xfrm>
          <a:off x="534059" y="363643"/>
          <a:ext cx="7569708" cy="72766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7584"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User-friendly</a:t>
          </a:r>
          <a:r>
            <a:rPr lang="en-GB" sz="1600" kern="1200"/>
            <a:t> interface &amp; efficient time management</a:t>
          </a:r>
        </a:p>
      </dsp:txBody>
      <dsp:txXfrm>
        <a:off x="534059" y="363643"/>
        <a:ext cx="7569708" cy="727664"/>
      </dsp:txXfrm>
    </dsp:sp>
    <dsp:sp modelId="{2784355B-D39C-42D5-B42F-754FC94DB380}">
      <dsp:nvSpPr>
        <dsp:cNvPr id="0" name=""/>
        <dsp:cNvSpPr/>
      </dsp:nvSpPr>
      <dsp:spPr>
        <a:xfrm>
          <a:off x="38292" y="288993"/>
          <a:ext cx="909580" cy="909580"/>
        </a:xfrm>
        <a:prstGeom prst="ellipse">
          <a:avLst/>
        </a:prstGeom>
        <a:solidFill>
          <a:schemeClr val="lt1"/>
        </a:solidFill>
        <a:ln w="19050" cap="flat" cmpd="sng" algn="ctr">
          <a:solidFill>
            <a:schemeClr val="accent3"/>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094CEBF5-A32F-4987-868F-2CD14CA175EA}">
      <dsp:nvSpPr>
        <dsp:cNvPr id="0" name=""/>
        <dsp:cNvSpPr/>
      </dsp:nvSpPr>
      <dsp:spPr>
        <a:xfrm>
          <a:off x="951246" y="1455329"/>
          <a:ext cx="7152521" cy="727664"/>
        </a:xfrm>
        <a:prstGeom prst="rect">
          <a:avLst/>
        </a:prstGeom>
        <a:solidFill>
          <a:srgbClr val="F392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7584"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a:t>Opportunity to </a:t>
          </a:r>
          <a:r>
            <a:rPr lang="en-GB" sz="1600" b="1" kern="1200"/>
            <a:t>evidence good practice </a:t>
          </a:r>
          <a:r>
            <a:rPr lang="en-GB" sz="1600" kern="1200"/>
            <a:t>&amp; </a:t>
          </a:r>
          <a:r>
            <a:rPr lang="en-GB" sz="1600" b="1" kern="1200"/>
            <a:t>provide recognition </a:t>
          </a:r>
          <a:r>
            <a:rPr lang="en-GB" sz="1600" kern="1200"/>
            <a:t>of adopting a whole school approach via the </a:t>
          </a:r>
          <a:r>
            <a:rPr lang="en-GB" sz="1600" b="1" kern="1200"/>
            <a:t>kitemark</a:t>
          </a:r>
          <a:endParaRPr lang="en-GB" sz="1600" kern="1200"/>
        </a:p>
      </dsp:txBody>
      <dsp:txXfrm>
        <a:off x="951246" y="1455329"/>
        <a:ext cx="7152521" cy="727664"/>
      </dsp:txXfrm>
    </dsp:sp>
    <dsp:sp modelId="{A989B37B-29AF-47A4-B515-E77EF3FD7ACC}">
      <dsp:nvSpPr>
        <dsp:cNvPr id="0" name=""/>
        <dsp:cNvSpPr/>
      </dsp:nvSpPr>
      <dsp:spPr>
        <a:xfrm>
          <a:off x="526717" y="1397170"/>
          <a:ext cx="909580" cy="909580"/>
        </a:xfrm>
        <a:prstGeom prst="ellipse">
          <a:avLst/>
        </a:prstGeom>
        <a:solidFill>
          <a:schemeClr val="lt1">
            <a:hueOff val="0"/>
            <a:satOff val="0"/>
            <a:lumOff val="0"/>
            <a:alphaOff val="0"/>
          </a:schemeClr>
        </a:solidFill>
        <a:ln w="19050" cap="flat" cmpd="sng" algn="ctr">
          <a:solidFill>
            <a:srgbClr val="F39200"/>
          </a:solidFill>
          <a:prstDash val="solid"/>
          <a:miter lim="800000"/>
        </a:ln>
        <a:effectLst/>
      </dsp:spPr>
      <dsp:style>
        <a:lnRef idx="2">
          <a:scrgbClr r="0" g="0" b="0"/>
        </a:lnRef>
        <a:fillRef idx="1">
          <a:scrgbClr r="0" g="0" b="0"/>
        </a:fillRef>
        <a:effectRef idx="0">
          <a:scrgbClr r="0" g="0" b="0"/>
        </a:effectRef>
        <a:fontRef idx="minor"/>
      </dsp:style>
    </dsp:sp>
    <dsp:sp modelId="{5FC135A6-570A-407E-B091-78073E3AD70D}">
      <dsp:nvSpPr>
        <dsp:cNvPr id="0" name=""/>
        <dsp:cNvSpPr/>
      </dsp:nvSpPr>
      <dsp:spPr>
        <a:xfrm>
          <a:off x="951246" y="2547015"/>
          <a:ext cx="7152521" cy="727664"/>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7584"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Reflective tool </a:t>
          </a:r>
          <a:r>
            <a:rPr lang="en-GB" sz="1600" kern="1200"/>
            <a:t>to map journey towards improving whole school approach </a:t>
          </a:r>
        </a:p>
      </dsp:txBody>
      <dsp:txXfrm>
        <a:off x="951246" y="2547015"/>
        <a:ext cx="7152521" cy="727664"/>
      </dsp:txXfrm>
    </dsp:sp>
    <dsp:sp modelId="{B0CCCA1B-1445-4802-8BAC-01079245E05E}">
      <dsp:nvSpPr>
        <dsp:cNvPr id="0" name=""/>
        <dsp:cNvSpPr/>
      </dsp:nvSpPr>
      <dsp:spPr>
        <a:xfrm>
          <a:off x="470669" y="2456057"/>
          <a:ext cx="961154" cy="909580"/>
        </a:xfrm>
        <a:prstGeom prst="ellipse">
          <a:avLst/>
        </a:prstGeom>
        <a:solidFill>
          <a:schemeClr val="lt1">
            <a:hueOff val="0"/>
            <a:satOff val="0"/>
            <a:lumOff val="0"/>
            <a:alphaOff val="0"/>
          </a:schemeClr>
        </a:solidFill>
        <a:ln w="19050" cap="flat" cmpd="sng" algn="ctr">
          <a:solidFill>
            <a:srgbClr val="662483"/>
          </a:solidFill>
          <a:prstDash val="solid"/>
          <a:miter lim="800000"/>
        </a:ln>
        <a:effectLst/>
      </dsp:spPr>
      <dsp:style>
        <a:lnRef idx="2">
          <a:scrgbClr r="0" g="0" b="0"/>
        </a:lnRef>
        <a:fillRef idx="1">
          <a:scrgbClr r="0" g="0" b="0"/>
        </a:fillRef>
        <a:effectRef idx="0">
          <a:scrgbClr r="0" g="0" b="0"/>
        </a:effectRef>
        <a:fontRef idx="minor"/>
      </dsp:style>
    </dsp:sp>
    <dsp:sp modelId="{2097F86F-6F02-4856-A1D4-3CF96C99FDB6}">
      <dsp:nvSpPr>
        <dsp:cNvPr id="0" name=""/>
        <dsp:cNvSpPr/>
      </dsp:nvSpPr>
      <dsp:spPr>
        <a:xfrm>
          <a:off x="534059" y="3638702"/>
          <a:ext cx="7569708" cy="727664"/>
        </a:xfrm>
        <a:prstGeom prst="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7584"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a:t>Used</a:t>
          </a:r>
          <a:r>
            <a:rPr lang="en-GB" sz="1600" kern="1200" baseline="0"/>
            <a:t> by BICS and Resilient Schools</a:t>
          </a:r>
          <a:endParaRPr lang="en-GB" sz="1600" kern="1200"/>
        </a:p>
      </dsp:txBody>
      <dsp:txXfrm>
        <a:off x="534059" y="3638702"/>
        <a:ext cx="7569708" cy="727664"/>
      </dsp:txXfrm>
    </dsp:sp>
    <dsp:sp modelId="{9211B6AF-E696-4467-8116-792D91040D87}">
      <dsp:nvSpPr>
        <dsp:cNvPr id="0" name=""/>
        <dsp:cNvSpPr/>
      </dsp:nvSpPr>
      <dsp:spPr>
        <a:xfrm>
          <a:off x="79269" y="3547744"/>
          <a:ext cx="909580" cy="909580"/>
        </a:xfrm>
        <a:prstGeom prst="ellipse">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9B032-5514-4CD7-83C9-72A56634EBF0}">
      <dsp:nvSpPr>
        <dsp:cNvPr id="0" name=""/>
        <dsp:cNvSpPr/>
      </dsp:nvSpPr>
      <dsp:spPr>
        <a:xfrm>
          <a:off x="-4570383" y="-700766"/>
          <a:ext cx="5444362" cy="5444362"/>
        </a:xfrm>
        <a:prstGeom prst="blockArc">
          <a:avLst>
            <a:gd name="adj1" fmla="val 18900000"/>
            <a:gd name="adj2" fmla="val 2700000"/>
            <a:gd name="adj3" fmla="val 397"/>
          </a:avLst>
        </a:prstGeom>
        <a:noFill/>
        <a:ln w="19050" cap="flat" cmpd="sng" algn="ctr">
          <a:solidFill>
            <a:srgbClr val="815A00"/>
          </a:solidFill>
          <a:prstDash val="solid"/>
          <a:miter lim="800000"/>
        </a:ln>
        <a:effectLst/>
      </dsp:spPr>
      <dsp:style>
        <a:lnRef idx="2">
          <a:scrgbClr r="0" g="0" b="0"/>
        </a:lnRef>
        <a:fillRef idx="0">
          <a:scrgbClr r="0" g="0" b="0"/>
        </a:fillRef>
        <a:effectRef idx="0">
          <a:scrgbClr r="0" g="0" b="0"/>
        </a:effectRef>
        <a:fontRef idx="minor"/>
      </dsp:style>
    </dsp:sp>
    <dsp:sp modelId="{AB5B84B0-5D76-4F7E-AC2E-043CDFF0BF80}">
      <dsp:nvSpPr>
        <dsp:cNvPr id="0" name=""/>
        <dsp:cNvSpPr/>
      </dsp:nvSpPr>
      <dsp:spPr>
        <a:xfrm>
          <a:off x="562083" y="404282"/>
          <a:ext cx="6768291" cy="808565"/>
        </a:xfrm>
        <a:prstGeom prst="rect">
          <a:avLst/>
        </a:prstGeom>
        <a:solidFill>
          <a:srgbClr val="66248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799"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t>BICS: </a:t>
          </a:r>
          <a:r>
            <a:rPr lang="en-GB" sz="1600" b="1" kern="1200"/>
            <a:t>Working with your MHST practitioner, sending us your audit tool and completing the RS progress tracker</a:t>
          </a:r>
        </a:p>
      </dsp:txBody>
      <dsp:txXfrm>
        <a:off x="562083" y="404282"/>
        <a:ext cx="6768291" cy="808565"/>
      </dsp:txXfrm>
    </dsp:sp>
    <dsp:sp modelId="{2784355B-D39C-42D5-B42F-754FC94DB380}">
      <dsp:nvSpPr>
        <dsp:cNvPr id="0" name=""/>
        <dsp:cNvSpPr/>
      </dsp:nvSpPr>
      <dsp:spPr>
        <a:xfrm>
          <a:off x="0" y="336909"/>
          <a:ext cx="1010707" cy="1010707"/>
        </a:xfrm>
        <a:prstGeom prst="ellipse">
          <a:avLst/>
        </a:prstGeom>
        <a:solidFill>
          <a:schemeClr val="lt1"/>
        </a:solidFill>
        <a:ln w="19050" cap="flat" cmpd="sng" algn="ctr">
          <a:solidFill>
            <a:schemeClr val="accent2"/>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C7703640-D313-4462-A6C6-31B68FD466DA}">
      <dsp:nvSpPr>
        <dsp:cNvPr id="0" name=""/>
        <dsp:cNvSpPr/>
      </dsp:nvSpPr>
      <dsp:spPr>
        <a:xfrm>
          <a:off x="855997" y="1617131"/>
          <a:ext cx="6474377" cy="80856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799"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t>Healthy Schools London </a:t>
          </a:r>
          <a:r>
            <a:rPr lang="en-GB" sz="1600" b="1" kern="1200"/>
            <a:t>– If you have an up-to-date bronze, you can use Resilient Schools to gain a silver or gold</a:t>
          </a:r>
        </a:p>
      </dsp:txBody>
      <dsp:txXfrm>
        <a:off x="855997" y="1617131"/>
        <a:ext cx="6474377" cy="808565"/>
      </dsp:txXfrm>
    </dsp:sp>
    <dsp:sp modelId="{E0243D8F-5976-4116-AC64-D1B6D2CA9D12}">
      <dsp:nvSpPr>
        <dsp:cNvPr id="0" name=""/>
        <dsp:cNvSpPr/>
      </dsp:nvSpPr>
      <dsp:spPr>
        <a:xfrm>
          <a:off x="350643" y="1516060"/>
          <a:ext cx="1010707" cy="1010707"/>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56D5D3-D5CA-4880-9B98-80DD6F93A32B}">
      <dsp:nvSpPr>
        <dsp:cNvPr id="0" name=""/>
        <dsp:cNvSpPr/>
      </dsp:nvSpPr>
      <dsp:spPr>
        <a:xfrm>
          <a:off x="562083" y="2829980"/>
          <a:ext cx="6768291" cy="808565"/>
        </a:xfrm>
        <a:prstGeom prst="rect">
          <a:avLst/>
        </a:prstGeom>
        <a:solidFill>
          <a:srgbClr val="F392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799"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t>Trauma Informed Schools:  </a:t>
          </a:r>
          <a:r>
            <a:rPr lang="en-GB" sz="1600" b="1" kern="1200"/>
            <a:t>Using your training to help complete the RS progress tracker </a:t>
          </a:r>
        </a:p>
      </dsp:txBody>
      <dsp:txXfrm>
        <a:off x="562083" y="2829980"/>
        <a:ext cx="6768291" cy="808565"/>
      </dsp:txXfrm>
    </dsp:sp>
    <dsp:sp modelId="{38F39B09-90ED-4A87-B87B-8171BF6ED9F5}">
      <dsp:nvSpPr>
        <dsp:cNvPr id="0" name=""/>
        <dsp:cNvSpPr/>
      </dsp:nvSpPr>
      <dsp:spPr>
        <a:xfrm>
          <a:off x="100887" y="2719014"/>
          <a:ext cx="1010707" cy="1010707"/>
        </a:xfrm>
        <a:prstGeom prst="ellipse">
          <a:avLst/>
        </a:prstGeom>
        <a:solidFill>
          <a:schemeClr val="lt1">
            <a:hueOff val="0"/>
            <a:satOff val="0"/>
            <a:lumOff val="0"/>
            <a:alphaOff val="0"/>
          </a:schemeClr>
        </a:solidFill>
        <a:ln w="19050" cap="flat" cmpd="sng" algn="ctr">
          <a:solidFill>
            <a:srgbClr val="F392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7E57A-B317-4A38-AE13-771507DA78D0}">
      <dsp:nvSpPr>
        <dsp:cNvPr id="0" name=""/>
        <dsp:cNvSpPr/>
      </dsp:nvSpPr>
      <dsp:spPr>
        <a:xfrm>
          <a:off x="0" y="0"/>
          <a:ext cx="6319631" cy="92040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447675" lvl="0" indent="-447675" algn="l" defTabSz="800100">
            <a:lnSpc>
              <a:spcPct val="90000"/>
            </a:lnSpc>
            <a:spcBef>
              <a:spcPct val="0"/>
            </a:spcBef>
            <a:spcAft>
              <a:spcPct val="35000"/>
            </a:spcAft>
            <a:buNone/>
          </a:pPr>
          <a:r>
            <a:rPr lang="en-GB" sz="1800" b="0" i="0" kern="1200" dirty="0"/>
            <a:t>1.      </a:t>
          </a:r>
          <a:r>
            <a:rPr lang="en-GB" sz="1800" b="1" i="0" kern="1200" dirty="0"/>
            <a:t>Tailored support</a:t>
          </a:r>
          <a:r>
            <a:rPr lang="en-GB" sz="1800" b="0" i="0" kern="1200" dirty="0"/>
            <a:t> – Influence CPD content to address the challenges</a:t>
          </a:r>
          <a:endParaRPr lang="en-GB" sz="1800" kern="1200" dirty="0"/>
        </a:p>
      </dsp:txBody>
      <dsp:txXfrm>
        <a:off x="1355966" y="0"/>
        <a:ext cx="4963664" cy="920405"/>
      </dsp:txXfrm>
    </dsp:sp>
    <dsp:sp modelId="{EED92A67-09DC-4F37-B9FA-615AFC5D1915}">
      <dsp:nvSpPr>
        <dsp:cNvPr id="0" name=""/>
        <dsp:cNvSpPr/>
      </dsp:nvSpPr>
      <dsp:spPr>
        <a:xfrm>
          <a:off x="92040" y="92040"/>
          <a:ext cx="1263926" cy="736324"/>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40000" b="-4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BC701A-AF74-4534-AD7C-2A216027C8EB}">
      <dsp:nvSpPr>
        <dsp:cNvPr id="0" name=""/>
        <dsp:cNvSpPr/>
      </dsp:nvSpPr>
      <dsp:spPr>
        <a:xfrm>
          <a:off x="0" y="984152"/>
          <a:ext cx="6319631" cy="92040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447675" lvl="0" indent="-447675" algn="l" defTabSz="800100">
            <a:lnSpc>
              <a:spcPct val="90000"/>
            </a:lnSpc>
            <a:spcBef>
              <a:spcPct val="0"/>
            </a:spcBef>
            <a:spcAft>
              <a:spcPct val="35000"/>
            </a:spcAft>
            <a:buNone/>
          </a:pPr>
          <a:r>
            <a:rPr lang="en-GB" sz="1800" b="0" i="0" kern="1200" dirty="0"/>
            <a:t>2.      </a:t>
          </a:r>
          <a:r>
            <a:rPr lang="en-GB" sz="1800" b="1" i="0" kern="1200" dirty="0"/>
            <a:t>Professional growth -</a:t>
          </a:r>
          <a:r>
            <a:rPr lang="en-GB" sz="1800" b="0" i="0" kern="1200" dirty="0"/>
            <a:t> Shape resources and access content that reflect real-world needs and experiences</a:t>
          </a:r>
        </a:p>
      </dsp:txBody>
      <dsp:txXfrm>
        <a:off x="1355966" y="984152"/>
        <a:ext cx="4963664" cy="920405"/>
      </dsp:txXfrm>
    </dsp:sp>
    <dsp:sp modelId="{B2E0258E-599F-4E2C-9116-DF0C86803C26}">
      <dsp:nvSpPr>
        <dsp:cNvPr id="0" name=""/>
        <dsp:cNvSpPr/>
      </dsp:nvSpPr>
      <dsp:spPr>
        <a:xfrm>
          <a:off x="92040" y="1104486"/>
          <a:ext cx="1263926" cy="736324"/>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0" b="-4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E370949-5CB7-4CC8-9854-F19EC11A19E2}">
      <dsp:nvSpPr>
        <dsp:cNvPr id="0" name=""/>
        <dsp:cNvSpPr/>
      </dsp:nvSpPr>
      <dsp:spPr>
        <a:xfrm>
          <a:off x="0" y="2024891"/>
          <a:ext cx="6319631" cy="92040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447675" lvl="0" indent="-447675" algn="l" defTabSz="800100">
            <a:lnSpc>
              <a:spcPct val="90000"/>
            </a:lnSpc>
            <a:spcBef>
              <a:spcPct val="0"/>
            </a:spcBef>
            <a:spcAft>
              <a:spcPct val="35000"/>
            </a:spcAft>
            <a:buNone/>
          </a:pPr>
          <a:r>
            <a:rPr lang="en-GB" sz="1800" b="0" i="0" kern="1200" dirty="0"/>
            <a:t>3.      </a:t>
          </a:r>
          <a:r>
            <a:rPr lang="en-GB" sz="1800" b="1" i="0" kern="1200" dirty="0"/>
            <a:t>Early updates -</a:t>
          </a:r>
          <a:r>
            <a:rPr lang="en-GB" sz="1800" b="0" i="0" kern="1200" dirty="0"/>
            <a:t> Be the first to hear about new opportunities.</a:t>
          </a:r>
        </a:p>
      </dsp:txBody>
      <dsp:txXfrm>
        <a:off x="1355966" y="2024891"/>
        <a:ext cx="4963664" cy="920405"/>
      </dsp:txXfrm>
    </dsp:sp>
    <dsp:sp modelId="{4F92084B-53D1-4C7F-80CC-8DDC8D30A7FD}">
      <dsp:nvSpPr>
        <dsp:cNvPr id="0" name=""/>
        <dsp:cNvSpPr/>
      </dsp:nvSpPr>
      <dsp:spPr>
        <a:xfrm>
          <a:off x="92040" y="2116932"/>
          <a:ext cx="1263926" cy="736324"/>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40000" b="-4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0FF39-6D81-4B19-8265-265DE8C69B27}" type="datetimeFigureOut">
              <a:rPr lang="en-GB" smtClean="0"/>
              <a:t>29/01/2025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9DD82-C0FC-4D27-B174-30229C3B2B09}" type="slidenum">
              <a:rPr lang="en-GB" smtClean="0"/>
              <a:t>‹#›</a:t>
            </a:fld>
            <a:endParaRPr lang="en-GB"/>
          </a:p>
        </p:txBody>
      </p:sp>
    </p:spTree>
    <p:extLst>
      <p:ext uri="{BB962C8B-B14F-4D97-AF65-F5344CB8AC3E}">
        <p14:creationId xmlns:p14="http://schemas.microsoft.com/office/powerpoint/2010/main" val="140962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barnetcouncil-my.sharepoint.com/personal/natasha_joseph_barnet_gov_uk/_layouts/15/viewer.aspx?sourcedoc=d890b3b0-76f2-4213-941c-2241567db8ef&amp;nav=%7b%22playbackOptions%22:%7b%22startTimeInSeconds%22:182%7d%7d" TargetMode="External"/><Relationship Id="rId3" Type="http://schemas.openxmlformats.org/officeDocument/2006/relationships/hyperlink" Target="https://barnetcouncil-my.sharepoint.com/personal/natasha_joseph_barnet_gov_uk/_layouts/15/viewer.aspx?sourcedoc=d890b3b0-76f2-4213-941c-2241567db8ef&amp;nav=%7b%22playbackOptions%22:%7b%22startTimeInSeconds%22:1.12%7d%7d" TargetMode="External"/><Relationship Id="rId7" Type="http://schemas.openxmlformats.org/officeDocument/2006/relationships/hyperlink" Target="https://barnetcouncil-my.sharepoint.com/personal/natasha_joseph_barnet_gov_uk/_layouts/15/viewer.aspx?sourcedoc=d890b3b0-76f2-4213-941c-2241567db8ef&amp;nav=%7b%22playbackOptions%22:%7b%22startTimeInSeconds%22:155.98%7d%7d"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barnetcouncil-my.sharepoint.com/personal/natasha_joseph_barnet_gov_uk/_layouts/15/viewer.aspx?sourcedoc=d890b3b0-76f2-4213-941c-2241567db8ef&amp;nav=%7b%22playbackOptions%22:%7b%22startTimeInSeconds%22:88.547%7d%7d" TargetMode="External"/><Relationship Id="rId5" Type="http://schemas.openxmlformats.org/officeDocument/2006/relationships/hyperlink" Target="https://barnetcouncil-my.sharepoint.com/personal/natasha_joseph_barnet_gov_uk/_layouts/15/viewer.aspx?sourcedoc=d890b3b0-76f2-4213-941c-2241567db8ef&amp;nav=%7b%22playbackOptions%22:%7b%22startTimeInSeconds%22:64%7d%7d" TargetMode="External"/><Relationship Id="rId4" Type="http://schemas.openxmlformats.org/officeDocument/2006/relationships/hyperlink" Target="https://barnetcouncil-my.sharepoint.com/personal/natasha_joseph_barnet_gov_uk/_layouts/15/viewer.aspx?sourcedoc=d890b3b0-76f2-4213-941c-2241567db8ef&amp;nav=%7b%22playbackOptions%22:%7b%22startTimeInSeconds%22:35%7d%7d" TargetMode="External"/><Relationship Id="rId9" Type="http://schemas.openxmlformats.org/officeDocument/2006/relationships/hyperlink" Target="https://barnetcouncil-my.sharepoint.com/personal/natasha_joseph_barnet_gov_uk/_layouts/15/viewer.aspx?sourcedoc=d890b3b0-76f2-4213-941c-2241567db8ef&amp;nav=%7b%22playbackOptions%22:%7b%22startTimeInSeconds%22:196.741%7d%7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BICS@barnet.gov.uk"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gbr01.safelinks.protection.outlook.com/?url=https%3A%2F%2Fwww.barnet.gov.uk%2Fyoung-people%2Ftalk-about-it&amp;data=05%7C02%7CSarah.Leighter%40Barnet.gov.uk%7C35b2682188974486fb4108dd3a1dc079%7C1ba468b914144675be4f53c478ad47bb%7C0%7C0%7C638730621631649551%7CUnknown%7CTWFpbGZsb3d8eyJFbXB0eU1hcGkiOnRydWUsIlYiOiIwLjAuMDAwMCIsIlAiOiJXaW4zMiIsIkFOIjoiTWFpbCIsIldUIjoyfQ%3D%3D%7C0%7C%7C%7C&amp;sdata=wlnNqwjHjn%2BmczbK5SRBluWe9Lczo6rFEXxwqPZAeRw%3D&amp;reserved=0" TargetMode="External"/><Relationship Id="rId4" Type="http://schemas.openxmlformats.org/officeDocument/2006/relationships/hyperlink" Target="https://gbr01.safelinks.protection.outlook.com/?url=http%3A%2F%2Fwww.barnet.gov.uk%2Fbics&amp;data=05%7C02%7CSarah.Leighter%40Barnet.gov.uk%7C35b2682188974486fb4108dd3a1dc079%7C1ba468b914144675be4f53c478ad47bb%7C0%7C0%7C638730621631639816%7CUnknown%7CTWFpbGZsb3d8eyJFbXB0eU1hcGkiOnRydWUsIlYiOiIwLjAuMDAwMCIsIlAiOiJXaW4zMiIsIkFOIjoiTWFpbCIsIldUIjoyfQ%3D%3D%7C0%7C%7C%7C&amp;sdata=mtc7luK2x3ZZFKRBnOdeig%2BbNEPcJAfqqW2JX6ASV%2F0%3D&amp;reserved=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9D184-4D6B-4DE8-A0BB-9BA9F58F62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74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Colours for Resilient Schools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533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323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43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Consistent colours with logo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0208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60185-2A72-45A1-EFE7-EEB00D5B1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FDE53-449B-33B5-D9F9-BE8559869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EA0B8-6222-1BB9-DF38-02E931E57C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E35DDD-6448-CC39-CC75-EF03695383A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968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Aft>
                <a:spcPts val="900"/>
              </a:spcAft>
            </a:pPr>
            <a:r>
              <a:rPr lang="en-GB"/>
              <a:t>4 minute long tutorial on resilient schools self-assessment tool</a:t>
            </a:r>
            <a:br>
              <a:rPr lang="en-GB"/>
            </a:br>
            <a:r>
              <a:rPr lang="en-GB"/>
              <a:t>Tutorial on whole school approach audit tool– Video 3:50 mins long </a:t>
            </a:r>
            <a:br>
              <a:rPr lang="en-GB"/>
            </a:br>
            <a:r>
              <a:rPr lang="en-GB"/>
              <a:t>Chapters:</a:t>
            </a:r>
            <a:br>
              <a:rPr lang="en-GB"/>
            </a:br>
            <a:r>
              <a:rPr lang="en-GB" sz="1800" u="sng">
                <a:solidFill>
                  <a:srgbClr val="467886"/>
                </a:solidFill>
                <a:effectLst/>
                <a:latin typeface="Calibri" panose="020F0502020204030204" pitchFamily="34" charset="0"/>
                <a:ea typeface="Garamond" panose="02020404030301010803" pitchFamily="18" charset="0"/>
                <a:cs typeface="Times New Roman" panose="02020603050405020304" pitchFamily="18" charset="0"/>
                <a:hlinkClick r:id="rId3"/>
              </a:rPr>
              <a:t>00:00:01</a:t>
            </a:r>
            <a:r>
              <a:rPr lang="en-GB" sz="1800">
                <a:effectLst/>
                <a:latin typeface="Calibri" panose="020F0502020204030204" pitchFamily="34" charset="0"/>
                <a:ea typeface="Garamond" panose="02020404030301010803" pitchFamily="18" charset="0"/>
                <a:cs typeface="Times New Roman" panose="02020603050405020304" pitchFamily="18" charset="0"/>
              </a:rPr>
              <a:t> Introduction</a:t>
            </a:r>
            <a:endParaRPr lang="en-GB" sz="1800">
              <a:effectLst/>
              <a:latin typeface="Garamond" panose="02020404030301010803" pitchFamily="18" charset="0"/>
              <a:ea typeface="Garamond" panose="02020404030301010803" pitchFamily="18" charset="0"/>
              <a:cs typeface="Times New Roman" panose="02020603050405020304" pitchFamily="18" charset="0"/>
            </a:endParaRPr>
          </a:p>
          <a:p>
            <a:pPr>
              <a:lnSpc>
                <a:spcPct val="114000"/>
              </a:lnSpc>
              <a:spcAft>
                <a:spcPts val="900"/>
              </a:spcAft>
            </a:pPr>
            <a:r>
              <a:rPr lang="en-GB" sz="1800" u="sng">
                <a:solidFill>
                  <a:srgbClr val="467886"/>
                </a:solidFill>
                <a:effectLst/>
                <a:latin typeface="Calibri" panose="020F0502020204030204" pitchFamily="34" charset="0"/>
                <a:ea typeface="Garamond" panose="02020404030301010803" pitchFamily="18" charset="0"/>
                <a:cs typeface="Times New Roman" panose="02020603050405020304" pitchFamily="18" charset="0"/>
                <a:hlinkClick r:id="rId4"/>
              </a:rPr>
              <a:t>00:00:35</a:t>
            </a:r>
            <a:r>
              <a:rPr lang="en-GB" sz="1800">
                <a:effectLst/>
                <a:latin typeface="Calibri" panose="020F0502020204030204" pitchFamily="34" charset="0"/>
                <a:ea typeface="Garamond" panose="02020404030301010803" pitchFamily="18" charset="0"/>
                <a:cs typeface="Times New Roman" panose="02020603050405020304" pitchFamily="18" charset="0"/>
              </a:rPr>
              <a:t> Whole School Approach 8 Principles </a:t>
            </a:r>
            <a:endParaRPr lang="en-GB" sz="1800">
              <a:effectLst/>
              <a:latin typeface="Garamond" panose="02020404030301010803" pitchFamily="18" charset="0"/>
              <a:ea typeface="Garamond" panose="02020404030301010803" pitchFamily="18" charset="0"/>
              <a:cs typeface="Times New Roman" panose="02020603050405020304" pitchFamily="18" charset="0"/>
            </a:endParaRPr>
          </a:p>
          <a:p>
            <a:pPr>
              <a:lnSpc>
                <a:spcPct val="114000"/>
              </a:lnSpc>
              <a:spcAft>
                <a:spcPts val="900"/>
              </a:spcAft>
            </a:pPr>
            <a:r>
              <a:rPr lang="en-GB" sz="1800" u="sng">
                <a:solidFill>
                  <a:srgbClr val="467886"/>
                </a:solidFill>
                <a:effectLst/>
                <a:latin typeface="Calibri" panose="020F0502020204030204" pitchFamily="34" charset="0"/>
                <a:ea typeface="Garamond" panose="02020404030301010803" pitchFamily="18" charset="0"/>
                <a:cs typeface="Times New Roman" panose="02020603050405020304" pitchFamily="18" charset="0"/>
                <a:hlinkClick r:id="rId5"/>
              </a:rPr>
              <a:t>00:01:04</a:t>
            </a:r>
            <a:r>
              <a:rPr lang="en-GB" sz="1800">
                <a:effectLst/>
                <a:latin typeface="Calibri" panose="020F0502020204030204" pitchFamily="34" charset="0"/>
                <a:ea typeface="Garamond" panose="02020404030301010803" pitchFamily="18" charset="0"/>
                <a:cs typeface="Times New Roman" panose="02020603050405020304" pitchFamily="18" charset="0"/>
              </a:rPr>
              <a:t> Sign up to the audit tool</a:t>
            </a:r>
            <a:endParaRPr lang="en-GB" sz="1800">
              <a:effectLst/>
              <a:latin typeface="Garamond" panose="02020404030301010803" pitchFamily="18" charset="0"/>
              <a:ea typeface="Garamond" panose="02020404030301010803" pitchFamily="18" charset="0"/>
              <a:cs typeface="Times New Roman" panose="02020603050405020304" pitchFamily="18" charset="0"/>
            </a:endParaRPr>
          </a:p>
          <a:p>
            <a:pPr>
              <a:lnSpc>
                <a:spcPct val="114000"/>
              </a:lnSpc>
              <a:spcAft>
                <a:spcPts val="900"/>
              </a:spcAft>
            </a:pPr>
            <a:r>
              <a:rPr lang="en-GB" sz="1800" u="sng">
                <a:solidFill>
                  <a:srgbClr val="467886"/>
                </a:solidFill>
                <a:effectLst/>
                <a:latin typeface="Calibri" panose="020F0502020204030204" pitchFamily="34" charset="0"/>
                <a:ea typeface="Garamond" panose="02020404030301010803" pitchFamily="18" charset="0"/>
                <a:cs typeface="Times New Roman" panose="02020603050405020304" pitchFamily="18" charset="0"/>
                <a:hlinkClick r:id="rId6"/>
              </a:rPr>
              <a:t>00:01:28</a:t>
            </a:r>
            <a:r>
              <a:rPr lang="en-GB" sz="1800">
                <a:effectLst/>
                <a:latin typeface="Calibri" panose="020F0502020204030204" pitchFamily="34" charset="0"/>
                <a:ea typeface="Garamond" panose="02020404030301010803" pitchFamily="18" charset="0"/>
                <a:cs typeface="Times New Roman" panose="02020603050405020304" pitchFamily="18" charset="0"/>
              </a:rPr>
              <a:t> Questionnaire section</a:t>
            </a:r>
            <a:endParaRPr lang="en-GB" sz="1800">
              <a:effectLst/>
              <a:latin typeface="Garamond" panose="02020404030301010803" pitchFamily="18" charset="0"/>
              <a:ea typeface="Garamond" panose="02020404030301010803" pitchFamily="18" charset="0"/>
              <a:cs typeface="Times New Roman" panose="02020603050405020304" pitchFamily="18" charset="0"/>
            </a:endParaRPr>
          </a:p>
          <a:p>
            <a:pPr>
              <a:lnSpc>
                <a:spcPct val="114000"/>
              </a:lnSpc>
              <a:spcAft>
                <a:spcPts val="900"/>
              </a:spcAft>
            </a:pPr>
            <a:r>
              <a:rPr lang="en-GB" sz="1800" u="sng">
                <a:solidFill>
                  <a:srgbClr val="467886"/>
                </a:solidFill>
                <a:effectLst/>
                <a:latin typeface="Calibri" panose="020F0502020204030204" pitchFamily="34" charset="0"/>
                <a:ea typeface="Garamond" panose="02020404030301010803" pitchFamily="18" charset="0"/>
                <a:cs typeface="Times New Roman" panose="02020603050405020304" pitchFamily="18" charset="0"/>
                <a:hlinkClick r:id="rId7"/>
              </a:rPr>
              <a:t>00:02:35</a:t>
            </a:r>
            <a:r>
              <a:rPr lang="en-GB" sz="1800">
                <a:effectLst/>
                <a:latin typeface="Calibri" panose="020F0502020204030204" pitchFamily="34" charset="0"/>
                <a:ea typeface="Garamond" panose="02020404030301010803" pitchFamily="18" charset="0"/>
                <a:cs typeface="Times New Roman" panose="02020603050405020304" pitchFamily="18" charset="0"/>
              </a:rPr>
              <a:t> Summary report</a:t>
            </a:r>
            <a:endParaRPr lang="en-GB" sz="1800">
              <a:effectLst/>
              <a:latin typeface="Garamond" panose="02020404030301010803" pitchFamily="18" charset="0"/>
              <a:ea typeface="Garamond" panose="02020404030301010803" pitchFamily="18" charset="0"/>
              <a:cs typeface="Times New Roman" panose="02020603050405020304" pitchFamily="18" charset="0"/>
            </a:endParaRPr>
          </a:p>
          <a:p>
            <a:pPr>
              <a:lnSpc>
                <a:spcPct val="114000"/>
              </a:lnSpc>
              <a:spcAft>
                <a:spcPts val="900"/>
              </a:spcAft>
            </a:pPr>
            <a:r>
              <a:rPr lang="en-GB" sz="1800" u="sng">
                <a:solidFill>
                  <a:srgbClr val="467886"/>
                </a:solidFill>
                <a:effectLst/>
                <a:latin typeface="Calibri" panose="020F0502020204030204" pitchFamily="34" charset="0"/>
                <a:ea typeface="Garamond" panose="02020404030301010803" pitchFamily="18" charset="0"/>
                <a:cs typeface="Times New Roman" panose="02020603050405020304" pitchFamily="18" charset="0"/>
                <a:hlinkClick r:id="rId8"/>
              </a:rPr>
              <a:t>00:03:02</a:t>
            </a:r>
            <a:r>
              <a:rPr lang="en-GB" sz="1800">
                <a:effectLst/>
                <a:latin typeface="Calibri" panose="020F0502020204030204" pitchFamily="34" charset="0"/>
                <a:ea typeface="Garamond" panose="02020404030301010803" pitchFamily="18" charset="0"/>
                <a:cs typeface="Times New Roman" panose="02020603050405020304" pitchFamily="18" charset="0"/>
              </a:rPr>
              <a:t> Send PDF to Resilient Schools Team</a:t>
            </a:r>
            <a:endParaRPr lang="en-GB" sz="1800">
              <a:effectLst/>
              <a:latin typeface="Garamond" panose="02020404030301010803" pitchFamily="18" charset="0"/>
              <a:ea typeface="Garamond" panose="02020404030301010803" pitchFamily="18" charset="0"/>
              <a:cs typeface="Times New Roman" panose="02020603050405020304" pitchFamily="18" charset="0"/>
            </a:endParaRPr>
          </a:p>
          <a:p>
            <a:pPr>
              <a:lnSpc>
                <a:spcPct val="114000"/>
              </a:lnSpc>
              <a:spcAft>
                <a:spcPts val="900"/>
              </a:spcAft>
            </a:pPr>
            <a:r>
              <a:rPr lang="en-GB" sz="1800" u="sng">
                <a:solidFill>
                  <a:srgbClr val="467886"/>
                </a:solidFill>
                <a:effectLst/>
                <a:latin typeface="Calibri" panose="020F0502020204030204" pitchFamily="34" charset="0"/>
                <a:ea typeface="Garamond" panose="02020404030301010803" pitchFamily="18" charset="0"/>
                <a:cs typeface="Times New Roman" panose="02020603050405020304" pitchFamily="18" charset="0"/>
                <a:hlinkClick r:id="rId9"/>
              </a:rPr>
              <a:t>00:03:16</a:t>
            </a:r>
            <a:r>
              <a:rPr lang="en-GB" sz="1800">
                <a:effectLst/>
                <a:latin typeface="Calibri" panose="020F0502020204030204" pitchFamily="34" charset="0"/>
                <a:ea typeface="Garamond" panose="02020404030301010803" pitchFamily="18" charset="0"/>
                <a:cs typeface="Times New Roman" panose="02020603050405020304" pitchFamily="18" charset="0"/>
              </a:rPr>
              <a:t> Kitemark and Support opportunities</a:t>
            </a:r>
            <a:endParaRPr lang="en-GB" sz="1800">
              <a:effectLst/>
              <a:latin typeface="Garamond" panose="02020404030301010803" pitchFamily="18" charset="0"/>
              <a:ea typeface="Garamond" panose="02020404030301010803"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90F2F-93FB-4731-8053-12C6F68E2E8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559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DCC6-6FF6-C001-DAB2-16AE22978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8BD35-AF13-CDB7-CBF8-AEFDB3056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8C28E-5423-0F32-E239-7EF3F031CA85}"/>
              </a:ext>
            </a:extLst>
          </p:cNvPr>
          <p:cNvSpPr>
            <a:spLocks noGrp="1"/>
          </p:cNvSpPr>
          <p:nvPr>
            <p:ph type="body" idx="1"/>
          </p:nvPr>
        </p:nvSpPr>
        <p:spPr/>
        <p:txBody>
          <a:bodyPr/>
          <a:lstStyle/>
          <a:p>
            <a:r>
              <a:rPr lang="en-GB"/>
              <a:t>Consistent colours with logo</a:t>
            </a:r>
          </a:p>
        </p:txBody>
      </p:sp>
      <p:sp>
        <p:nvSpPr>
          <p:cNvPr id="4" name="Slide Number Placeholder 3">
            <a:extLst>
              <a:ext uri="{FF2B5EF4-FFF2-40B4-BE49-F238E27FC236}">
                <a16:creationId xmlns:a16="http://schemas.microsoft.com/office/drawing/2014/main" id="{32CE48F9-DA3B-4B35-B41D-AE0A6D9647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6529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544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70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765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meeting – Housing and homelessness (recognising statutory obligations)</a:t>
            </a:r>
          </a:p>
        </p:txBody>
      </p:sp>
      <p:sp>
        <p:nvSpPr>
          <p:cNvPr id="4" name="Slide Number Placeholder 3"/>
          <p:cNvSpPr>
            <a:spLocks noGrp="1"/>
          </p:cNvSpPr>
          <p:nvPr>
            <p:ph type="sldNum" sz="quarter" idx="5"/>
          </p:nvPr>
        </p:nvSpPr>
        <p:spPr/>
        <p:txBody>
          <a:bodyPr/>
          <a:lstStyle/>
          <a:p>
            <a:fld id="{9869DD82-C0FC-4D27-B174-30229C3B2B09}" type="slidenum">
              <a:rPr lang="en-GB" smtClean="0"/>
              <a:t>2</a:t>
            </a:fld>
            <a:endParaRPr lang="en-GB"/>
          </a:p>
        </p:txBody>
      </p:sp>
    </p:spTree>
    <p:extLst>
      <p:ext uri="{BB962C8B-B14F-4D97-AF65-F5344CB8AC3E}">
        <p14:creationId xmlns:p14="http://schemas.microsoft.com/office/powerpoint/2010/main" val="18295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3525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2145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09FBF-BE6A-B1E4-4A68-0739E01A2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BCCDB-4800-482A-0070-F6D28B34E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E1F2B-A13F-4235-666A-B4C23BABFBA6}"/>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9BFA7DF7-33F1-E753-F154-8B0A2524B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7814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0615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7590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1456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4666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8175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86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102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BICS is a Children, Young People and Family (CYP) Mental Health service</a:t>
            </a:r>
          </a:p>
          <a:p>
            <a:r>
              <a:rPr lang="en-US"/>
              <a:t>If you would like to contact the BICS team, please e-mail </a:t>
            </a:r>
            <a:r>
              <a:rPr lang="en-US">
                <a:hlinkClick r:id="rId3"/>
              </a:rPr>
              <a:t>BICS@barnet.gov.uk</a:t>
            </a:r>
            <a:endParaRPr lang="en-US"/>
          </a:p>
          <a:p>
            <a:r>
              <a:rPr lang="en-US"/>
              <a:t>If you need to talk to us, please call our Support Line on 020 8359 3130</a:t>
            </a:r>
          </a:p>
          <a:p>
            <a:r>
              <a:rPr lang="en-US"/>
              <a:t>The BICS Support Line is currently open from 09:00 to 17:00 hours. </a:t>
            </a:r>
          </a:p>
          <a:p>
            <a:r>
              <a:rPr lang="en-US"/>
              <a:t>For further information please see </a:t>
            </a:r>
            <a:r>
              <a:rPr lang="en-US">
                <a:hlinkClick r:id="rId4"/>
              </a:rPr>
              <a:t>www.barnet.gov.uk/bics</a:t>
            </a:r>
            <a:r>
              <a:rPr lang="en-US"/>
              <a:t> CYPs can visit </a:t>
            </a:r>
            <a:r>
              <a:rPr lang="en-US">
                <a:hlinkClick r:id="rId5"/>
              </a:rPr>
              <a:t>Talk about it | Barnet Council</a:t>
            </a:r>
            <a:r>
              <a:rPr lang="en-US"/>
              <a:t> for resources</a:t>
            </a:r>
          </a:p>
          <a:p>
            <a:r>
              <a:rPr lang="en-US"/>
              <a:t>If you/your child are under 18 and need urgent help in a mental health crisis, please call either 999 for emergency services or the 24-hour Barnet CAMHS crisis service on 0800 151 0023.</a:t>
            </a:r>
          </a:p>
          <a:p>
            <a:endParaRPr lang="en-US">
              <a:latin typeface="Aptos" panose="02110004020202020204"/>
              <a:ea typeface="Calibri"/>
              <a:cs typeface="Calibri"/>
            </a:endParaRPr>
          </a:p>
          <a:p>
            <a:r>
              <a:rPr lang="en-US">
                <a:latin typeface="Aptos" panose="02110004020202020204"/>
                <a:ea typeface="Calibri"/>
                <a:cs typeface="Calibri"/>
              </a:rPr>
              <a:t>Use of the self assessment tool within MHST schools already (to be talked about in more detail by </a:t>
            </a:r>
            <a:r>
              <a:rPr lang="en-US" err="1">
                <a:latin typeface="Aptos" panose="02110004020202020204"/>
                <a:ea typeface="Calibri"/>
                <a:cs typeface="Calibri"/>
              </a:rPr>
              <a:t>Resiliant</a:t>
            </a:r>
            <a:r>
              <a:rPr lang="en-US">
                <a:latin typeface="Aptos" panose="02110004020202020204"/>
                <a:ea typeface="Calibri"/>
                <a:cs typeface="Calibri"/>
              </a:rPr>
              <a:t> Schools who use the same tool), access to our support line, linked BICS practitioners for many schools already in place, referrals for targeted group, 1-2-1 and family support, as well as train the trainer sessions for schools and parent/carer workshops in the community. Support available in schools, the community and in social care and youth justice settings.</a:t>
            </a:r>
            <a:r>
              <a:rPr lang="en-US" dirty="0">
                <a:latin typeface="Aptos" panose="02110004020202020204"/>
                <a:ea typeface="Calibri"/>
                <a:cs typeface="Calibri"/>
              </a:rPr>
              <a:t> CI support as needed.</a:t>
            </a:r>
            <a:endParaRPr lang="en-US">
              <a:latin typeface="Aptos" panose="02110004020202020204"/>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869DD82-C0FC-4D27-B174-30229C3B2B09}" type="slidenum">
              <a:rPr lang="en-GB" smtClean="0"/>
              <a:t>12</a:t>
            </a:fld>
            <a:endParaRPr lang="en-GB"/>
          </a:p>
        </p:txBody>
      </p:sp>
    </p:spTree>
    <p:extLst>
      <p:ext uri="{BB962C8B-B14F-4D97-AF65-F5344CB8AC3E}">
        <p14:creationId xmlns:p14="http://schemas.microsoft.com/office/powerpoint/2010/main" val="351896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3767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1233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4871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1806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0929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3685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3A97-43F6-4500-A22B-E13E9B351D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1336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[barnet wellbeing together – still being delivered but the contract has been taken over by Hestia]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DEE4D-1F85-44D6-B776-15A5C1E307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465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Train the Trainer sessions last term ran on EBSA. Previously Friendship covered for primary schools with a secondary schools and parent workshop </a:t>
            </a:r>
            <a:r>
              <a:rPr lang="en-US" dirty="0" err="1">
                <a:latin typeface="Calibri"/>
                <a:ea typeface="Calibri"/>
                <a:cs typeface="Calibri"/>
              </a:rPr>
              <a:t>currenlty</a:t>
            </a:r>
            <a:r>
              <a:rPr lang="en-US" dirty="0">
                <a:latin typeface="Calibri"/>
                <a:ea typeface="Calibri"/>
                <a:cs typeface="Calibri"/>
              </a:rPr>
              <a:t> in development. Parent led anxiety workshops run every term as standard, as well as an EBSA workshop last term.</a:t>
            </a:r>
          </a:p>
          <a:p>
            <a:endParaRPr lang="en-US" dirty="0">
              <a:latin typeface="Calibri"/>
              <a:ea typeface="Calibri"/>
              <a:cs typeface="Calibri"/>
            </a:endParaRPr>
          </a:p>
          <a:p>
            <a:r>
              <a:rPr lang="en-US" dirty="0">
                <a:latin typeface="Calibri"/>
                <a:ea typeface="Calibri"/>
                <a:cs typeface="Calibri"/>
              </a:rPr>
              <a:t>For those schools who are part of the PINS project (</a:t>
            </a:r>
            <a:r>
              <a:rPr lang="en-GB" dirty="0"/>
              <a:t>Partnership for Inclusion of Neurodiversity in Schools), the mental health offer includes workshops for parents and school staff on either anxiety, EBSA or emotional regulation.</a:t>
            </a:r>
          </a:p>
          <a:p>
            <a:endParaRPr lang="en-GB" dirty="0">
              <a:latin typeface="Aptos"/>
              <a:ea typeface="Calibri"/>
              <a:cs typeface="Calibri"/>
            </a:endParaRPr>
          </a:p>
          <a:p>
            <a:r>
              <a:rPr lang="en-GB" dirty="0">
                <a:latin typeface="Aptos"/>
                <a:ea typeface="Calibri"/>
                <a:cs typeface="Calibri"/>
              </a:rPr>
              <a:t>Will be interesting to look at the results of the your voice survey and whether this matches these answers.</a:t>
            </a:r>
          </a:p>
          <a:p>
            <a:endParaRPr lang="en-GB" dirty="0">
              <a:latin typeface="Aptos"/>
              <a:ea typeface="Calibri"/>
              <a:cs typeface="Calibri"/>
            </a:endParaRPr>
          </a:p>
          <a:p>
            <a:r>
              <a:rPr lang="en-GB" dirty="0">
                <a:latin typeface="Aptos"/>
                <a:ea typeface="Calibri"/>
                <a:cs typeface="Calibri"/>
              </a:rPr>
              <a:t>How have individual schools taken and further steps towards managing any of these worries?</a:t>
            </a:r>
          </a:p>
        </p:txBody>
      </p:sp>
      <p:sp>
        <p:nvSpPr>
          <p:cNvPr id="4" name="Slide Number Placeholder 3"/>
          <p:cNvSpPr>
            <a:spLocks noGrp="1"/>
          </p:cNvSpPr>
          <p:nvPr>
            <p:ph type="sldNum" sz="quarter" idx="5"/>
          </p:nvPr>
        </p:nvSpPr>
        <p:spPr/>
        <p:txBody>
          <a:bodyPr/>
          <a:lstStyle/>
          <a:p>
            <a:fld id="{9869DD82-C0FC-4D27-B174-30229C3B2B09}" type="slidenum">
              <a:rPr lang="en-GB" smtClean="0"/>
              <a:t>13</a:t>
            </a:fld>
            <a:endParaRPr lang="en-GB"/>
          </a:p>
        </p:txBody>
      </p:sp>
    </p:spTree>
    <p:extLst>
      <p:ext uri="{BB962C8B-B14F-4D97-AF65-F5344CB8AC3E}">
        <p14:creationId xmlns:p14="http://schemas.microsoft.com/office/powerpoint/2010/main" val="410788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Parent/carer workshops</a:t>
            </a:r>
          </a:p>
          <a:p>
            <a:r>
              <a:rPr lang="en-US" dirty="0">
                <a:latin typeface="Calibri"/>
                <a:ea typeface="Calibri"/>
                <a:cs typeface="Calibri"/>
              </a:rPr>
              <a:t>Coffee mornings</a:t>
            </a:r>
          </a:p>
          <a:p>
            <a:endParaRPr lang="en-US" dirty="0">
              <a:latin typeface="Calibri"/>
              <a:ea typeface="Calibri"/>
              <a:cs typeface="Calibri"/>
            </a:endParaRPr>
          </a:p>
          <a:p>
            <a:endParaRPr lang="en-GB" dirty="0"/>
          </a:p>
          <a:p>
            <a:r>
              <a:rPr lang="en-GB" dirty="0"/>
              <a:t>How have individual schools taken and further steps towards managing any of these worries? Did any schools involve parents in anti bullying week last term?</a:t>
            </a:r>
            <a:endParaRPr lang="en-US" dirty="0"/>
          </a:p>
        </p:txBody>
      </p:sp>
      <p:sp>
        <p:nvSpPr>
          <p:cNvPr id="4" name="Slide Number Placeholder 3"/>
          <p:cNvSpPr>
            <a:spLocks noGrp="1"/>
          </p:cNvSpPr>
          <p:nvPr>
            <p:ph type="sldNum" sz="quarter" idx="5"/>
          </p:nvPr>
        </p:nvSpPr>
        <p:spPr/>
        <p:txBody>
          <a:bodyPr/>
          <a:lstStyle/>
          <a:p>
            <a:fld id="{9869DD82-C0FC-4D27-B174-30229C3B2B09}" type="slidenum">
              <a:rPr lang="en-GB" smtClean="0"/>
              <a:t>14</a:t>
            </a:fld>
            <a:endParaRPr lang="en-GB"/>
          </a:p>
        </p:txBody>
      </p:sp>
    </p:spTree>
    <p:extLst>
      <p:ext uri="{BB962C8B-B14F-4D97-AF65-F5344CB8AC3E}">
        <p14:creationId xmlns:p14="http://schemas.microsoft.com/office/powerpoint/2010/main" val="1339140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have individual schools taken and steps towards managing any of these worries?</a:t>
            </a:r>
            <a:endParaRPr lang="en-US" dirty="0"/>
          </a:p>
        </p:txBody>
      </p:sp>
      <p:sp>
        <p:nvSpPr>
          <p:cNvPr id="4" name="Slide Number Placeholder 3"/>
          <p:cNvSpPr>
            <a:spLocks noGrp="1"/>
          </p:cNvSpPr>
          <p:nvPr>
            <p:ph type="sldNum" sz="quarter" idx="5"/>
          </p:nvPr>
        </p:nvSpPr>
        <p:spPr/>
        <p:txBody>
          <a:bodyPr/>
          <a:lstStyle/>
          <a:p>
            <a:fld id="{9869DD82-C0FC-4D27-B174-30229C3B2B09}" type="slidenum">
              <a:rPr lang="en-GB" smtClean="0"/>
              <a:t>15</a:t>
            </a:fld>
            <a:endParaRPr lang="en-GB"/>
          </a:p>
        </p:txBody>
      </p:sp>
    </p:spTree>
    <p:extLst>
      <p:ext uri="{BB962C8B-B14F-4D97-AF65-F5344CB8AC3E}">
        <p14:creationId xmlns:p14="http://schemas.microsoft.com/office/powerpoint/2010/main" val="2246116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Lasy year we received over 4000 responses to the Your Voice Survey</a:t>
            </a:r>
          </a:p>
          <a:p>
            <a:endParaRPr lang="en-US">
              <a:latin typeface="Calibri"/>
              <a:ea typeface="Calibri"/>
              <a:cs typeface="Calibri"/>
            </a:endParaRPr>
          </a:p>
          <a:p>
            <a:r>
              <a:rPr lang="en-US" b="1"/>
              <a:t>Primary</a:t>
            </a:r>
            <a:r>
              <a:rPr lang="en-US"/>
              <a:t> – bad dreams were highlighted as the biggest issue for primary school aged children. We have developed a sleep manual for parents/ carers to guide them in supporting their children with their sleep.</a:t>
            </a:r>
          </a:p>
          <a:p>
            <a:r>
              <a:rPr lang="en-US" b="1"/>
              <a:t>Secondary</a:t>
            </a:r>
            <a:r>
              <a:rPr lang="en-US"/>
              <a:t> – we are basing our train-the-trainers for the next academic year on the results we received from the survey e.g., around overthinking, emotion recognition etc.</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869DD82-C0FC-4D27-B174-30229C3B2B09}" type="slidenum">
              <a:rPr lang="en-GB" smtClean="0"/>
              <a:t>18</a:t>
            </a:fld>
            <a:endParaRPr lang="en-GB"/>
          </a:p>
        </p:txBody>
      </p:sp>
    </p:spTree>
    <p:extLst>
      <p:ext uri="{BB962C8B-B14F-4D97-AF65-F5344CB8AC3E}">
        <p14:creationId xmlns:p14="http://schemas.microsoft.com/office/powerpoint/2010/main" val="251903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0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1097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54E24D3A-01A7-8CF2-606E-A05B8C40BCFB}"/>
              </a:ext>
            </a:extLst>
          </p:cNvPr>
          <p:cNvGrpSpPr/>
          <p:nvPr/>
        </p:nvGrpSpPr>
        <p:grpSpPr>
          <a:xfrm>
            <a:off x="0" y="6140450"/>
            <a:ext cx="12192000" cy="717550"/>
            <a:chOff x="0" y="6140450"/>
            <a:chExt cx="12192000" cy="717550"/>
          </a:xfrm>
        </p:grpSpPr>
        <p:sp>
          <p:nvSpPr>
            <p:cNvPr id="8" name="Rectangle: Single Corner Rounded 6">
              <a:extLst>
                <a:ext uri="{FF2B5EF4-FFF2-40B4-BE49-F238E27FC236}">
                  <a16:creationId xmlns:a16="http://schemas.microsoft.com/office/drawing/2014/main" id="{7810CBD2-21C4-264D-EBBD-F9966AD81EA7}"/>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FFF53FA-BAD1-A8CB-C567-0B02B8A29F21}"/>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FEDB7E90-AB7A-3B9C-3F04-A58AE0BECEB6}"/>
              </a:ext>
            </a:extLst>
          </p:cNvPr>
          <p:cNvGrpSpPr/>
          <p:nvPr userDrawn="1"/>
        </p:nvGrpSpPr>
        <p:grpSpPr>
          <a:xfrm>
            <a:off x="0" y="6140450"/>
            <a:ext cx="12192000" cy="717550"/>
            <a:chOff x="0" y="6140450"/>
            <a:chExt cx="12192000" cy="717550"/>
          </a:xfrm>
        </p:grpSpPr>
        <p:sp>
          <p:nvSpPr>
            <p:cNvPr id="11" name="Rectangle: Single Corner Rounded 6">
              <a:extLst>
                <a:ext uri="{FF2B5EF4-FFF2-40B4-BE49-F238E27FC236}">
                  <a16:creationId xmlns:a16="http://schemas.microsoft.com/office/drawing/2014/main" id="{1CDBCDAA-54E5-FDBA-8E9B-60CB4A4B41A8}"/>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BE26990-6172-2CD6-9B78-8CA61EE948F9}"/>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24366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0B3D3198-6D4F-3280-F573-873EE62B7692}"/>
              </a:ext>
            </a:extLst>
          </p:cNvPr>
          <p:cNvGrpSpPr/>
          <p:nvPr/>
        </p:nvGrpSpPr>
        <p:grpSpPr>
          <a:xfrm>
            <a:off x="0" y="6140450"/>
            <a:ext cx="12192000" cy="717550"/>
            <a:chOff x="0" y="6140450"/>
            <a:chExt cx="12192000" cy="717550"/>
          </a:xfrm>
        </p:grpSpPr>
        <p:sp>
          <p:nvSpPr>
            <p:cNvPr id="8" name="Rectangle: Single Corner Rounded 6">
              <a:extLst>
                <a:ext uri="{FF2B5EF4-FFF2-40B4-BE49-F238E27FC236}">
                  <a16:creationId xmlns:a16="http://schemas.microsoft.com/office/drawing/2014/main" id="{4DC551F5-C564-CEE7-8CF9-FB31C679BEBE}"/>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267E65B-14FB-9B38-A12E-8384B302D6DF}"/>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9099A5DE-D9CD-189A-9215-796D9C83D3EA}"/>
              </a:ext>
            </a:extLst>
          </p:cNvPr>
          <p:cNvGrpSpPr/>
          <p:nvPr userDrawn="1"/>
        </p:nvGrpSpPr>
        <p:grpSpPr>
          <a:xfrm>
            <a:off x="0" y="6140450"/>
            <a:ext cx="12192000" cy="717550"/>
            <a:chOff x="0" y="6140450"/>
            <a:chExt cx="12192000" cy="717550"/>
          </a:xfrm>
        </p:grpSpPr>
        <p:sp>
          <p:nvSpPr>
            <p:cNvPr id="11" name="Rectangle: Single Corner Rounded 6">
              <a:extLst>
                <a:ext uri="{FF2B5EF4-FFF2-40B4-BE49-F238E27FC236}">
                  <a16:creationId xmlns:a16="http://schemas.microsoft.com/office/drawing/2014/main" id="{237302D1-1735-3067-8EAA-0DD7EF7E8603}"/>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2B1AF0B-D2CA-9A1F-441C-FA105E51C18C}"/>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150737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F3252EFB-98B8-A6CD-8396-D55BB467BF4D}"/>
              </a:ext>
            </a:extLst>
          </p:cNvPr>
          <p:cNvGrpSpPr/>
          <p:nvPr/>
        </p:nvGrpSpPr>
        <p:grpSpPr>
          <a:xfrm>
            <a:off x="0" y="6140450"/>
            <a:ext cx="12192000" cy="717550"/>
            <a:chOff x="0" y="6140450"/>
            <a:chExt cx="12192000" cy="717550"/>
          </a:xfrm>
        </p:grpSpPr>
        <p:sp>
          <p:nvSpPr>
            <p:cNvPr id="8" name="Rectangle: Single Corner Rounded 6">
              <a:extLst>
                <a:ext uri="{FF2B5EF4-FFF2-40B4-BE49-F238E27FC236}">
                  <a16:creationId xmlns:a16="http://schemas.microsoft.com/office/drawing/2014/main" id="{7932C1BE-28FB-F447-5513-3870B4576567}"/>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AC391CE-D448-CAE2-29C5-67EEDC491B93}"/>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B9948DD5-7DEA-7499-4AFD-22A1371537F1}"/>
              </a:ext>
            </a:extLst>
          </p:cNvPr>
          <p:cNvGrpSpPr/>
          <p:nvPr userDrawn="1"/>
        </p:nvGrpSpPr>
        <p:grpSpPr>
          <a:xfrm>
            <a:off x="0" y="6140450"/>
            <a:ext cx="12192000" cy="717550"/>
            <a:chOff x="0" y="6140450"/>
            <a:chExt cx="12192000" cy="717550"/>
          </a:xfrm>
        </p:grpSpPr>
        <p:sp>
          <p:nvSpPr>
            <p:cNvPr id="11" name="Rectangle: Single Corner Rounded 6">
              <a:extLst>
                <a:ext uri="{FF2B5EF4-FFF2-40B4-BE49-F238E27FC236}">
                  <a16:creationId xmlns:a16="http://schemas.microsoft.com/office/drawing/2014/main" id="{344903A9-5EA8-99D3-7170-668AB46A25A3}"/>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7C7A02A-6F9D-CCD2-7B21-865BD8B7E8E7}"/>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3039557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68265" y="367188"/>
            <a:ext cx="9455468" cy="454420"/>
          </a:xfrm>
        </p:spPr>
        <p:txBody>
          <a:bodyPr lIns="0" tIns="0" rIns="0" bIns="0"/>
          <a:lstStyle>
            <a:lvl1pPr>
              <a:defRPr sz="2953" b="1" i="0">
                <a:solidFill>
                  <a:srgbClr val="00978E"/>
                </a:solidFill>
                <a:latin typeface="Georgia"/>
                <a:cs typeface="Georgi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602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824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4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41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2702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790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5931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0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A2FF596D-970C-9723-C5D7-4D39E276179F}"/>
              </a:ext>
            </a:extLst>
          </p:cNvPr>
          <p:cNvGrpSpPr/>
          <p:nvPr/>
        </p:nvGrpSpPr>
        <p:grpSpPr>
          <a:xfrm>
            <a:off x="0" y="6140450"/>
            <a:ext cx="12192000" cy="717550"/>
            <a:chOff x="0" y="6140450"/>
            <a:chExt cx="12192000" cy="717550"/>
          </a:xfrm>
        </p:grpSpPr>
        <p:sp>
          <p:nvSpPr>
            <p:cNvPr id="8" name="Rectangle: Single Corner Rounded 6">
              <a:extLst>
                <a:ext uri="{FF2B5EF4-FFF2-40B4-BE49-F238E27FC236}">
                  <a16:creationId xmlns:a16="http://schemas.microsoft.com/office/drawing/2014/main" id="{98A5DF04-5278-2D28-B7B2-9561018F0729}"/>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2438286-AF89-8BDD-BDEC-D9536C9EF5A4}"/>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E8347C59-6461-E29A-2FEC-5C1933A16000}"/>
              </a:ext>
            </a:extLst>
          </p:cNvPr>
          <p:cNvGrpSpPr/>
          <p:nvPr userDrawn="1"/>
        </p:nvGrpSpPr>
        <p:grpSpPr>
          <a:xfrm>
            <a:off x="0" y="6140450"/>
            <a:ext cx="12192000" cy="717550"/>
            <a:chOff x="0" y="6140450"/>
            <a:chExt cx="12192000" cy="717550"/>
          </a:xfrm>
        </p:grpSpPr>
        <p:sp>
          <p:nvSpPr>
            <p:cNvPr id="11" name="Rectangle: Single Corner Rounded 6">
              <a:extLst>
                <a:ext uri="{FF2B5EF4-FFF2-40B4-BE49-F238E27FC236}">
                  <a16:creationId xmlns:a16="http://schemas.microsoft.com/office/drawing/2014/main" id="{48D0B3BB-632A-1CAC-CFB1-2AB062F45F7C}"/>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6B9DBB9-F143-0008-753D-B115615177FE}"/>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2097248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303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7857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3381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304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98F0-58BD-DCD0-21A0-E2FA10672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5C1C24-0C61-396C-C73E-0E989A8033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37F3F7-E829-A2E0-E6A0-4239B1D37BF3}"/>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5" name="Footer Placeholder 4">
            <a:extLst>
              <a:ext uri="{FF2B5EF4-FFF2-40B4-BE49-F238E27FC236}">
                <a16:creationId xmlns:a16="http://schemas.microsoft.com/office/drawing/2014/main" id="{ED9986E9-DA50-6BFA-238F-709B66C499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0B85E3-FBD0-1E13-68B7-D83B6CB2B8CB}"/>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425879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5B3E-71B5-8322-DB13-AA36645E72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77F362-0C64-DF34-8610-88A0C2508E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FFE98-49F8-42CD-BCC6-314B38768B58}"/>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5" name="Footer Placeholder 4">
            <a:extLst>
              <a:ext uri="{FF2B5EF4-FFF2-40B4-BE49-F238E27FC236}">
                <a16:creationId xmlns:a16="http://schemas.microsoft.com/office/drawing/2014/main" id="{1951D68F-18D3-1763-A734-4D6A8B0F33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C23D61-750B-8F57-6E55-8D41E0B64F94}"/>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2035516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30FF-B78D-5804-82C1-89A862AD5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5E137B-A0A4-58C1-B306-595BBCB8A5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FD21E8-B7B6-335F-7985-E11A11A09A1C}"/>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5" name="Footer Placeholder 4">
            <a:extLst>
              <a:ext uri="{FF2B5EF4-FFF2-40B4-BE49-F238E27FC236}">
                <a16:creationId xmlns:a16="http://schemas.microsoft.com/office/drawing/2014/main" id="{01BE1C39-5D1E-3587-97F4-B42408A45F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651FD3-8359-EE56-149A-7A4CC9E279FC}"/>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122124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9FFF-FBC3-D091-C4E7-76E773CDC7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39B2DA-DE9A-A011-B9BE-E268D43BFC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A3D102-2627-3ABB-63AB-FCDA5D84E2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806E35-C3F3-7362-8E5A-EDF4202F33D4}"/>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6" name="Footer Placeholder 5">
            <a:extLst>
              <a:ext uri="{FF2B5EF4-FFF2-40B4-BE49-F238E27FC236}">
                <a16:creationId xmlns:a16="http://schemas.microsoft.com/office/drawing/2014/main" id="{9A3AF6F1-3054-2B29-E85C-1D17AD4D83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5965A0-3580-0AFD-F9C7-984338E09C11}"/>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2038855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B055-EDBD-23C9-46AC-6C467DD134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F4092D-93EC-D8D4-7C23-625A4B09F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09B2FE-6952-C4E8-5857-18FCF722D1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36C9ED-17A6-E19E-9C61-52C77CB2F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F187A-F5BD-1A20-B423-E8E8B4D369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B035AA-EFAD-615A-F2B7-4469A9F3A519}"/>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8" name="Footer Placeholder 7">
            <a:extLst>
              <a:ext uri="{FF2B5EF4-FFF2-40B4-BE49-F238E27FC236}">
                <a16:creationId xmlns:a16="http://schemas.microsoft.com/office/drawing/2014/main" id="{AEEC6F20-5B0A-FF1F-F8D8-AE2BD1E091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B313EF-7CA7-62E4-2867-D9D4E429A332}"/>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3956864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6162-F33C-B949-313C-4DF192DA88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3F41301-ED4E-C2FC-98E5-B7C7F847414F}"/>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4" name="Footer Placeholder 3">
            <a:extLst>
              <a:ext uri="{FF2B5EF4-FFF2-40B4-BE49-F238E27FC236}">
                <a16:creationId xmlns:a16="http://schemas.microsoft.com/office/drawing/2014/main" id="{8F2AE665-BACB-8F3D-9226-547B9D06B2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3373F1-07E9-C896-7F05-E25648E76D91}"/>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343685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37A7F49F-969A-BC53-7F6E-E9F560227374}"/>
              </a:ext>
            </a:extLst>
          </p:cNvPr>
          <p:cNvGrpSpPr/>
          <p:nvPr/>
        </p:nvGrpSpPr>
        <p:grpSpPr>
          <a:xfrm>
            <a:off x="0" y="6140450"/>
            <a:ext cx="12192000" cy="717550"/>
            <a:chOff x="0" y="6140450"/>
            <a:chExt cx="12192000" cy="717550"/>
          </a:xfrm>
        </p:grpSpPr>
        <p:sp>
          <p:nvSpPr>
            <p:cNvPr id="8" name="Rectangle: Single Corner Rounded 6">
              <a:extLst>
                <a:ext uri="{FF2B5EF4-FFF2-40B4-BE49-F238E27FC236}">
                  <a16:creationId xmlns:a16="http://schemas.microsoft.com/office/drawing/2014/main" id="{E889067C-65DE-EA1E-760E-0804DD6DD827}"/>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A270B65-61FF-5C5F-9DCE-DB890DD840D8}"/>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7C0DE1DD-B463-F7B0-CE9C-0AD4FA9F849A}"/>
              </a:ext>
            </a:extLst>
          </p:cNvPr>
          <p:cNvGrpSpPr/>
          <p:nvPr userDrawn="1"/>
        </p:nvGrpSpPr>
        <p:grpSpPr>
          <a:xfrm>
            <a:off x="0" y="6140450"/>
            <a:ext cx="12192000" cy="717550"/>
            <a:chOff x="0" y="6140450"/>
            <a:chExt cx="12192000" cy="717550"/>
          </a:xfrm>
        </p:grpSpPr>
        <p:sp>
          <p:nvSpPr>
            <p:cNvPr id="11" name="Rectangle: Single Corner Rounded 6">
              <a:extLst>
                <a:ext uri="{FF2B5EF4-FFF2-40B4-BE49-F238E27FC236}">
                  <a16:creationId xmlns:a16="http://schemas.microsoft.com/office/drawing/2014/main" id="{A25AC252-5BC6-499B-9DA9-60CB5F04EB96}"/>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8693D69-D34A-45FE-7DAE-BE7BF249891A}"/>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83391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D8ED0E-FFC2-22A4-AB39-600CFF8DF53F}"/>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3" name="Footer Placeholder 2">
            <a:extLst>
              <a:ext uri="{FF2B5EF4-FFF2-40B4-BE49-F238E27FC236}">
                <a16:creationId xmlns:a16="http://schemas.microsoft.com/office/drawing/2014/main" id="{FA778C8D-7FB4-266A-A0F4-AC958ADB8F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4AFD90-A047-433D-9AA8-C94DB200390F}"/>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451560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0F545-B22F-5985-8AC6-3FBB2724A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AE0EF4-D012-401B-D911-25B6D952D2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760BAD-1842-4721-3D38-D53ABFFEF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439E5-2599-18D9-2753-35CFFEE4BCCE}"/>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6" name="Footer Placeholder 5">
            <a:extLst>
              <a:ext uri="{FF2B5EF4-FFF2-40B4-BE49-F238E27FC236}">
                <a16:creationId xmlns:a16="http://schemas.microsoft.com/office/drawing/2014/main" id="{77DEC6C0-AF9A-E127-C898-962340C453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AD3565-E9EE-DE82-C4D2-1DF8F3F4128E}"/>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1785676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AF2C-177C-6462-8630-B8214176E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078F55-F04E-9EF1-2D56-0EA07E150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240BD0-7032-4D32-1DE3-17DB2187B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7C8759-9ED6-9BB7-5A2C-71A8203E42F6}"/>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6" name="Footer Placeholder 5">
            <a:extLst>
              <a:ext uri="{FF2B5EF4-FFF2-40B4-BE49-F238E27FC236}">
                <a16:creationId xmlns:a16="http://schemas.microsoft.com/office/drawing/2014/main" id="{011DD1CA-7167-9AD5-FDC5-FB20A8DA3A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9C6BF3-6BF7-0E12-79C7-8FA7283BD37D}"/>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907394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619D-6623-3340-0E40-FFFE13FF0A2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244B05-D063-8D96-7F1C-CC9217373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8EF3AD-765D-2F83-15F0-18A2C9FCF230}"/>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5" name="Footer Placeholder 4">
            <a:extLst>
              <a:ext uri="{FF2B5EF4-FFF2-40B4-BE49-F238E27FC236}">
                <a16:creationId xmlns:a16="http://schemas.microsoft.com/office/drawing/2014/main" id="{1752424F-2656-C59D-D843-ED8F3C333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309D63-0954-C622-3606-8B28BB9459C0}"/>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913368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A6048-72EC-F5C8-5328-2B52712C66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BBDE83-EDD7-75D6-D8E8-1BFA341FC2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709893-92D6-E06A-2CCF-D8505CBE1517}"/>
              </a:ext>
            </a:extLst>
          </p:cNvPr>
          <p:cNvSpPr>
            <a:spLocks noGrp="1"/>
          </p:cNvSpPr>
          <p:nvPr>
            <p:ph type="dt" sz="half" idx="10"/>
          </p:nvPr>
        </p:nvSpPr>
        <p:spPr/>
        <p:txBody>
          <a:bodyPr/>
          <a:lstStyle/>
          <a:p>
            <a:fld id="{FCCC4C8E-0702-4393-A4D5-4EC9B33A5174}" type="datetimeFigureOut">
              <a:rPr lang="en-GB" smtClean="0"/>
              <a:t>29/01/2025</a:t>
            </a:fld>
            <a:endParaRPr lang="en-GB"/>
          </a:p>
        </p:txBody>
      </p:sp>
      <p:sp>
        <p:nvSpPr>
          <p:cNvPr id="5" name="Footer Placeholder 4">
            <a:extLst>
              <a:ext uri="{FF2B5EF4-FFF2-40B4-BE49-F238E27FC236}">
                <a16:creationId xmlns:a16="http://schemas.microsoft.com/office/drawing/2014/main" id="{B43323D1-95BD-75B7-4FA2-BD5F0B47B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C12282-15E3-6788-A710-1CB342A8B558}"/>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903026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EDF0-3B04-840D-98D2-3E1846F87A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695CFE-9075-C9D5-8F76-468ABCB1C5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5A1BFC-4F8D-B686-4C64-CCC82FF3013E}"/>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5" name="Footer Placeholder 4">
            <a:extLst>
              <a:ext uri="{FF2B5EF4-FFF2-40B4-BE49-F238E27FC236}">
                <a16:creationId xmlns:a16="http://schemas.microsoft.com/office/drawing/2014/main" id="{8AA7173D-B115-1643-DC08-83C3564E7D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CA7786-D8A6-EDC6-00B4-401A9F01B860}"/>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752010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628C-3343-9438-8479-5EE13AAF093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806E201-A20B-375D-15AE-99F588DA005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CD48FF-A5B7-4C8E-4523-BA75153433BB}"/>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5" name="Footer Placeholder 4">
            <a:extLst>
              <a:ext uri="{FF2B5EF4-FFF2-40B4-BE49-F238E27FC236}">
                <a16:creationId xmlns:a16="http://schemas.microsoft.com/office/drawing/2014/main" id="{10D27647-A2B9-24EA-6614-7F647D694B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08B637-AF48-8060-F335-A2E6609E3AA8}"/>
              </a:ext>
            </a:extLst>
          </p:cNvPr>
          <p:cNvSpPr>
            <a:spLocks noGrp="1"/>
          </p:cNvSpPr>
          <p:nvPr>
            <p:ph type="sldNum" sz="quarter" idx="12"/>
          </p:nvPr>
        </p:nvSpPr>
        <p:spPr/>
        <p:txBody>
          <a:bodyPr/>
          <a:lstStyle/>
          <a:p>
            <a:fld id="{F84BAF97-3B09-4FAB-ADE4-331983247EBF}" type="slidenum">
              <a:rPr lang="en-GB" smtClean="0"/>
              <a:t>‹#›</a:t>
            </a:fld>
            <a:endParaRPr lang="en-GB"/>
          </a:p>
        </p:txBody>
      </p:sp>
    </p:spTree>
    <p:custDataLst>
      <p:tags r:id="rId1"/>
    </p:custDataLst>
    <p:extLst>
      <p:ext uri="{BB962C8B-B14F-4D97-AF65-F5344CB8AC3E}">
        <p14:creationId xmlns:p14="http://schemas.microsoft.com/office/powerpoint/2010/main" val="2997108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6851-3272-2B5B-F679-43BF43AA798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5D7E316-CAD1-1CED-BEB1-C4B0994C88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411782-4213-67E1-5247-A267B9E9182C}"/>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5" name="Footer Placeholder 4">
            <a:extLst>
              <a:ext uri="{FF2B5EF4-FFF2-40B4-BE49-F238E27FC236}">
                <a16:creationId xmlns:a16="http://schemas.microsoft.com/office/drawing/2014/main" id="{89B816B2-53AB-411E-11A9-72FE77CDCE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FFFBF3-D564-9F0B-1B4F-4FB8AA431F89}"/>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644196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6C49-E8D6-B7E6-1AF0-ECECBA40916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D2E4A76-9E0D-8ECE-F430-92CC2583721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CE4BC3E-A9F3-5051-109A-5533977169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9186613-3AC7-78D3-1809-007BAFC9277D}"/>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6" name="Footer Placeholder 5">
            <a:extLst>
              <a:ext uri="{FF2B5EF4-FFF2-40B4-BE49-F238E27FC236}">
                <a16:creationId xmlns:a16="http://schemas.microsoft.com/office/drawing/2014/main" id="{D5C19AAF-42DF-A298-976F-198B913F7B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412470-D3E9-FCD8-4F24-773C2297D8FA}"/>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800292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A2D5-94E1-8479-7B2F-4964F1C9564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DA50738-9067-B71E-9F39-F0F852DF62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8DB6A3-3475-1D89-4753-6A8E66C06E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AD8039F-D5D8-7042-D48E-9A26759E1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41A06A-95CE-28F6-222B-EEB39937CD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240F336-4108-802A-B60A-DE9A9B89AC8C}"/>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8" name="Footer Placeholder 7">
            <a:extLst>
              <a:ext uri="{FF2B5EF4-FFF2-40B4-BE49-F238E27FC236}">
                <a16:creationId xmlns:a16="http://schemas.microsoft.com/office/drawing/2014/main" id="{390D641C-787F-BB74-9DEE-695C144DA6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137E6D-924E-F704-24B6-5D84C28EF44E}"/>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47462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7846AC-5B17-4F1A-8C4C-86E30E99E315}" type="datetimeFigureOut">
              <a:rPr lang="en-GB" smtClean="0"/>
              <a:t>29/01/2025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4BBF5E-34C3-4474-9D80-DACDE0656639}" type="slidenum">
              <a:rPr lang="en-GB" smtClean="0"/>
              <a:t>‹#›</a:t>
            </a:fld>
            <a:endParaRPr lang="en-GB"/>
          </a:p>
        </p:txBody>
      </p:sp>
      <p:grpSp>
        <p:nvGrpSpPr>
          <p:cNvPr id="8" name="Group 7">
            <a:extLst>
              <a:ext uri="{FF2B5EF4-FFF2-40B4-BE49-F238E27FC236}">
                <a16:creationId xmlns:a16="http://schemas.microsoft.com/office/drawing/2014/main" id="{0C27E9A0-40DF-8DA9-616C-94FB5448798D}"/>
              </a:ext>
            </a:extLst>
          </p:cNvPr>
          <p:cNvGrpSpPr/>
          <p:nvPr/>
        </p:nvGrpSpPr>
        <p:grpSpPr>
          <a:xfrm>
            <a:off x="0" y="6140450"/>
            <a:ext cx="12192000" cy="717550"/>
            <a:chOff x="0" y="6140450"/>
            <a:chExt cx="12192000" cy="717550"/>
          </a:xfrm>
        </p:grpSpPr>
        <p:sp>
          <p:nvSpPr>
            <p:cNvPr id="9" name="Rectangle: Single Corner Rounded 6">
              <a:extLst>
                <a:ext uri="{FF2B5EF4-FFF2-40B4-BE49-F238E27FC236}">
                  <a16:creationId xmlns:a16="http://schemas.microsoft.com/office/drawing/2014/main" id="{08C4FFE9-F9B2-3ACB-F8AE-FFFDCDAD145E}"/>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9DDEC69-FAEE-AB7F-EB65-F0F77F7448C3}"/>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1" name="Group 10">
            <a:extLst>
              <a:ext uri="{FF2B5EF4-FFF2-40B4-BE49-F238E27FC236}">
                <a16:creationId xmlns:a16="http://schemas.microsoft.com/office/drawing/2014/main" id="{4EBD3045-BFA9-9084-318C-775B3646D04B}"/>
              </a:ext>
            </a:extLst>
          </p:cNvPr>
          <p:cNvGrpSpPr/>
          <p:nvPr userDrawn="1"/>
        </p:nvGrpSpPr>
        <p:grpSpPr>
          <a:xfrm>
            <a:off x="0" y="6140450"/>
            <a:ext cx="12192000" cy="717550"/>
            <a:chOff x="0" y="6140450"/>
            <a:chExt cx="12192000" cy="717550"/>
          </a:xfrm>
        </p:grpSpPr>
        <p:sp>
          <p:nvSpPr>
            <p:cNvPr id="12" name="Rectangle: Single Corner Rounded 6">
              <a:extLst>
                <a:ext uri="{FF2B5EF4-FFF2-40B4-BE49-F238E27FC236}">
                  <a16:creationId xmlns:a16="http://schemas.microsoft.com/office/drawing/2014/main" id="{1905832A-52EC-DB3C-647D-FC2BBE1DC935}"/>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85601086-56D3-5C55-44C7-D757FBAD98B9}"/>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2626674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7B91-A027-6176-C326-80F920853FD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271E003-63A3-4D8B-45B7-42463335AEBB}"/>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4" name="Footer Placeholder 3">
            <a:extLst>
              <a:ext uri="{FF2B5EF4-FFF2-40B4-BE49-F238E27FC236}">
                <a16:creationId xmlns:a16="http://schemas.microsoft.com/office/drawing/2014/main" id="{9550CB0B-AA96-0C64-F0B5-3036307EA5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7FC22A-A2A2-D9D9-9DF0-54D3A039E9BE}"/>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307820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36FF08-4ADB-F5E4-E469-C8424CC993F3}"/>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3" name="Footer Placeholder 2">
            <a:extLst>
              <a:ext uri="{FF2B5EF4-FFF2-40B4-BE49-F238E27FC236}">
                <a16:creationId xmlns:a16="http://schemas.microsoft.com/office/drawing/2014/main" id="{560CD42D-DF0D-1C70-3BA8-CE2CA53EC0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E4A413-C11B-9EE4-0DD2-96B8B8788892}"/>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2197281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513E-4156-30CB-3D73-D123629F28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242E667-B4FC-5A7F-C9C6-84B0AE17A2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EC55504-C08F-7A71-426A-33D25BF7C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1E423FC-B490-F4A1-CB63-DC7E2949EDF6}"/>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6" name="Footer Placeholder 5">
            <a:extLst>
              <a:ext uri="{FF2B5EF4-FFF2-40B4-BE49-F238E27FC236}">
                <a16:creationId xmlns:a16="http://schemas.microsoft.com/office/drawing/2014/main" id="{B3992DE0-05D8-7EB8-5FF3-2CEF7E5F35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364756-ACE9-2F7D-BC2F-91F3C0150296}"/>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284923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02375-7A71-89C1-8131-420D5B9E53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EAB6526-441F-E873-250C-9F7E4AD1E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3EDBB7-C94D-DDCF-8C63-B5D42D9DA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8DD244-B593-2583-7ECD-6920AA81AC28}"/>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6" name="Footer Placeholder 5">
            <a:extLst>
              <a:ext uri="{FF2B5EF4-FFF2-40B4-BE49-F238E27FC236}">
                <a16:creationId xmlns:a16="http://schemas.microsoft.com/office/drawing/2014/main" id="{905B0E6B-F909-4DC0-D2B5-3BB2010D7C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B3F2E1-2C9F-A79E-E64E-B980082DAC18}"/>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1242619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C19C-E6F0-A71F-D33B-06EF7744378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75DC54D-A79C-2B68-1220-C79C59FC3A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DE24A2-E618-94F2-92B6-CB4174BDE0F0}"/>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5" name="Footer Placeholder 4">
            <a:extLst>
              <a:ext uri="{FF2B5EF4-FFF2-40B4-BE49-F238E27FC236}">
                <a16:creationId xmlns:a16="http://schemas.microsoft.com/office/drawing/2014/main" id="{D0C1EB6F-B2BC-CF18-0124-870B9135F9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0A86E1-141D-362E-C347-4A636331F2A2}"/>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3620029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3AC926-C701-BF00-936E-DE80693FF85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B8DFE51-53C4-39DD-1599-DF0EB987887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033319B-98A0-396B-BAD8-100C0249ADF5}"/>
              </a:ext>
            </a:extLst>
          </p:cNvPr>
          <p:cNvSpPr>
            <a:spLocks noGrp="1"/>
          </p:cNvSpPr>
          <p:nvPr>
            <p:ph type="dt" sz="half" idx="10"/>
          </p:nvPr>
        </p:nvSpPr>
        <p:spPr/>
        <p:txBody>
          <a:bodyPr/>
          <a:lstStyle/>
          <a:p>
            <a:fld id="{52268EDB-827C-4F0D-BCF2-4A279E034945}" type="datetimeFigureOut">
              <a:rPr lang="en-GB" smtClean="0"/>
              <a:t>29/01/2025</a:t>
            </a:fld>
            <a:endParaRPr lang="en-GB"/>
          </a:p>
        </p:txBody>
      </p:sp>
      <p:sp>
        <p:nvSpPr>
          <p:cNvPr id="5" name="Footer Placeholder 4">
            <a:extLst>
              <a:ext uri="{FF2B5EF4-FFF2-40B4-BE49-F238E27FC236}">
                <a16:creationId xmlns:a16="http://schemas.microsoft.com/office/drawing/2014/main" id="{9AA405A9-B5CC-354D-7986-8D0C734850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E29426-33B2-4F1B-BF09-7D92CA3F52B7}"/>
              </a:ext>
            </a:extLst>
          </p:cNvPr>
          <p:cNvSpPr>
            <a:spLocks noGrp="1"/>
          </p:cNvSpPr>
          <p:nvPr>
            <p:ph type="sldNum" sz="quarter" idx="12"/>
          </p:nvPr>
        </p:nvSpPr>
        <p:spPr/>
        <p:txBody>
          <a:bodyPr/>
          <a:lstStyle/>
          <a:p>
            <a:fld id="{F84BAF97-3B09-4FAB-ADE4-331983247EBF}" type="slidenum">
              <a:rPr lang="en-GB" smtClean="0"/>
              <a:t>‹#›</a:t>
            </a:fld>
            <a:endParaRPr lang="en-GB"/>
          </a:p>
        </p:txBody>
      </p:sp>
    </p:spTree>
    <p:extLst>
      <p:ext uri="{BB962C8B-B14F-4D97-AF65-F5344CB8AC3E}">
        <p14:creationId xmlns:p14="http://schemas.microsoft.com/office/powerpoint/2010/main" val="314577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1CFC-B5B8-4824-7B21-3CC066B92F09}"/>
              </a:ext>
            </a:extLst>
          </p:cNvPr>
          <p:cNvSpPr>
            <a:spLocks noGrp="1"/>
          </p:cNvSpPr>
          <p:nvPr>
            <p:ph type="ctrTitle"/>
          </p:nvPr>
        </p:nvSpPr>
        <p:spPr>
          <a:xfrm>
            <a:off x="1524000" y="2235200"/>
            <a:ext cx="9144000" cy="2387600"/>
          </a:xfrm>
        </p:spPr>
        <p:txBody>
          <a:bodyPr anchor="ctr" anchorCtr="0"/>
          <a:lstStyle>
            <a:lvl1pPr algn="ctr">
              <a:defRPr sz="6000"/>
            </a:lvl1pPr>
          </a:lstStyle>
          <a:p>
            <a:r>
              <a:rPr lang="en-GB"/>
              <a:t>Click to edit Master title style</a:t>
            </a:r>
          </a:p>
        </p:txBody>
      </p:sp>
      <p:sp>
        <p:nvSpPr>
          <p:cNvPr id="4" name="Date Placeholder 3">
            <a:extLst>
              <a:ext uri="{FF2B5EF4-FFF2-40B4-BE49-F238E27FC236}">
                <a16:creationId xmlns:a16="http://schemas.microsoft.com/office/drawing/2014/main" id="{713B322F-5774-BF87-F88B-5F4579BA1326}"/>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5" name="Footer Placeholder 4">
            <a:extLst>
              <a:ext uri="{FF2B5EF4-FFF2-40B4-BE49-F238E27FC236}">
                <a16:creationId xmlns:a16="http://schemas.microsoft.com/office/drawing/2014/main" id="{5CD34D9E-AE78-A074-81CE-56668A665C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72B62C-B31B-3FF9-6B8F-F72B60879265}"/>
              </a:ext>
            </a:extLst>
          </p:cNvPr>
          <p:cNvSpPr>
            <a:spLocks noGrp="1"/>
          </p:cNvSpPr>
          <p:nvPr>
            <p:ph type="sldNum" sz="quarter" idx="12"/>
          </p:nvPr>
        </p:nvSpPr>
        <p:spPr/>
        <p:txBody>
          <a:bodyPr/>
          <a:lstStyle/>
          <a:p>
            <a:fld id="{90C45FD1-FF1B-4C61-9FFD-E84D23F6FEC0}" type="slidenum">
              <a:rPr lang="en-GB" smtClean="0"/>
              <a:t>‹#›</a:t>
            </a:fld>
            <a:endParaRPr lang="en-GB"/>
          </a:p>
        </p:txBody>
      </p:sp>
    </p:spTree>
    <p:custDataLst>
      <p:tags r:id="rId1"/>
    </p:custDataLst>
    <p:extLst>
      <p:ext uri="{BB962C8B-B14F-4D97-AF65-F5344CB8AC3E}">
        <p14:creationId xmlns:p14="http://schemas.microsoft.com/office/powerpoint/2010/main" val="2219410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1D569-3380-5DD7-758A-A5D9469109F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AE13BB2-FD85-F137-AF0C-2FC08B2C41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926BBD2-580A-A052-AB50-7A460BA11FF2}"/>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5" name="Footer Placeholder 4">
            <a:extLst>
              <a:ext uri="{FF2B5EF4-FFF2-40B4-BE49-F238E27FC236}">
                <a16:creationId xmlns:a16="http://schemas.microsoft.com/office/drawing/2014/main" id="{1D4F6731-0F81-552E-9904-86BAA531E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7F8A88-A511-C4D4-755B-A03BF083C2DC}"/>
              </a:ext>
            </a:extLst>
          </p:cNvPr>
          <p:cNvSpPr>
            <a:spLocks noGrp="1"/>
          </p:cNvSpPr>
          <p:nvPr>
            <p:ph type="sldNum" sz="quarter" idx="12"/>
          </p:nvPr>
        </p:nvSpPr>
        <p:spPr/>
        <p:txBody>
          <a:bodyPr/>
          <a:lstStyle/>
          <a:p>
            <a:fld id="{90C45FD1-FF1B-4C61-9FFD-E84D23F6FEC0}" type="slidenum">
              <a:rPr lang="en-GB" smtClean="0"/>
              <a:t>‹#›</a:t>
            </a:fld>
            <a:endParaRPr lang="en-GB"/>
          </a:p>
        </p:txBody>
      </p:sp>
    </p:spTree>
    <p:custDataLst>
      <p:tags r:id="rId1"/>
    </p:custDataLst>
    <p:extLst>
      <p:ext uri="{BB962C8B-B14F-4D97-AF65-F5344CB8AC3E}">
        <p14:creationId xmlns:p14="http://schemas.microsoft.com/office/powerpoint/2010/main" val="32238647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102C-165A-AA44-93CA-22B5A25ED7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8E89F93-7676-E0E6-D5EC-F83739777F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1C84AC3-98DE-6CCA-AFC1-A1F0033BD1D7}"/>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5" name="Footer Placeholder 4">
            <a:extLst>
              <a:ext uri="{FF2B5EF4-FFF2-40B4-BE49-F238E27FC236}">
                <a16:creationId xmlns:a16="http://schemas.microsoft.com/office/drawing/2014/main" id="{5D81EB54-617F-C9CA-1F89-EA7359CC65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6B11DE-6221-6A91-C78E-A59CA1404E74}"/>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987494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3977D-71DD-9DC1-5B43-2D7E72BCDC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16B0F0-C47B-4E07-3A3A-E9EBEE631F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12C6BA3-4830-39AD-121D-CA1D7E205C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4E4BC3B-CEDE-80D9-7A6D-70EEF1418EED}"/>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6" name="Footer Placeholder 5">
            <a:extLst>
              <a:ext uri="{FF2B5EF4-FFF2-40B4-BE49-F238E27FC236}">
                <a16:creationId xmlns:a16="http://schemas.microsoft.com/office/drawing/2014/main" id="{21A9AFFE-405B-8280-09A4-D576270BA0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A6CDAA-E911-BAA2-225C-AC02E50F1353}"/>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60111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7846AC-5B17-4F1A-8C4C-86E30E99E315}" type="datetimeFigureOut">
              <a:rPr lang="en-GB" smtClean="0"/>
              <a:t>29/01/2025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4BBF5E-34C3-4474-9D80-DACDE0656639}" type="slidenum">
              <a:rPr lang="en-GB" smtClean="0"/>
              <a:t>‹#›</a:t>
            </a:fld>
            <a:endParaRPr lang="en-GB"/>
          </a:p>
        </p:txBody>
      </p:sp>
      <p:grpSp>
        <p:nvGrpSpPr>
          <p:cNvPr id="10" name="Group 9">
            <a:extLst>
              <a:ext uri="{FF2B5EF4-FFF2-40B4-BE49-F238E27FC236}">
                <a16:creationId xmlns:a16="http://schemas.microsoft.com/office/drawing/2014/main" id="{23534C76-432F-85F1-105E-7CCA3291122C}"/>
              </a:ext>
            </a:extLst>
          </p:cNvPr>
          <p:cNvGrpSpPr/>
          <p:nvPr/>
        </p:nvGrpSpPr>
        <p:grpSpPr>
          <a:xfrm>
            <a:off x="0" y="6140450"/>
            <a:ext cx="12192000" cy="717550"/>
            <a:chOff x="0" y="6140450"/>
            <a:chExt cx="12192000" cy="717550"/>
          </a:xfrm>
        </p:grpSpPr>
        <p:sp>
          <p:nvSpPr>
            <p:cNvPr id="11" name="Rectangle: Single Corner Rounded 6">
              <a:extLst>
                <a:ext uri="{FF2B5EF4-FFF2-40B4-BE49-F238E27FC236}">
                  <a16:creationId xmlns:a16="http://schemas.microsoft.com/office/drawing/2014/main" id="{145CFC29-C3B0-79F2-32AE-8F2E78AF8E7D}"/>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9786DDD-9BDE-5AE2-502D-C12D8B25BA0E}"/>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3" name="Group 12">
            <a:extLst>
              <a:ext uri="{FF2B5EF4-FFF2-40B4-BE49-F238E27FC236}">
                <a16:creationId xmlns:a16="http://schemas.microsoft.com/office/drawing/2014/main" id="{DA35BD7B-4243-AE32-0CE5-65E8FCC7D3E7}"/>
              </a:ext>
            </a:extLst>
          </p:cNvPr>
          <p:cNvGrpSpPr/>
          <p:nvPr userDrawn="1"/>
        </p:nvGrpSpPr>
        <p:grpSpPr>
          <a:xfrm>
            <a:off x="0" y="6140450"/>
            <a:ext cx="12192000" cy="717550"/>
            <a:chOff x="0" y="6140450"/>
            <a:chExt cx="12192000" cy="717550"/>
          </a:xfrm>
        </p:grpSpPr>
        <p:sp>
          <p:nvSpPr>
            <p:cNvPr id="14" name="Rectangle: Single Corner Rounded 6">
              <a:extLst>
                <a:ext uri="{FF2B5EF4-FFF2-40B4-BE49-F238E27FC236}">
                  <a16:creationId xmlns:a16="http://schemas.microsoft.com/office/drawing/2014/main" id="{57A9BB29-56D4-8CF6-0DE4-FAFEAB01BE00}"/>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9822897C-0D09-EEB0-618F-E23955616EF9}"/>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4169020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D782-8362-FB5E-A186-28743BF557E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9785155-2707-0106-0EFF-A60D3A7EB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DFB321A-9643-9BF6-07B9-30646088E8A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DDB1015-8739-75A9-2E1F-3E068BC84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4B0C20-3004-9518-E51F-E9C6A987033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AEDEB35-35BB-8779-61B3-E2FC97D4126B}"/>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8" name="Footer Placeholder 7">
            <a:extLst>
              <a:ext uri="{FF2B5EF4-FFF2-40B4-BE49-F238E27FC236}">
                <a16:creationId xmlns:a16="http://schemas.microsoft.com/office/drawing/2014/main" id="{B9AC33C8-56F3-144D-016C-E59F845551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0210FC-E94B-6413-458F-28D81D75E6C4}"/>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4048448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F24B-6241-787E-5E04-C53EA409487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420B10B-3B9E-4D4C-F08A-06927FA740B5}"/>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4" name="Footer Placeholder 3">
            <a:extLst>
              <a:ext uri="{FF2B5EF4-FFF2-40B4-BE49-F238E27FC236}">
                <a16:creationId xmlns:a16="http://schemas.microsoft.com/office/drawing/2014/main" id="{C1F07DC7-63DB-A23E-D857-14154CC9A0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2772476-709A-A068-D636-7FF3C87BD6AD}"/>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1102669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1AE3E-ADC8-8E5B-3D98-0B62CE61D450}"/>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3" name="Footer Placeholder 2">
            <a:extLst>
              <a:ext uri="{FF2B5EF4-FFF2-40B4-BE49-F238E27FC236}">
                <a16:creationId xmlns:a16="http://schemas.microsoft.com/office/drawing/2014/main" id="{7FF11249-9FC0-9340-15DA-82930E3366C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068F11-4C99-B0FD-3C90-1B3EFD01BA69}"/>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544783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7EA8-1F3E-A1DD-F0C4-C64C06FD7E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252A184-5E74-23C1-BCA1-E18F66CF1C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74A9F7A-4683-1B94-D5A4-C820B3513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F64C89-CE36-A2A7-1642-B10CAEAB05A9}"/>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6" name="Footer Placeholder 5">
            <a:extLst>
              <a:ext uri="{FF2B5EF4-FFF2-40B4-BE49-F238E27FC236}">
                <a16:creationId xmlns:a16="http://schemas.microsoft.com/office/drawing/2014/main" id="{0BE4D89E-0A44-F136-9AA4-CB1BC19AFC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B5C17-7B5B-F5F9-F866-4E680C970864}"/>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1783872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BCAA7-CDCF-2445-8D29-3D617650F8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88326AA-8D68-B91C-BC61-B2DA63AB9A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8E36B5-064E-BC2E-EB8A-7619A0F23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A14246-9FAA-DE80-2CC4-E107E9FE1770}"/>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6" name="Footer Placeholder 5">
            <a:extLst>
              <a:ext uri="{FF2B5EF4-FFF2-40B4-BE49-F238E27FC236}">
                <a16:creationId xmlns:a16="http://schemas.microsoft.com/office/drawing/2014/main" id="{00D6AE37-C73F-DDEC-FBBE-FDEB323D45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44DC4B-CDB8-DB1B-639D-1BA19E072C94}"/>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1647824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097D-C77F-A003-41DD-E3432FDD401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A1889DF-929E-0408-06E3-8BABD2F44A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C30968-F63F-D112-D110-8DC7AFC18AA3}"/>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5" name="Footer Placeholder 4">
            <a:extLst>
              <a:ext uri="{FF2B5EF4-FFF2-40B4-BE49-F238E27FC236}">
                <a16:creationId xmlns:a16="http://schemas.microsoft.com/office/drawing/2014/main" id="{CFBA3E29-AC01-23E4-CA35-60C8DB4927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88DE6-8183-DC16-80C7-296F46E22D2A}"/>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603626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A94A2-7563-2347-B0D7-2DF5A1826B6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5D824C0-CCDB-1FEA-6462-62634288A78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2A5BD7A-4131-6CF8-94D1-010947BD1509}"/>
              </a:ext>
            </a:extLst>
          </p:cNvPr>
          <p:cNvSpPr>
            <a:spLocks noGrp="1"/>
          </p:cNvSpPr>
          <p:nvPr>
            <p:ph type="dt" sz="half" idx="10"/>
          </p:nvPr>
        </p:nvSpPr>
        <p:spPr/>
        <p:txBody>
          <a:bodyPr/>
          <a:lstStyle/>
          <a:p>
            <a:fld id="{EEF4374E-8341-4332-AF25-6FF503A6872C}" type="datetimeFigureOut">
              <a:rPr lang="en-GB" smtClean="0"/>
              <a:t>29/01/2025</a:t>
            </a:fld>
            <a:endParaRPr lang="en-GB"/>
          </a:p>
        </p:txBody>
      </p:sp>
      <p:sp>
        <p:nvSpPr>
          <p:cNvPr id="5" name="Footer Placeholder 4">
            <a:extLst>
              <a:ext uri="{FF2B5EF4-FFF2-40B4-BE49-F238E27FC236}">
                <a16:creationId xmlns:a16="http://schemas.microsoft.com/office/drawing/2014/main" id="{F691C7C2-2FE3-E4A4-75D4-501929367A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AF42E5-6BA2-EE97-4D61-6C5D57C1A053}"/>
              </a:ext>
            </a:extLst>
          </p:cNvPr>
          <p:cNvSpPr>
            <a:spLocks noGrp="1"/>
          </p:cNvSpPr>
          <p:nvPr>
            <p:ph type="sldNum" sz="quarter" idx="12"/>
          </p:nvPr>
        </p:nvSpPr>
        <p:spPr/>
        <p:txBody>
          <a:bodyPr/>
          <a:lstStyle/>
          <a:p>
            <a:fld id="{90C45FD1-FF1B-4C61-9FFD-E84D23F6FEC0}" type="slidenum">
              <a:rPr lang="en-GB" smtClean="0"/>
              <a:t>‹#›</a:t>
            </a:fld>
            <a:endParaRPr lang="en-GB"/>
          </a:p>
        </p:txBody>
      </p:sp>
    </p:spTree>
    <p:extLst>
      <p:ext uri="{BB962C8B-B14F-4D97-AF65-F5344CB8AC3E}">
        <p14:creationId xmlns:p14="http://schemas.microsoft.com/office/powerpoint/2010/main" val="262178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7846AC-5B17-4F1A-8C4C-86E30E99E315}" type="datetimeFigureOut">
              <a:rPr lang="en-GB" smtClean="0"/>
              <a:t>29/01/2025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4BBF5E-34C3-4474-9D80-DACDE0656639}" type="slidenum">
              <a:rPr lang="en-GB" smtClean="0"/>
              <a:t>‹#›</a:t>
            </a:fld>
            <a:endParaRPr lang="en-GB"/>
          </a:p>
        </p:txBody>
      </p:sp>
      <p:grpSp>
        <p:nvGrpSpPr>
          <p:cNvPr id="6" name="Group 5">
            <a:extLst>
              <a:ext uri="{FF2B5EF4-FFF2-40B4-BE49-F238E27FC236}">
                <a16:creationId xmlns:a16="http://schemas.microsoft.com/office/drawing/2014/main" id="{73571924-D39D-5E29-4FD7-6B8F530F55C1}"/>
              </a:ext>
            </a:extLst>
          </p:cNvPr>
          <p:cNvGrpSpPr/>
          <p:nvPr/>
        </p:nvGrpSpPr>
        <p:grpSpPr>
          <a:xfrm>
            <a:off x="0" y="6140450"/>
            <a:ext cx="12192000" cy="717550"/>
            <a:chOff x="0" y="6140450"/>
            <a:chExt cx="12192000" cy="717550"/>
          </a:xfrm>
        </p:grpSpPr>
        <p:sp>
          <p:nvSpPr>
            <p:cNvPr id="7" name="Rectangle: Single Corner Rounded 6">
              <a:extLst>
                <a:ext uri="{FF2B5EF4-FFF2-40B4-BE49-F238E27FC236}">
                  <a16:creationId xmlns:a16="http://schemas.microsoft.com/office/drawing/2014/main" id="{57E67BE2-E645-8292-8763-47A663516CF4}"/>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98803F7-FEC9-6DC4-20D5-1972EB390211}"/>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9" name="Group 8">
            <a:extLst>
              <a:ext uri="{FF2B5EF4-FFF2-40B4-BE49-F238E27FC236}">
                <a16:creationId xmlns:a16="http://schemas.microsoft.com/office/drawing/2014/main" id="{3D4B7B01-2F61-E90F-13A4-9C9B118A9D5A}"/>
              </a:ext>
            </a:extLst>
          </p:cNvPr>
          <p:cNvGrpSpPr/>
          <p:nvPr userDrawn="1"/>
        </p:nvGrpSpPr>
        <p:grpSpPr>
          <a:xfrm>
            <a:off x="0" y="6140450"/>
            <a:ext cx="12192000" cy="717550"/>
            <a:chOff x="0" y="6140450"/>
            <a:chExt cx="12192000" cy="717550"/>
          </a:xfrm>
        </p:grpSpPr>
        <p:sp>
          <p:nvSpPr>
            <p:cNvPr id="10" name="Rectangle: Single Corner Rounded 6">
              <a:extLst>
                <a:ext uri="{FF2B5EF4-FFF2-40B4-BE49-F238E27FC236}">
                  <a16:creationId xmlns:a16="http://schemas.microsoft.com/office/drawing/2014/main" id="{207837D2-B134-85F1-95B7-4C5643E80D37}"/>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BE6729A5-867B-AFBC-2485-B50D407E6BAC}"/>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385911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846AC-5B17-4F1A-8C4C-86E30E99E315}" type="datetimeFigureOut">
              <a:rPr lang="en-GB" smtClean="0"/>
              <a:t>29/01/2025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4BBF5E-34C3-4474-9D80-DACDE0656639}" type="slidenum">
              <a:rPr lang="en-GB" smtClean="0"/>
              <a:t>‹#›</a:t>
            </a:fld>
            <a:endParaRPr lang="en-GB"/>
          </a:p>
        </p:txBody>
      </p:sp>
      <p:grpSp>
        <p:nvGrpSpPr>
          <p:cNvPr id="5" name="Group 4">
            <a:extLst>
              <a:ext uri="{FF2B5EF4-FFF2-40B4-BE49-F238E27FC236}">
                <a16:creationId xmlns:a16="http://schemas.microsoft.com/office/drawing/2014/main" id="{9DACBE96-18AF-648F-C2C4-5B67C8F7D889}"/>
              </a:ext>
            </a:extLst>
          </p:cNvPr>
          <p:cNvGrpSpPr/>
          <p:nvPr/>
        </p:nvGrpSpPr>
        <p:grpSpPr>
          <a:xfrm>
            <a:off x="0" y="6140450"/>
            <a:ext cx="12192000" cy="717550"/>
            <a:chOff x="0" y="6140450"/>
            <a:chExt cx="12192000" cy="717550"/>
          </a:xfrm>
        </p:grpSpPr>
        <p:sp>
          <p:nvSpPr>
            <p:cNvPr id="6" name="Rectangle: Single Corner Rounded 6">
              <a:extLst>
                <a:ext uri="{FF2B5EF4-FFF2-40B4-BE49-F238E27FC236}">
                  <a16:creationId xmlns:a16="http://schemas.microsoft.com/office/drawing/2014/main" id="{4396A4FB-7AF2-2BEB-0645-263E4C2925EF}"/>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48D51B-B784-235E-4538-6E5139BC5360}"/>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8" name="Group 7">
            <a:extLst>
              <a:ext uri="{FF2B5EF4-FFF2-40B4-BE49-F238E27FC236}">
                <a16:creationId xmlns:a16="http://schemas.microsoft.com/office/drawing/2014/main" id="{EA12517B-535A-5AAA-614B-4F336ADD8E3A}"/>
              </a:ext>
            </a:extLst>
          </p:cNvPr>
          <p:cNvGrpSpPr/>
          <p:nvPr userDrawn="1"/>
        </p:nvGrpSpPr>
        <p:grpSpPr>
          <a:xfrm>
            <a:off x="0" y="6140450"/>
            <a:ext cx="12192000" cy="717550"/>
            <a:chOff x="0" y="6140450"/>
            <a:chExt cx="12192000" cy="717550"/>
          </a:xfrm>
        </p:grpSpPr>
        <p:sp>
          <p:nvSpPr>
            <p:cNvPr id="9" name="Rectangle: Single Corner Rounded 6">
              <a:extLst>
                <a:ext uri="{FF2B5EF4-FFF2-40B4-BE49-F238E27FC236}">
                  <a16:creationId xmlns:a16="http://schemas.microsoft.com/office/drawing/2014/main" id="{469EFC43-F01A-6920-7BEC-26869E63B435}"/>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804DD21-9944-09CB-EE31-A82204950796}"/>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398483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846AC-5B17-4F1A-8C4C-86E30E99E315}" type="datetimeFigureOut">
              <a:rPr lang="en-GB" smtClean="0"/>
              <a:t>29/01/2025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4BBF5E-34C3-4474-9D80-DACDE0656639}" type="slidenum">
              <a:rPr lang="en-GB" smtClean="0"/>
              <a:t>‹#›</a:t>
            </a:fld>
            <a:endParaRPr lang="en-GB"/>
          </a:p>
        </p:txBody>
      </p:sp>
      <p:grpSp>
        <p:nvGrpSpPr>
          <p:cNvPr id="8" name="Group 7">
            <a:extLst>
              <a:ext uri="{FF2B5EF4-FFF2-40B4-BE49-F238E27FC236}">
                <a16:creationId xmlns:a16="http://schemas.microsoft.com/office/drawing/2014/main" id="{DADAD16E-C74E-A6B3-3D72-C8F6EDB02BD7}"/>
              </a:ext>
            </a:extLst>
          </p:cNvPr>
          <p:cNvGrpSpPr/>
          <p:nvPr/>
        </p:nvGrpSpPr>
        <p:grpSpPr>
          <a:xfrm>
            <a:off x="0" y="6140450"/>
            <a:ext cx="12192000" cy="717550"/>
            <a:chOff x="0" y="6140450"/>
            <a:chExt cx="12192000" cy="717550"/>
          </a:xfrm>
        </p:grpSpPr>
        <p:sp>
          <p:nvSpPr>
            <p:cNvPr id="9" name="Rectangle: Single Corner Rounded 6">
              <a:extLst>
                <a:ext uri="{FF2B5EF4-FFF2-40B4-BE49-F238E27FC236}">
                  <a16:creationId xmlns:a16="http://schemas.microsoft.com/office/drawing/2014/main" id="{92113DB1-9D34-3EF6-CD7B-C005CFE25003}"/>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077B0E8-263E-7351-17AC-11F2781DDAA2}"/>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1" name="Group 10">
            <a:extLst>
              <a:ext uri="{FF2B5EF4-FFF2-40B4-BE49-F238E27FC236}">
                <a16:creationId xmlns:a16="http://schemas.microsoft.com/office/drawing/2014/main" id="{7574E9A8-06C2-CC08-0AC8-023FBD2785DB}"/>
              </a:ext>
            </a:extLst>
          </p:cNvPr>
          <p:cNvGrpSpPr/>
          <p:nvPr userDrawn="1"/>
        </p:nvGrpSpPr>
        <p:grpSpPr>
          <a:xfrm>
            <a:off x="0" y="6140450"/>
            <a:ext cx="12192000" cy="717550"/>
            <a:chOff x="0" y="6140450"/>
            <a:chExt cx="12192000" cy="717550"/>
          </a:xfrm>
        </p:grpSpPr>
        <p:sp>
          <p:nvSpPr>
            <p:cNvPr id="12" name="Rectangle: Single Corner Rounded 6">
              <a:extLst>
                <a:ext uri="{FF2B5EF4-FFF2-40B4-BE49-F238E27FC236}">
                  <a16:creationId xmlns:a16="http://schemas.microsoft.com/office/drawing/2014/main" id="{78338B2B-DB96-B6D2-85F6-7FE0C3AB3FB3}"/>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D888B49B-2502-AFB4-0485-73175805E39F}"/>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3607998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846AC-5B17-4F1A-8C4C-86E30E99E315}" type="datetimeFigureOut">
              <a:rPr lang="en-GB" smtClean="0"/>
              <a:t>29/01/2025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4BBF5E-34C3-4474-9D80-DACDE0656639}" type="slidenum">
              <a:rPr lang="en-GB" smtClean="0"/>
              <a:t>‹#›</a:t>
            </a:fld>
            <a:endParaRPr lang="en-GB"/>
          </a:p>
        </p:txBody>
      </p:sp>
      <p:grpSp>
        <p:nvGrpSpPr>
          <p:cNvPr id="8" name="Group 7">
            <a:extLst>
              <a:ext uri="{FF2B5EF4-FFF2-40B4-BE49-F238E27FC236}">
                <a16:creationId xmlns:a16="http://schemas.microsoft.com/office/drawing/2014/main" id="{94EAAABF-4FD4-D0B1-C9EF-7146851000B5}"/>
              </a:ext>
            </a:extLst>
          </p:cNvPr>
          <p:cNvGrpSpPr/>
          <p:nvPr/>
        </p:nvGrpSpPr>
        <p:grpSpPr>
          <a:xfrm>
            <a:off x="0" y="6140450"/>
            <a:ext cx="12192000" cy="717550"/>
            <a:chOff x="0" y="6140450"/>
            <a:chExt cx="12192000" cy="717550"/>
          </a:xfrm>
        </p:grpSpPr>
        <p:sp>
          <p:nvSpPr>
            <p:cNvPr id="9" name="Rectangle: Single Corner Rounded 6">
              <a:extLst>
                <a:ext uri="{FF2B5EF4-FFF2-40B4-BE49-F238E27FC236}">
                  <a16:creationId xmlns:a16="http://schemas.microsoft.com/office/drawing/2014/main" id="{02C94D69-2886-D6E8-B6FC-91EC8D5D28B3}"/>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8C6BC08-1D44-58BD-ADDF-906AA6B07C6E}"/>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1" name="Group 10">
            <a:extLst>
              <a:ext uri="{FF2B5EF4-FFF2-40B4-BE49-F238E27FC236}">
                <a16:creationId xmlns:a16="http://schemas.microsoft.com/office/drawing/2014/main" id="{AC6743A0-04E3-8252-E260-968E965445C8}"/>
              </a:ext>
            </a:extLst>
          </p:cNvPr>
          <p:cNvGrpSpPr/>
          <p:nvPr userDrawn="1"/>
        </p:nvGrpSpPr>
        <p:grpSpPr>
          <a:xfrm>
            <a:off x="0" y="6140450"/>
            <a:ext cx="12192000" cy="717550"/>
            <a:chOff x="0" y="6140450"/>
            <a:chExt cx="12192000" cy="717550"/>
          </a:xfrm>
        </p:grpSpPr>
        <p:sp>
          <p:nvSpPr>
            <p:cNvPr id="12" name="Rectangle: Single Corner Rounded 6">
              <a:extLst>
                <a:ext uri="{FF2B5EF4-FFF2-40B4-BE49-F238E27FC236}">
                  <a16:creationId xmlns:a16="http://schemas.microsoft.com/office/drawing/2014/main" id="{6673D26C-C6EA-ACB1-AD72-7D66753B133D}"/>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BDD3B41-48F6-A32E-B957-5B8E3A8650D7}"/>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1224997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7846AC-5B17-4F1A-8C4C-86E30E99E315}" type="datetimeFigureOut">
              <a:rPr lang="en-GB" smtClean="0"/>
              <a:t>29/01/2025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E78A6962-5D43-8F10-D13A-EF2F0104E4C0}"/>
              </a:ext>
            </a:extLst>
          </p:cNvPr>
          <p:cNvGrpSpPr/>
          <p:nvPr/>
        </p:nvGrpSpPr>
        <p:grpSpPr>
          <a:xfrm>
            <a:off x="0" y="6140450"/>
            <a:ext cx="12192000" cy="717550"/>
            <a:chOff x="0" y="6140450"/>
            <a:chExt cx="12192000" cy="717550"/>
          </a:xfrm>
        </p:grpSpPr>
        <p:sp>
          <p:nvSpPr>
            <p:cNvPr id="8" name="Rectangle: Single Corner Rounded 6">
              <a:extLst>
                <a:ext uri="{FF2B5EF4-FFF2-40B4-BE49-F238E27FC236}">
                  <a16:creationId xmlns:a16="http://schemas.microsoft.com/office/drawing/2014/main" id="{FAF4EDB7-1947-1AFE-E064-DBA26F65E7B4}"/>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1616639-6CA0-6B84-2876-965DE1FBBA9C}"/>
                </a:ext>
              </a:extLst>
            </p:cNvPr>
            <p:cNvPicPr>
              <a:picLocks noChangeAspect="1"/>
            </p:cNvPicPr>
            <p:nvPr/>
          </p:nvPicPr>
          <p:blipFill>
            <a:blip r:embed="rId14"/>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BD272901-15AF-9F57-BE33-173B30A1D5AF}"/>
              </a:ext>
            </a:extLst>
          </p:cNvPr>
          <p:cNvGrpSpPr/>
          <p:nvPr userDrawn="1"/>
        </p:nvGrpSpPr>
        <p:grpSpPr>
          <a:xfrm>
            <a:off x="0" y="6140450"/>
            <a:ext cx="12192000" cy="717550"/>
            <a:chOff x="0" y="6140450"/>
            <a:chExt cx="12192000" cy="717550"/>
          </a:xfrm>
        </p:grpSpPr>
        <p:sp>
          <p:nvSpPr>
            <p:cNvPr id="11" name="Rectangle: Single Corner Rounded 6">
              <a:extLst>
                <a:ext uri="{FF2B5EF4-FFF2-40B4-BE49-F238E27FC236}">
                  <a16:creationId xmlns:a16="http://schemas.microsoft.com/office/drawing/2014/main" id="{930E125A-CF98-4539-7CE9-BF723CF2E82C}"/>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2ED5EABC-0D76-8847-35EA-7CD1B46EA006}"/>
                </a:ext>
              </a:extLst>
            </p:cNvPr>
            <p:cNvPicPr>
              <a:picLocks noChangeAspect="1"/>
            </p:cNvPicPr>
            <p:nvPr/>
          </p:nvPicPr>
          <p:blipFill>
            <a:blip r:embed="rId14"/>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16093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693282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7D6D53-FAAE-4A52-C20B-0D5A89FAA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EB931D-EDC4-00AB-77E4-A3CB1F86F4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2608B8-1C05-6E3F-5CA7-DE1327AA6D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C4C8E-0702-4393-A4D5-4EC9B33A5174}" type="datetimeFigureOut">
              <a:rPr lang="en-GB" smtClean="0"/>
              <a:t>29/01/2025</a:t>
            </a:fld>
            <a:endParaRPr lang="en-GB"/>
          </a:p>
        </p:txBody>
      </p:sp>
      <p:sp>
        <p:nvSpPr>
          <p:cNvPr id="5" name="Footer Placeholder 4">
            <a:extLst>
              <a:ext uri="{FF2B5EF4-FFF2-40B4-BE49-F238E27FC236}">
                <a16:creationId xmlns:a16="http://schemas.microsoft.com/office/drawing/2014/main" id="{27D781BD-BB25-0323-9E51-57A367B8F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4BCEB9-CA87-CAF2-BFD7-4BDF5F23C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F9847-3E59-4A4D-970B-EEE6330DDA8F}" type="slidenum">
              <a:rPr lang="en-GB" smtClean="0"/>
              <a:t>‹#›</a:t>
            </a:fld>
            <a:endParaRPr lang="en-GB"/>
          </a:p>
        </p:txBody>
      </p:sp>
    </p:spTree>
    <p:extLst>
      <p:ext uri="{BB962C8B-B14F-4D97-AF65-F5344CB8AC3E}">
        <p14:creationId xmlns:p14="http://schemas.microsoft.com/office/powerpoint/2010/main" val="18740712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5CD4B-2AD1-4533-8C09-3A36D3CEA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3144946-9368-CDAA-71D8-31AEBCDEA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E2A92C7-981F-56C4-84C3-00D0B0E806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268EDB-827C-4F0D-BCF2-4A279E034945}" type="datetimeFigureOut">
              <a:rPr lang="en-GB" smtClean="0"/>
              <a:t>29/01/2025</a:t>
            </a:fld>
            <a:endParaRPr lang="en-GB"/>
          </a:p>
        </p:txBody>
      </p:sp>
      <p:sp>
        <p:nvSpPr>
          <p:cNvPr id="5" name="Footer Placeholder 4">
            <a:extLst>
              <a:ext uri="{FF2B5EF4-FFF2-40B4-BE49-F238E27FC236}">
                <a16:creationId xmlns:a16="http://schemas.microsoft.com/office/drawing/2014/main" id="{EAC23E0D-2AE3-16B0-97BB-B4E17A2F6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9B0ACC1-8663-B9D3-C32B-F2F36B874E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4BAF97-3B09-4FAB-ADE4-331983247EBF}" type="slidenum">
              <a:rPr lang="en-GB" smtClean="0"/>
              <a:t>‹#›</a:t>
            </a:fld>
            <a:endParaRPr lang="en-GB"/>
          </a:p>
        </p:txBody>
      </p:sp>
      <p:grpSp>
        <p:nvGrpSpPr>
          <p:cNvPr id="12" name="Group 11">
            <a:extLst>
              <a:ext uri="{FF2B5EF4-FFF2-40B4-BE49-F238E27FC236}">
                <a16:creationId xmlns:a16="http://schemas.microsoft.com/office/drawing/2014/main" id="{E9D3E5B7-D13F-9DB2-4BE8-7F13911E9303}"/>
              </a:ext>
            </a:extLst>
          </p:cNvPr>
          <p:cNvGrpSpPr/>
          <p:nvPr userDrawn="1"/>
        </p:nvGrpSpPr>
        <p:grpSpPr>
          <a:xfrm>
            <a:off x="167300" y="44241"/>
            <a:ext cx="11857400" cy="1186417"/>
            <a:chOff x="167300" y="44241"/>
            <a:chExt cx="11857400" cy="1186417"/>
          </a:xfrm>
        </p:grpSpPr>
        <p:pic>
          <p:nvPicPr>
            <p:cNvPr id="8" name="Picture 2">
              <a:extLst>
                <a:ext uri="{FF2B5EF4-FFF2-40B4-BE49-F238E27FC236}">
                  <a16:creationId xmlns:a16="http://schemas.microsoft.com/office/drawing/2014/main" id="{3BD09A29-F2C7-AAC2-132E-17FBCE4F6D7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67300" y="44241"/>
              <a:ext cx="1259494" cy="1186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4041CE8-2B4F-6201-9EC6-DD1C1395D9FF}"/>
                </a:ext>
              </a:extLst>
            </p:cNvPr>
            <p:cNvGrpSpPr/>
            <p:nvPr/>
          </p:nvGrpSpPr>
          <p:grpSpPr>
            <a:xfrm>
              <a:off x="10311017" y="338745"/>
              <a:ext cx="1713683" cy="597408"/>
              <a:chOff x="10368589" y="286512"/>
              <a:chExt cx="1713683" cy="597408"/>
            </a:xfrm>
          </p:grpSpPr>
          <p:sp>
            <p:nvSpPr>
              <p:cNvPr id="10" name="Rectangle 9">
                <a:extLst>
                  <a:ext uri="{FF2B5EF4-FFF2-40B4-BE49-F238E27FC236}">
                    <a16:creationId xmlns:a16="http://schemas.microsoft.com/office/drawing/2014/main" id="{BB6AB94E-F86D-2195-8D9D-F219492EA936}"/>
                  </a:ext>
                </a:extLst>
              </p:cNvPr>
              <p:cNvSpPr/>
              <p:nvPr/>
            </p:nvSpPr>
            <p:spPr>
              <a:xfrm>
                <a:off x="10368589" y="286512"/>
                <a:ext cx="1713683" cy="597408"/>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FFEFA79-3CA8-0DFA-11E8-CCCE86A0027A}"/>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495416" y="369192"/>
                <a:ext cx="1460028"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custDataLst>
      <p:tags r:id="rId13"/>
    </p:custDataLst>
    <p:extLst>
      <p:ext uri="{BB962C8B-B14F-4D97-AF65-F5344CB8AC3E}">
        <p14:creationId xmlns:p14="http://schemas.microsoft.com/office/powerpoint/2010/main" val="398931594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ADA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567E7-E2FD-AD18-748E-A1E241D1BBEB}"/>
              </a:ext>
            </a:extLst>
          </p:cNvPr>
          <p:cNvSpPr/>
          <p:nvPr userDrawn="1"/>
        </p:nvSpPr>
        <p:spPr>
          <a:xfrm>
            <a:off x="0" y="0"/>
            <a:ext cx="12192000" cy="6858000"/>
          </a:xfrm>
          <a:prstGeom prst="rect">
            <a:avLst/>
          </a:prstGeom>
          <a:solidFill>
            <a:srgbClr val="FFFFFF">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D06CF9B-DB3B-BE1D-ECDD-1E9B5EA95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F404AF4-DDD5-9E2A-160C-AEF339E0A4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2E1A36D-737E-7260-F587-346FC77E65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F4374E-8341-4332-AF25-6FF503A6872C}" type="datetimeFigureOut">
              <a:rPr lang="en-GB" smtClean="0"/>
              <a:t>29/01/2025</a:t>
            </a:fld>
            <a:endParaRPr lang="en-GB"/>
          </a:p>
        </p:txBody>
      </p:sp>
      <p:sp>
        <p:nvSpPr>
          <p:cNvPr id="5" name="Footer Placeholder 4">
            <a:extLst>
              <a:ext uri="{FF2B5EF4-FFF2-40B4-BE49-F238E27FC236}">
                <a16:creationId xmlns:a16="http://schemas.microsoft.com/office/drawing/2014/main" id="{A0D51CE5-0C78-2F9D-D256-2118ACB0D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483C986-55A3-AFA4-21FB-19650220E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C45FD1-FF1B-4C61-9FFD-E84D23F6FEC0}" type="slidenum">
              <a:rPr lang="en-GB" smtClean="0"/>
              <a:t>‹#›</a:t>
            </a:fld>
            <a:endParaRPr lang="en-GB"/>
          </a:p>
        </p:txBody>
      </p:sp>
    </p:spTree>
    <p:custDataLst>
      <p:tags r:id="rId13"/>
    </p:custDataLst>
    <p:extLst>
      <p:ext uri="{BB962C8B-B14F-4D97-AF65-F5344CB8AC3E}">
        <p14:creationId xmlns:p14="http://schemas.microsoft.com/office/powerpoint/2010/main" val="30821095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lnSpc>
          <a:spcPct val="90000"/>
        </a:lnSpc>
        <a:spcBef>
          <a:spcPct val="0"/>
        </a:spcBef>
        <a:buNone/>
        <a:defRPr sz="4400" kern="1200">
          <a:solidFill>
            <a:schemeClr val="tx1"/>
          </a:solidFill>
          <a:latin typeface="Articulate Extrabold" panose="0200050305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arnetyoungcarers.org.uk/think-young-carer/"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gbr01.safelinks.protection.outlook.com/?url=https%3A%2F%2Fwww.eventbrite.co.uk%2Fe%2Fbics-family-minds-understand-low-mood-and-self-esteem-workshop-tickets-1116475731969%3Faff%3Doddtdtcreator&amp;data=05%7C02%7CJayne.Abbott%40Barnet.gov.uk%7Cdf70adc26aa14fde811308dd39fd41e8%7C1ba468b914144675be4f53c478ad47bb%7C0%7C0%7C638730482065185758%7CUnknown%7CTWFpbGZsb3d8eyJFbXB0eU1hcGkiOnRydWUsIlYiOiIwLjAuMDAwMCIsIlAiOiJXaW4zMiIsIkFOIjoiTWFpbCIsIldUIjoyfQ%3D%3D%7C0%7C%7C%7C&amp;sdata=RgQC6z2%2F1axTv6HEL8nUlL9YV9a38OAo2De2vWWRxPk%3D&amp;reserved=0" TargetMode="External"/><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hyperlink" Target="https://gbr01.safelinks.protection.outlook.com/?url=https%3A%2F%2Fwww.eventbrite.co.uk%2Fe%2Fbics-family-minds-supporting-your-child-to-manage-difficult-emotions-tickets-1116654717319%3Faff%3Doddtdtcreator&amp;data=05%7C02%7CJayne.Abbott%40Barnet.gov.uk%7Cdf70adc26aa14fde811308dd39fd41e8%7C1ba468b914144675be4f53c478ad47bb%7C0%7C0%7C638730482065259130%7CUnknown%7CTWFpbGZsb3d8eyJFbXB0eU1hcGkiOnRydWUsIlYiOiIwLjAuMDAwMCIsIlAiOiJXaW4zMiIsIkFOIjoiTWFpbCIsIldUIjoyfQ%3D%3D%7C0%7C%7C%7C&amp;sdata=zdrfWGAkhtSAw4xDoVGY1SxR%2BvY6%2FKh1x1nHqDAUrrw%3D&amp;reserved=0" TargetMode="External"/><Relationship Id="rId4" Type="http://schemas.openxmlformats.org/officeDocument/2006/relationships/hyperlink" Target="https://gbr01.safelinks.protection.outlook.com/?url=https%3A%2F%2Fwww.eventbrite.co.uk%2Fe%2Fbics-family-minds-understanding-and-managing-anxiety-workshop-tickets-1116525591099%3Faff%3Doddtdtcreator&amp;data=05%7C02%7CJayne.Abbott%40Barnet.gov.uk%7Cdf70adc26aa14fde811308dd39fd41e8%7C1ba468b914144675be4f53c478ad47bb%7C0%7C0%7C638730482065235084%7CUnknown%7CTWFpbGZsb3d8eyJFbXB0eU1hcGkiOnRydWUsIlYiOiIwLjAuMDAwMCIsIlAiOiJXaW4zMiIsIkFOIjoiTWFpbCIsIldUIjoyfQ%3D%3D%7C0%7C%7C%7C&amp;sdata=wN70fehuPDVQxvwAo57HRvRXOkKXJJzlp35gnuXjuok%3D&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0.png"/><Relationship Id="rId5" Type="http://schemas.openxmlformats.org/officeDocument/2006/relationships/diagramQuickStyle" Target="../diagrams/quickStyle3.xml"/><Relationship Id="rId10" Type="http://schemas.openxmlformats.org/officeDocument/2006/relationships/image" Target="../media/image49.svg"/><Relationship Id="rId4" Type="http://schemas.openxmlformats.org/officeDocument/2006/relationships/diagramLayout" Target="../diagrams/layout3.xml"/><Relationship Id="rId9" Type="http://schemas.openxmlformats.org/officeDocument/2006/relationships/image" Target="../media/image48.png"/><Relationship Id="rId1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nationalwsa.com/" TargetMode="External"/><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13.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57.svg"/><Relationship Id="rId5" Type="http://schemas.openxmlformats.org/officeDocument/2006/relationships/diagramQuickStyle" Target="../diagrams/quickStyle6.xml"/><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diagramLayout" Target="../diagrams/layout6.xml"/><Relationship Id="rId9" Type="http://schemas.microsoft.com/office/2007/relationships/hdphoto" Target="../media/hdphoto4.wdp"/><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hyperlink" Target="mailto:Lucy.baker@barnet.gov.uk" TargetMode="Externa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28.jpeg"/><Relationship Id="rId12"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31.svg"/><Relationship Id="rId5" Type="http://schemas.openxmlformats.org/officeDocument/2006/relationships/diagramColors" Target="../diagrams/colors1.xml"/><Relationship Id="rId10" Type="http://schemas.openxmlformats.org/officeDocument/2006/relationships/image" Target="../media/image30.png"/><Relationship Id="rId4" Type="http://schemas.openxmlformats.org/officeDocument/2006/relationships/diagramQuickStyle" Target="../diagrams/quickStyle1.xml"/><Relationship Id="rId9" Type="http://schemas.microsoft.com/office/2007/relationships/hdphoto" Target="../media/hdphoto1.wdp"/><Relationship Id="rId1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2.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5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50.png"/><Relationship Id="rId5" Type="http://schemas.openxmlformats.org/officeDocument/2006/relationships/diagramQuickStyle" Target="../diagrams/quickStyle7.xml"/><Relationship Id="rId10" Type="http://schemas.openxmlformats.org/officeDocument/2006/relationships/image" Target="../media/image49.svg"/><Relationship Id="rId4" Type="http://schemas.openxmlformats.org/officeDocument/2006/relationships/diagramLayout" Target="../diagrams/layout7.xml"/><Relationship Id="rId9" Type="http://schemas.openxmlformats.org/officeDocument/2006/relationships/image" Target="../media/image48.png"/><Relationship Id="rId14" Type="http://schemas.openxmlformats.org/officeDocument/2006/relationships/image" Target="../media/image53.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2.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3.png"/><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svg"/><Relationship Id="rId9" Type="http://schemas.openxmlformats.org/officeDocument/2006/relationships/image" Target="../media/image86.sv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slideLayout" Target="../slideLayouts/slideLayout35.xml"/><Relationship Id="rId1" Type="http://schemas.openxmlformats.org/officeDocument/2006/relationships/tags" Target="../tags/tag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0.xml"/><Relationship Id="rId1" Type="http://schemas.openxmlformats.org/officeDocument/2006/relationships/tags" Target="../tags/tag7.xml"/><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17.xml"/><Relationship Id="rId7" Type="http://schemas.openxmlformats.org/officeDocument/2006/relationships/image" Target="../media/image99.png"/><Relationship Id="rId2" Type="http://schemas.openxmlformats.org/officeDocument/2006/relationships/slideLayout" Target="../slideLayouts/slideLayout51.xml"/><Relationship Id="rId1" Type="http://schemas.openxmlformats.org/officeDocument/2006/relationships/tags" Target="../tags/tag8.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6.xml"/><Relationship Id="rId1" Type="http://schemas.openxmlformats.org/officeDocument/2006/relationships/tags" Target="../tags/tag9.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0.xml"/><Relationship Id="rId6" Type="http://schemas.openxmlformats.org/officeDocument/2006/relationships/image" Target="../media/image104.png"/><Relationship Id="rId5" Type="http://schemas.openxmlformats.org/officeDocument/2006/relationships/notesSlide" Target="../notesSlides/notesSlide19.xml"/><Relationship Id="rId4"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ags" Target="../tags/tag11.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12.xml"/><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09.png"/><Relationship Id="rId2" Type="http://schemas.openxmlformats.org/officeDocument/2006/relationships/slideLayout" Target="../slideLayouts/slideLayout47.xml"/><Relationship Id="rId1" Type="http://schemas.openxmlformats.org/officeDocument/2006/relationships/tags" Target="../tags/tag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notesSlide" Target="../notesSlides/notesSlide23.xml"/><Relationship Id="rId7" Type="http://schemas.openxmlformats.org/officeDocument/2006/relationships/image" Target="../media/image113.png"/><Relationship Id="rId2" Type="http://schemas.openxmlformats.org/officeDocument/2006/relationships/slideLayout" Target="../slideLayouts/slideLayout51.xml"/><Relationship Id="rId1" Type="http://schemas.openxmlformats.org/officeDocument/2006/relationships/tags" Target="../tags/tag1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6.xml"/><Relationship Id="rId1" Type="http://schemas.openxmlformats.org/officeDocument/2006/relationships/tags" Target="../tags/tag15.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tags" Target="../tags/tag1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6.xml"/><Relationship Id="rId1" Type="http://schemas.openxmlformats.org/officeDocument/2006/relationships/tags" Target="../tags/tag17.xml"/><Relationship Id="rId5" Type="http://schemas.openxmlformats.org/officeDocument/2006/relationships/image" Target="../media/image117.svg"/><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notesSlide" Target="../notesSlides/notesSlide27.xml"/><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slideLayout" Target="../slideLayouts/slideLayout46.xml"/><Relationship Id="rId1" Type="http://schemas.openxmlformats.org/officeDocument/2006/relationships/tags" Target="../tags/tag18.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7.xml"/><Relationship Id="rId1" Type="http://schemas.openxmlformats.org/officeDocument/2006/relationships/tags" Target="../tags/tag1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7.xml"/><Relationship Id="rId1" Type="http://schemas.openxmlformats.org/officeDocument/2006/relationships/tags" Target="../tags/tag20.xml"/><Relationship Id="rId4" Type="http://schemas.openxmlformats.org/officeDocument/2006/relationships/image" Target="../media/image130.png"/></Relationships>
</file>

<file path=ppt/slides/_rels/slide4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0.xml"/><Relationship Id="rId7" Type="http://schemas.openxmlformats.org/officeDocument/2006/relationships/image" Target="../media/image134.png"/><Relationship Id="rId2" Type="http://schemas.openxmlformats.org/officeDocument/2006/relationships/slideLayout" Target="../slideLayouts/slideLayout47.xml"/><Relationship Id="rId1" Type="http://schemas.openxmlformats.org/officeDocument/2006/relationships/tags" Target="../tags/tag2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7.xml"/><Relationship Id="rId1" Type="http://schemas.openxmlformats.org/officeDocument/2006/relationships/tags" Target="../tags/tag22.xml"/><Relationship Id="rId4" Type="http://schemas.openxmlformats.org/officeDocument/2006/relationships/image" Target="../media/image13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1.xml"/><Relationship Id="rId1" Type="http://schemas.openxmlformats.org/officeDocument/2006/relationships/tags" Target="../tags/tag2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6.xml"/><Relationship Id="rId1" Type="http://schemas.openxmlformats.org/officeDocument/2006/relationships/tags" Target="../tags/tag24.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7.xml"/><Relationship Id="rId1" Type="http://schemas.openxmlformats.org/officeDocument/2006/relationships/tags" Target="../tags/tag2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1.xml"/><Relationship Id="rId1" Type="http://schemas.openxmlformats.org/officeDocument/2006/relationships/tags" Target="../tags/tag26.xml"/><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7.xml"/><Relationship Id="rId1" Type="http://schemas.openxmlformats.org/officeDocument/2006/relationships/tags" Target="../tags/tag27.xml"/><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1.xml"/><Relationship Id="rId1" Type="http://schemas.openxmlformats.org/officeDocument/2006/relationships/tags" Target="../tags/tag28.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svg"/><Relationship Id="rId2" Type="http://schemas.openxmlformats.org/officeDocument/2006/relationships/image" Target="../media/image143.jpeg"/><Relationship Id="rId1" Type="http://schemas.openxmlformats.org/officeDocument/2006/relationships/slideLayout" Target="../slideLayouts/slideLayout19.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svg"/></Relationships>
</file>

<file path=ppt/slides/_rels/slide5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50.svg"/><Relationship Id="rId7" Type="http://schemas.openxmlformats.org/officeDocument/2006/relationships/image" Target="../media/image154.svg"/><Relationship Id="rId2" Type="http://schemas.openxmlformats.org/officeDocument/2006/relationships/image" Target="../media/image149.png"/><Relationship Id="rId1" Type="http://schemas.openxmlformats.org/officeDocument/2006/relationships/slideLayout" Target="../slideLayouts/slideLayout19.xml"/><Relationship Id="rId6" Type="http://schemas.openxmlformats.org/officeDocument/2006/relationships/image" Target="../media/image153.png"/><Relationship Id="rId5" Type="http://schemas.openxmlformats.org/officeDocument/2006/relationships/image" Target="../media/image152.svg"/><Relationship Id="rId10" Type="http://schemas.openxmlformats.org/officeDocument/2006/relationships/image" Target="../media/image146.png"/><Relationship Id="rId4" Type="http://schemas.openxmlformats.org/officeDocument/2006/relationships/image" Target="../media/image151.png"/><Relationship Id="rId9" Type="http://schemas.openxmlformats.org/officeDocument/2006/relationships/image" Target="../media/image155.svg"/></Relationships>
</file>

<file path=ppt/slides/_rels/slide59.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57.svg"/><Relationship Id="rId11" Type="http://schemas.openxmlformats.org/officeDocument/2006/relationships/image" Target="../media/image146.png"/><Relationship Id="rId5" Type="http://schemas.openxmlformats.org/officeDocument/2006/relationships/image" Target="../media/image151.png"/><Relationship Id="rId10" Type="http://schemas.openxmlformats.org/officeDocument/2006/relationships/image" Target="../media/image145.svg"/><Relationship Id="rId4" Type="http://schemas.openxmlformats.org/officeDocument/2006/relationships/image" Target="../media/image156.svg"/><Relationship Id="rId9"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61.pn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160.jpeg"/><Relationship Id="rId2" Type="http://schemas.openxmlformats.org/officeDocument/2006/relationships/image" Target="../media/image149.png"/><Relationship Id="rId1" Type="http://schemas.openxmlformats.org/officeDocument/2006/relationships/slideLayout" Target="../slideLayouts/slideLayout19.xml"/><Relationship Id="rId6" Type="http://schemas.openxmlformats.org/officeDocument/2006/relationships/image" Target="../media/image153.png"/><Relationship Id="rId11" Type="http://schemas.openxmlformats.org/officeDocument/2006/relationships/image" Target="../media/image159.jpeg"/><Relationship Id="rId5" Type="http://schemas.openxmlformats.org/officeDocument/2006/relationships/image" Target="../media/image152.svg"/><Relationship Id="rId10" Type="http://schemas.openxmlformats.org/officeDocument/2006/relationships/image" Target="../media/image146.png"/><Relationship Id="rId4" Type="http://schemas.openxmlformats.org/officeDocument/2006/relationships/image" Target="../media/image151.png"/><Relationship Id="rId9" Type="http://schemas.openxmlformats.org/officeDocument/2006/relationships/image" Target="../media/image155.svg"/></Relationships>
</file>

<file path=ppt/slides/_rels/slide6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50.svg"/><Relationship Id="rId7" Type="http://schemas.openxmlformats.org/officeDocument/2006/relationships/image" Target="../media/image155.svg"/><Relationship Id="rId12" Type="http://schemas.openxmlformats.org/officeDocument/2006/relationships/image" Target="../media/image165.jpeg"/><Relationship Id="rId2" Type="http://schemas.openxmlformats.org/officeDocument/2006/relationships/image" Target="../media/image149.png"/><Relationship Id="rId1" Type="http://schemas.openxmlformats.org/officeDocument/2006/relationships/slideLayout" Target="../slideLayouts/slideLayout19.xml"/><Relationship Id="rId6" Type="http://schemas.openxmlformats.org/officeDocument/2006/relationships/image" Target="../media/image144.png"/><Relationship Id="rId11" Type="http://schemas.openxmlformats.org/officeDocument/2006/relationships/image" Target="../media/image164.jpeg"/><Relationship Id="rId5" Type="http://schemas.openxmlformats.org/officeDocument/2006/relationships/image" Target="../media/image154.svg"/><Relationship Id="rId10" Type="http://schemas.openxmlformats.org/officeDocument/2006/relationships/image" Target="../media/image163.jpg"/><Relationship Id="rId4" Type="http://schemas.openxmlformats.org/officeDocument/2006/relationships/image" Target="../media/image153.png"/><Relationship Id="rId9" Type="http://schemas.openxmlformats.org/officeDocument/2006/relationships/image" Target="../media/image162.jpeg"/></Relationships>
</file>

<file path=ppt/slides/_rels/slide6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50.svg"/><Relationship Id="rId7" Type="http://schemas.openxmlformats.org/officeDocument/2006/relationships/image" Target="../media/image154.svg"/><Relationship Id="rId2" Type="http://schemas.openxmlformats.org/officeDocument/2006/relationships/image" Target="../media/image149.png"/><Relationship Id="rId1" Type="http://schemas.openxmlformats.org/officeDocument/2006/relationships/slideLayout" Target="../slideLayouts/slideLayout19.xml"/><Relationship Id="rId6" Type="http://schemas.openxmlformats.org/officeDocument/2006/relationships/image" Target="../media/image153.png"/><Relationship Id="rId5" Type="http://schemas.openxmlformats.org/officeDocument/2006/relationships/image" Target="../media/image152.svg"/><Relationship Id="rId10" Type="http://schemas.openxmlformats.org/officeDocument/2006/relationships/image" Target="../media/image146.png"/><Relationship Id="rId4" Type="http://schemas.openxmlformats.org/officeDocument/2006/relationships/image" Target="../media/image151.png"/><Relationship Id="rId9" Type="http://schemas.openxmlformats.org/officeDocument/2006/relationships/image" Target="../media/image155.svg"/></Relationships>
</file>

<file path=ppt/slides/_rels/slide6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50.svg"/><Relationship Id="rId7" Type="http://schemas.openxmlformats.org/officeDocument/2006/relationships/image" Target="../media/image154.svg"/><Relationship Id="rId2" Type="http://schemas.openxmlformats.org/officeDocument/2006/relationships/image" Target="../media/image149.png"/><Relationship Id="rId1" Type="http://schemas.openxmlformats.org/officeDocument/2006/relationships/slideLayout" Target="../slideLayouts/slideLayout19.xml"/><Relationship Id="rId6" Type="http://schemas.openxmlformats.org/officeDocument/2006/relationships/image" Target="../media/image153.png"/><Relationship Id="rId11" Type="http://schemas.openxmlformats.org/officeDocument/2006/relationships/image" Target="../media/image166.png"/><Relationship Id="rId5" Type="http://schemas.openxmlformats.org/officeDocument/2006/relationships/image" Target="../media/image152.svg"/><Relationship Id="rId10" Type="http://schemas.openxmlformats.org/officeDocument/2006/relationships/image" Target="../media/image146.png"/><Relationship Id="rId4" Type="http://schemas.openxmlformats.org/officeDocument/2006/relationships/image" Target="../media/image151.png"/><Relationship Id="rId9" Type="http://schemas.openxmlformats.org/officeDocument/2006/relationships/image" Target="../media/image155.svg"/></Relationships>
</file>

<file path=ppt/slides/_rels/slide6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50.svg"/><Relationship Id="rId7" Type="http://schemas.openxmlformats.org/officeDocument/2006/relationships/image" Target="../media/image154.svg"/><Relationship Id="rId2" Type="http://schemas.openxmlformats.org/officeDocument/2006/relationships/image" Target="../media/image149.png"/><Relationship Id="rId1" Type="http://schemas.openxmlformats.org/officeDocument/2006/relationships/slideLayout" Target="../slideLayouts/slideLayout19.xml"/><Relationship Id="rId6" Type="http://schemas.openxmlformats.org/officeDocument/2006/relationships/image" Target="../media/image153.png"/><Relationship Id="rId5" Type="http://schemas.openxmlformats.org/officeDocument/2006/relationships/image" Target="../media/image152.svg"/><Relationship Id="rId10" Type="http://schemas.openxmlformats.org/officeDocument/2006/relationships/image" Target="../media/image146.png"/><Relationship Id="rId4" Type="http://schemas.openxmlformats.org/officeDocument/2006/relationships/image" Target="../media/image151.png"/><Relationship Id="rId9" Type="http://schemas.openxmlformats.org/officeDocument/2006/relationships/image" Target="../media/image155.svg"/></Relationships>
</file>

<file path=ppt/slides/_rels/slide65.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75.png"/><Relationship Id="rId18" Type="http://schemas.openxmlformats.org/officeDocument/2006/relationships/image" Target="../media/image180.svg"/><Relationship Id="rId26" Type="http://schemas.openxmlformats.org/officeDocument/2006/relationships/image" Target="../media/image188.svg"/><Relationship Id="rId3" Type="http://schemas.openxmlformats.org/officeDocument/2006/relationships/image" Target="../media/image144.png"/><Relationship Id="rId21" Type="http://schemas.openxmlformats.org/officeDocument/2006/relationships/image" Target="../media/image183.png"/><Relationship Id="rId7" Type="http://schemas.openxmlformats.org/officeDocument/2006/relationships/image" Target="../media/image169.png"/><Relationship Id="rId12" Type="http://schemas.openxmlformats.org/officeDocument/2006/relationships/image" Target="../media/image174.svg"/><Relationship Id="rId17" Type="http://schemas.openxmlformats.org/officeDocument/2006/relationships/image" Target="../media/image179.png"/><Relationship Id="rId25" Type="http://schemas.openxmlformats.org/officeDocument/2006/relationships/image" Target="../media/image187.png"/><Relationship Id="rId2" Type="http://schemas.openxmlformats.org/officeDocument/2006/relationships/image" Target="../media/image143.jpeg"/><Relationship Id="rId16" Type="http://schemas.openxmlformats.org/officeDocument/2006/relationships/image" Target="../media/image178.svg"/><Relationship Id="rId20" Type="http://schemas.openxmlformats.org/officeDocument/2006/relationships/image" Target="../media/image182.svg"/><Relationship Id="rId29" Type="http://schemas.openxmlformats.org/officeDocument/2006/relationships/image" Target="../media/image191.svg"/><Relationship Id="rId1" Type="http://schemas.openxmlformats.org/officeDocument/2006/relationships/slideLayout" Target="../slideLayouts/slideLayout19.xml"/><Relationship Id="rId6" Type="http://schemas.openxmlformats.org/officeDocument/2006/relationships/image" Target="../media/image168.png"/><Relationship Id="rId11" Type="http://schemas.openxmlformats.org/officeDocument/2006/relationships/image" Target="../media/image173.png"/><Relationship Id="rId24" Type="http://schemas.openxmlformats.org/officeDocument/2006/relationships/image" Target="../media/image186.svg"/><Relationship Id="rId5" Type="http://schemas.openxmlformats.org/officeDocument/2006/relationships/image" Target="../media/image146.png"/><Relationship Id="rId15" Type="http://schemas.openxmlformats.org/officeDocument/2006/relationships/image" Target="../media/image177.png"/><Relationship Id="rId23" Type="http://schemas.openxmlformats.org/officeDocument/2006/relationships/image" Target="../media/image185.png"/><Relationship Id="rId28" Type="http://schemas.openxmlformats.org/officeDocument/2006/relationships/image" Target="../media/image190.png"/><Relationship Id="rId10" Type="http://schemas.openxmlformats.org/officeDocument/2006/relationships/image" Target="../media/image172.svg"/><Relationship Id="rId19" Type="http://schemas.openxmlformats.org/officeDocument/2006/relationships/image" Target="../media/image181.png"/><Relationship Id="rId4" Type="http://schemas.openxmlformats.org/officeDocument/2006/relationships/image" Target="../media/image167.svg"/><Relationship Id="rId9" Type="http://schemas.openxmlformats.org/officeDocument/2006/relationships/image" Target="../media/image171.png"/><Relationship Id="rId14" Type="http://schemas.openxmlformats.org/officeDocument/2006/relationships/image" Target="../media/image176.svg"/><Relationship Id="rId22" Type="http://schemas.openxmlformats.org/officeDocument/2006/relationships/image" Target="../media/image184.svg"/><Relationship Id="rId27" Type="http://schemas.openxmlformats.org/officeDocument/2006/relationships/image" Target="../media/image189.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ADBA"/>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A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81670C1-9673-4B0C-B13C-DEFD7F44DE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49" y="847084"/>
            <a:ext cx="3122143" cy="2068418"/>
          </a:xfrm>
          <a:prstGeom prst="rect">
            <a:avLst/>
          </a:prstGeom>
        </p:spPr>
      </p:pic>
      <p:sp>
        <p:nvSpPr>
          <p:cNvPr id="27" name="Rectangle 2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ogo for a child care service&#10;&#10;Description automatically generated">
            <a:extLst>
              <a:ext uri="{FF2B5EF4-FFF2-40B4-BE49-F238E27FC236}">
                <a16:creationId xmlns:a16="http://schemas.microsoft.com/office/drawing/2014/main" id="{40474D6B-194E-7CD1-651A-B76FEDB7E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676" y="929268"/>
            <a:ext cx="3252903" cy="1911080"/>
          </a:xfrm>
          <a:prstGeom prst="rect">
            <a:avLst/>
          </a:prstGeom>
          <a:noFill/>
        </p:spPr>
      </p:pic>
      <p:sp>
        <p:nvSpPr>
          <p:cNvPr id="29" name="Rectangle 2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a:extLst>
              <a:ext uri="{FF2B5EF4-FFF2-40B4-BE49-F238E27FC236}">
                <a16:creationId xmlns:a16="http://schemas.microsoft.com/office/drawing/2014/main" id="{E3CCCC52-F252-4F4A-8D5F-9A7DBBDDA7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75" b="375"/>
          <a:stretch>
            <a:fillRect/>
          </a:stretch>
        </p:blipFill>
        <p:spPr bwMode="auto">
          <a:xfrm>
            <a:off x="8313518" y="1186644"/>
            <a:ext cx="3252903" cy="1396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31" name="Rectangle 3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A group of people standing outside&#10;&#10;Description automatically generated with low confidence">
            <a:extLst>
              <a:ext uri="{FF2B5EF4-FFF2-40B4-BE49-F238E27FC236}">
                <a16:creationId xmlns:a16="http://schemas.microsoft.com/office/drawing/2014/main" id="{FE595006-5FBD-4D51-91C1-D0F711FC0D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6037"/>
          <a:stretch/>
        </p:blipFill>
        <p:spPr bwMode="auto">
          <a:xfrm>
            <a:off x="622549" y="3768422"/>
            <a:ext cx="3104943" cy="24311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3" name="Rectangle 3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31511289-E5CD-4ED9-9088-D943333066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405433" y="4621674"/>
            <a:ext cx="3217333" cy="7951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collage of children and adults&#10;&#10;Description automatically generated">
            <a:extLst>
              <a:ext uri="{FF2B5EF4-FFF2-40B4-BE49-F238E27FC236}">
                <a16:creationId xmlns:a16="http://schemas.microsoft.com/office/drawing/2014/main" id="{902E77A0-2425-B863-992F-E832BDCFB0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0365" y="4084321"/>
            <a:ext cx="3246171" cy="1659538"/>
          </a:xfrm>
          <a:prstGeom prst="rect">
            <a:avLst/>
          </a:prstGeom>
        </p:spPr>
      </p:pic>
      <p:sp>
        <p:nvSpPr>
          <p:cNvPr id="4" name="AutoShape 2" descr="Image result for family friendly barnet"/>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6C3C8F44-9035-2552-C34C-A49D4DC9B79F}"/>
              </a:ext>
            </a:extLst>
          </p:cNvPr>
          <p:cNvSpPr>
            <a:spLocks noChangeArrowheads="1"/>
          </p:cNvSpPr>
          <p:nvPr/>
        </p:nvSpPr>
        <p:spPr bwMode="auto">
          <a:xfrm>
            <a:off x="3233738" y="20351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514552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BB57-C270-7A82-4816-1BC5E31D90D7}"/>
              </a:ext>
            </a:extLst>
          </p:cNvPr>
          <p:cNvSpPr>
            <a:spLocks noGrp="1"/>
          </p:cNvSpPr>
          <p:nvPr>
            <p:ph type="title"/>
          </p:nvPr>
        </p:nvSpPr>
        <p:spPr>
          <a:xfrm>
            <a:off x="2045550" y="188641"/>
            <a:ext cx="8151531" cy="848128"/>
          </a:xfrm>
        </p:spPr>
        <p:txBody>
          <a:bodyPr wrap="square" anchor="ctr">
            <a:normAutofit/>
          </a:bodyPr>
          <a:lstStyle/>
          <a:p>
            <a:pPr algn="ctr"/>
            <a:r>
              <a:rPr lang="en-GB" sz="3375" dirty="0"/>
              <a:t>“Team around the School”: a proposal</a:t>
            </a:r>
          </a:p>
        </p:txBody>
      </p:sp>
      <p:sp>
        <p:nvSpPr>
          <p:cNvPr id="3" name="Content Placeholder 2">
            <a:extLst>
              <a:ext uri="{FF2B5EF4-FFF2-40B4-BE49-F238E27FC236}">
                <a16:creationId xmlns:a16="http://schemas.microsoft.com/office/drawing/2014/main" id="{6FE3D1FA-1F68-9175-5BA8-D7896694C40F}"/>
              </a:ext>
            </a:extLst>
          </p:cNvPr>
          <p:cNvSpPr>
            <a:spLocks noGrp="1"/>
          </p:cNvSpPr>
          <p:nvPr>
            <p:ph idx="1"/>
          </p:nvPr>
        </p:nvSpPr>
        <p:spPr>
          <a:xfrm>
            <a:off x="1893658" y="1099992"/>
            <a:ext cx="8607206" cy="5328808"/>
          </a:xfrm>
        </p:spPr>
        <p:txBody>
          <a:bodyPr wrap="square" anchor="t">
            <a:normAutofit/>
          </a:bodyPr>
          <a:lstStyle/>
          <a:p>
            <a:pPr>
              <a:lnSpc>
                <a:spcPct val="110000"/>
              </a:lnSpc>
            </a:pPr>
            <a:r>
              <a:rPr lang="en-GB" sz="1547" dirty="0">
                <a:solidFill>
                  <a:schemeClr val="tx2"/>
                </a:solidFill>
              </a:rPr>
              <a:t>Link C&amp;F EH practitioners and link BICS practitioners working together across groups of schools in each locality</a:t>
            </a:r>
          </a:p>
          <a:p>
            <a:pPr>
              <a:lnSpc>
                <a:spcPct val="110000"/>
              </a:lnSpc>
            </a:pPr>
            <a:r>
              <a:rPr lang="en-GB" sz="1547" dirty="0">
                <a:solidFill>
                  <a:schemeClr val="tx2"/>
                </a:solidFill>
              </a:rPr>
              <a:t>Combination of schools with higher-level/lower-level needs enabling higher/lower intensity of support</a:t>
            </a:r>
          </a:p>
          <a:p>
            <a:pPr>
              <a:lnSpc>
                <a:spcPct val="110000"/>
              </a:lnSpc>
            </a:pPr>
            <a:r>
              <a:rPr lang="en-GB" sz="1547" dirty="0">
                <a:solidFill>
                  <a:schemeClr val="tx2"/>
                </a:solidFill>
              </a:rPr>
              <a:t>Feeder primary and receiver secondary schools sharing link practitioners, following the journey of the child</a:t>
            </a:r>
          </a:p>
          <a:p>
            <a:pPr marL="0" indent="0">
              <a:lnSpc>
                <a:spcPct val="110000"/>
              </a:lnSpc>
              <a:buNone/>
            </a:pPr>
            <a:endParaRPr lang="en-GB" sz="562" dirty="0">
              <a:solidFill>
                <a:schemeClr val="tx2"/>
              </a:solidFill>
            </a:endParaRPr>
          </a:p>
          <a:p>
            <a:pPr marL="0" indent="0">
              <a:lnSpc>
                <a:spcPct val="110000"/>
              </a:lnSpc>
              <a:buNone/>
            </a:pPr>
            <a:endParaRPr lang="en-GB" sz="562" dirty="0">
              <a:solidFill>
                <a:schemeClr val="tx2"/>
              </a:solidFill>
            </a:endParaRPr>
          </a:p>
          <a:p>
            <a:pPr marL="0" indent="0">
              <a:lnSpc>
                <a:spcPct val="110000"/>
              </a:lnSpc>
              <a:buNone/>
            </a:pPr>
            <a:r>
              <a:rPr lang="en-GB" sz="1547" dirty="0">
                <a:solidFill>
                  <a:schemeClr val="tx2"/>
                </a:solidFill>
              </a:rPr>
              <a:t>Bespoke service for schools:</a:t>
            </a:r>
          </a:p>
          <a:p>
            <a:pPr marL="0" indent="0">
              <a:lnSpc>
                <a:spcPct val="110000"/>
              </a:lnSpc>
              <a:buNone/>
            </a:pPr>
            <a:endParaRPr lang="en-GB" sz="562" dirty="0">
              <a:solidFill>
                <a:schemeClr val="tx2"/>
              </a:solidFill>
            </a:endParaRPr>
          </a:p>
          <a:p>
            <a:pPr lvl="2">
              <a:lnSpc>
                <a:spcPct val="110000"/>
              </a:lnSpc>
            </a:pPr>
            <a:r>
              <a:rPr lang="en-GB" sz="1547" dirty="0">
                <a:solidFill>
                  <a:schemeClr val="tx2"/>
                </a:solidFill>
              </a:rPr>
              <a:t>Regular meetings/sessions at schools</a:t>
            </a:r>
          </a:p>
          <a:p>
            <a:pPr lvl="2">
              <a:lnSpc>
                <a:spcPct val="110000"/>
              </a:lnSpc>
            </a:pPr>
            <a:r>
              <a:rPr lang="en-GB" sz="1547" dirty="0">
                <a:solidFill>
                  <a:schemeClr val="tx2"/>
                </a:solidFill>
              </a:rPr>
              <a:t>Consultations, advice, training for staff</a:t>
            </a:r>
          </a:p>
          <a:p>
            <a:pPr lvl="2">
              <a:lnSpc>
                <a:spcPct val="110000"/>
              </a:lnSpc>
            </a:pPr>
            <a:r>
              <a:rPr lang="en-GB" sz="1547" dirty="0">
                <a:solidFill>
                  <a:schemeClr val="tx2"/>
                </a:solidFill>
              </a:rPr>
              <a:t>Supporting parents</a:t>
            </a:r>
          </a:p>
          <a:p>
            <a:pPr lvl="2">
              <a:lnSpc>
                <a:spcPct val="110000"/>
              </a:lnSpc>
            </a:pPr>
            <a:r>
              <a:rPr lang="en-GB" sz="1547" dirty="0">
                <a:solidFill>
                  <a:schemeClr val="tx2"/>
                </a:solidFill>
              </a:rPr>
              <a:t>Providing information, signposting, supporting access and knowledge of local services</a:t>
            </a:r>
          </a:p>
          <a:p>
            <a:pPr marL="311333" lvl="2" indent="0">
              <a:lnSpc>
                <a:spcPct val="110000"/>
              </a:lnSpc>
              <a:buNone/>
            </a:pPr>
            <a:endParaRPr lang="en-GB" sz="1336" dirty="0"/>
          </a:p>
          <a:p>
            <a:pPr marL="311333" lvl="2" indent="0">
              <a:lnSpc>
                <a:spcPct val="110000"/>
              </a:lnSpc>
              <a:buNone/>
            </a:pPr>
            <a:endParaRPr lang="en-GB" sz="1336" dirty="0"/>
          </a:p>
          <a:p>
            <a:pPr marL="0" indent="0">
              <a:lnSpc>
                <a:spcPct val="110000"/>
              </a:lnSpc>
              <a:buNone/>
            </a:pPr>
            <a:endParaRPr lang="en-GB" sz="1336" dirty="0"/>
          </a:p>
        </p:txBody>
      </p:sp>
      <p:pic>
        <p:nvPicPr>
          <p:cNvPr id="5" name="Picture 4" descr="A group of people holding a puzzle piece&#10;&#10;Description automatically generated">
            <a:extLst>
              <a:ext uri="{FF2B5EF4-FFF2-40B4-BE49-F238E27FC236}">
                <a16:creationId xmlns:a16="http://schemas.microsoft.com/office/drawing/2014/main" id="{23831113-2772-EF68-1853-14AA824F9185}"/>
              </a:ext>
            </a:extLst>
          </p:cNvPr>
          <p:cNvPicPr>
            <a:picLocks noChangeAspect="1"/>
          </p:cNvPicPr>
          <p:nvPr/>
        </p:nvPicPr>
        <p:blipFill rotWithShape="1">
          <a:blip r:embed="rId2"/>
          <a:srcRect l="7214" r="5891" b="1"/>
          <a:stretch/>
        </p:blipFill>
        <p:spPr>
          <a:xfrm>
            <a:off x="7412396" y="2669541"/>
            <a:ext cx="2075856" cy="1858762"/>
          </a:xfrm>
          <a:prstGeom prst="rect">
            <a:avLst/>
          </a:prstGeom>
          <a:noFill/>
        </p:spPr>
      </p:pic>
    </p:spTree>
    <p:extLst>
      <p:ext uri="{BB962C8B-B14F-4D97-AF65-F5344CB8AC3E}">
        <p14:creationId xmlns:p14="http://schemas.microsoft.com/office/powerpoint/2010/main" val="1488452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ECB047D-91C4-2B78-2CD6-534186654714}"/>
              </a:ext>
            </a:extLst>
          </p:cNvPr>
          <p:cNvPicPr>
            <a:picLocks noChangeAspect="1"/>
          </p:cNvPicPr>
          <p:nvPr/>
        </p:nvPicPr>
        <p:blipFill>
          <a:blip r:embed="rId2"/>
          <a:stretch>
            <a:fillRect/>
          </a:stretch>
        </p:blipFill>
        <p:spPr>
          <a:xfrm>
            <a:off x="621675" y="973372"/>
            <a:ext cx="6589537" cy="4907688"/>
          </a:xfrm>
          <a:prstGeom prst="rect">
            <a:avLst/>
          </a:prstGeom>
        </p:spPr>
      </p:pic>
      <p:sp>
        <p:nvSpPr>
          <p:cNvPr id="2" name="Title 1">
            <a:extLst>
              <a:ext uri="{FF2B5EF4-FFF2-40B4-BE49-F238E27FC236}">
                <a16:creationId xmlns:a16="http://schemas.microsoft.com/office/drawing/2014/main" id="{17427F0E-3B69-F357-34F2-EE8D1323BAF4}"/>
              </a:ext>
            </a:extLst>
          </p:cNvPr>
          <p:cNvSpPr>
            <a:spLocks noGrp="1"/>
          </p:cNvSpPr>
          <p:nvPr>
            <p:ph type="title"/>
          </p:nvPr>
        </p:nvSpPr>
        <p:spPr>
          <a:xfrm>
            <a:off x="8052497" y="1056640"/>
            <a:ext cx="3197660" cy="3125746"/>
          </a:xfrm>
        </p:spPr>
        <p:txBody>
          <a:bodyPr vert="horz" lIns="91440" tIns="45720" rIns="91440" bIns="45720" rtlCol="0" anchor="b">
            <a:normAutofit/>
          </a:bodyPr>
          <a:lstStyle/>
          <a:p>
            <a:r>
              <a:rPr lang="en-US" sz="7200" kern="1200">
                <a:solidFill>
                  <a:schemeClr val="tx1"/>
                </a:solidFill>
                <a:latin typeface="+mj-lt"/>
                <a:ea typeface="+mj-ea"/>
                <a:cs typeface="+mj-cs"/>
              </a:rPr>
              <a:t>BYCAS</a:t>
            </a:r>
          </a:p>
        </p:txBody>
      </p:sp>
      <p:sp>
        <p:nvSpPr>
          <p:cNvPr id="17" name="Content Placeholder 17">
            <a:extLst>
              <a:ext uri="{FF2B5EF4-FFF2-40B4-BE49-F238E27FC236}">
                <a16:creationId xmlns:a16="http://schemas.microsoft.com/office/drawing/2014/main" id="{799D6F34-076A-B9AF-1E13-27BCAD5179C4}"/>
              </a:ext>
            </a:extLst>
          </p:cNvPr>
          <p:cNvSpPr>
            <a:spLocks noGrp="1"/>
          </p:cNvSpPr>
          <p:nvPr>
            <p:ph idx="1"/>
          </p:nvPr>
        </p:nvSpPr>
        <p:spPr>
          <a:xfrm>
            <a:off x="8052496" y="4301656"/>
            <a:ext cx="2705619" cy="762618"/>
          </a:xfrm>
        </p:spPr>
        <p:txBody>
          <a:bodyPr vert="horz" lIns="91440" tIns="45720" rIns="91440" bIns="45720" rtlCol="0" anchor="t">
            <a:normAutofit/>
          </a:bodyPr>
          <a:lstStyle/>
          <a:p>
            <a:pPr marL="0" indent="0">
              <a:buNone/>
            </a:pPr>
            <a:r>
              <a:rPr lang="en-US" sz="1700" kern="1200">
                <a:solidFill>
                  <a:schemeClr val="tx1"/>
                </a:solidFill>
                <a:latin typeface="+mn-lt"/>
                <a:ea typeface="+mn-ea"/>
                <a:cs typeface="+mn-cs"/>
                <a:hlinkClick r:id="rId3"/>
              </a:rPr>
              <a:t>https://barnetyoungcarers.org.uk/think-young-carer/</a:t>
            </a:r>
            <a:endParaRPr lang="en-US" sz="1700" kern="1200">
              <a:solidFill>
                <a:schemeClr val="tx1"/>
              </a:solidFill>
              <a:latin typeface="+mn-lt"/>
              <a:ea typeface="+mn-ea"/>
              <a:cs typeface="+mn-cs"/>
            </a:endParaRPr>
          </a:p>
        </p:txBody>
      </p:sp>
    </p:spTree>
    <p:extLst>
      <p:ext uri="{BB962C8B-B14F-4D97-AF65-F5344CB8AC3E}">
        <p14:creationId xmlns:p14="http://schemas.microsoft.com/office/powerpoint/2010/main" val="348933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for a child care service&#10;&#10;Description automatically generated">
            <a:extLst>
              <a:ext uri="{FF2B5EF4-FFF2-40B4-BE49-F238E27FC236}">
                <a16:creationId xmlns:a16="http://schemas.microsoft.com/office/drawing/2014/main" id="{ACE9DDF5-0A48-1B29-16B0-88835619F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525" y="760723"/>
            <a:ext cx="7638949" cy="4487883"/>
          </a:xfrm>
          <a:prstGeom prst="rect">
            <a:avLst/>
          </a:prstGeom>
          <a:noFill/>
        </p:spPr>
      </p:pic>
    </p:spTree>
    <p:extLst>
      <p:ext uri="{BB962C8B-B14F-4D97-AF65-F5344CB8AC3E}">
        <p14:creationId xmlns:p14="http://schemas.microsoft.com/office/powerpoint/2010/main" val="35413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41B8-7DEE-5CC5-84E3-0B5D11101AB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EC0360-CF7A-D198-D9D9-C2B777C1FD13}"/>
              </a:ext>
            </a:extLst>
          </p:cNvPr>
          <p:cNvSpPr txBox="1"/>
          <p:nvPr/>
        </p:nvSpPr>
        <p:spPr>
          <a:xfrm>
            <a:off x="315588" y="291313"/>
            <a:ext cx="4879497" cy="400110"/>
          </a:xfrm>
          <a:prstGeom prst="rect">
            <a:avLst/>
          </a:prstGeom>
          <a:noFill/>
        </p:spPr>
        <p:txBody>
          <a:bodyPr wrap="square" rtlCol="0">
            <a:spAutoFit/>
          </a:bodyPr>
          <a:lstStyle/>
          <a:p>
            <a:r>
              <a:rPr lang="en-GB" sz="2000" b="1">
                <a:solidFill>
                  <a:schemeClr val="accent2">
                    <a:lumMod val="75000"/>
                  </a:schemeClr>
                </a:solidFill>
              </a:rPr>
              <a:t>You Said (</a:t>
            </a:r>
            <a:r>
              <a:rPr lang="en-GB" sz="2000" b="1" err="1">
                <a:solidFill>
                  <a:schemeClr val="accent2">
                    <a:lumMod val="75000"/>
                  </a:schemeClr>
                </a:solidFill>
              </a:rPr>
              <a:t>menti</a:t>
            </a:r>
            <a:r>
              <a:rPr lang="en-GB" sz="2000" b="1">
                <a:solidFill>
                  <a:schemeClr val="accent2">
                    <a:lumMod val="75000"/>
                  </a:schemeClr>
                </a:solidFill>
              </a:rPr>
              <a:t> responses)…………</a:t>
            </a:r>
          </a:p>
        </p:txBody>
      </p:sp>
      <p:pic>
        <p:nvPicPr>
          <p:cNvPr id="3" name="Picture 2" descr="A close up of words&#10;&#10;Description automatically generated">
            <a:extLst>
              <a:ext uri="{FF2B5EF4-FFF2-40B4-BE49-F238E27FC236}">
                <a16:creationId xmlns:a16="http://schemas.microsoft.com/office/drawing/2014/main" id="{E3059841-82EA-5EC8-B0C2-EA151A6F27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57" t="9200" r="8043" b="263"/>
          <a:stretch/>
        </p:blipFill>
        <p:spPr bwMode="auto">
          <a:xfrm>
            <a:off x="1980644" y="687442"/>
            <a:ext cx="8957281" cy="540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84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41B8-7DEE-5CC5-84E3-0B5D11101AB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EC0360-CF7A-D198-D9D9-C2B777C1FD13}"/>
              </a:ext>
            </a:extLst>
          </p:cNvPr>
          <p:cNvSpPr txBox="1"/>
          <p:nvPr/>
        </p:nvSpPr>
        <p:spPr>
          <a:xfrm>
            <a:off x="315588" y="291313"/>
            <a:ext cx="4879497" cy="400110"/>
          </a:xfrm>
          <a:prstGeom prst="rect">
            <a:avLst/>
          </a:prstGeom>
          <a:noFill/>
        </p:spPr>
        <p:txBody>
          <a:bodyPr wrap="square" rtlCol="0">
            <a:spAutoFit/>
          </a:bodyPr>
          <a:lstStyle/>
          <a:p>
            <a:r>
              <a:rPr lang="en-GB" sz="2000" b="1">
                <a:solidFill>
                  <a:schemeClr val="accent2">
                    <a:lumMod val="75000"/>
                  </a:schemeClr>
                </a:solidFill>
              </a:rPr>
              <a:t>You Said (</a:t>
            </a:r>
            <a:r>
              <a:rPr lang="en-GB" sz="2000" b="1" err="1">
                <a:solidFill>
                  <a:schemeClr val="accent2">
                    <a:lumMod val="75000"/>
                  </a:schemeClr>
                </a:solidFill>
              </a:rPr>
              <a:t>menti</a:t>
            </a:r>
            <a:r>
              <a:rPr lang="en-GB" sz="2000" b="1">
                <a:solidFill>
                  <a:schemeClr val="accent2">
                    <a:lumMod val="75000"/>
                  </a:schemeClr>
                </a:solidFill>
              </a:rPr>
              <a:t> responses)…………</a:t>
            </a:r>
          </a:p>
        </p:txBody>
      </p:sp>
      <p:pic>
        <p:nvPicPr>
          <p:cNvPr id="5" name="Picture 4">
            <a:extLst>
              <a:ext uri="{FF2B5EF4-FFF2-40B4-BE49-F238E27FC236}">
                <a16:creationId xmlns:a16="http://schemas.microsoft.com/office/drawing/2014/main" id="{C424B4F1-395A-551D-B198-8845B1CA5A91}"/>
              </a:ext>
            </a:extLst>
          </p:cNvPr>
          <p:cNvPicPr>
            <a:picLocks noChangeAspect="1"/>
          </p:cNvPicPr>
          <p:nvPr/>
        </p:nvPicPr>
        <p:blipFill>
          <a:blip r:embed="rId3"/>
          <a:stretch>
            <a:fillRect/>
          </a:stretch>
        </p:blipFill>
        <p:spPr>
          <a:xfrm>
            <a:off x="2101656" y="683699"/>
            <a:ext cx="8336825" cy="5358959"/>
          </a:xfrm>
          <a:prstGeom prst="rect">
            <a:avLst/>
          </a:prstGeom>
        </p:spPr>
      </p:pic>
    </p:spTree>
    <p:extLst>
      <p:ext uri="{BB962C8B-B14F-4D97-AF65-F5344CB8AC3E}">
        <p14:creationId xmlns:p14="http://schemas.microsoft.com/office/powerpoint/2010/main" val="2198576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41B8-7DEE-5CC5-84E3-0B5D11101AB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EC0360-CF7A-D198-D9D9-C2B777C1FD13}"/>
              </a:ext>
            </a:extLst>
          </p:cNvPr>
          <p:cNvSpPr txBox="1"/>
          <p:nvPr/>
        </p:nvSpPr>
        <p:spPr>
          <a:xfrm>
            <a:off x="315588" y="291313"/>
            <a:ext cx="4879497" cy="400110"/>
          </a:xfrm>
          <a:prstGeom prst="rect">
            <a:avLst/>
          </a:prstGeom>
          <a:noFill/>
        </p:spPr>
        <p:txBody>
          <a:bodyPr wrap="square" rtlCol="0">
            <a:spAutoFit/>
          </a:bodyPr>
          <a:lstStyle/>
          <a:p>
            <a:r>
              <a:rPr lang="en-GB" sz="2000" b="1">
                <a:solidFill>
                  <a:schemeClr val="accent2">
                    <a:lumMod val="75000"/>
                  </a:schemeClr>
                </a:solidFill>
              </a:rPr>
              <a:t>You Said (</a:t>
            </a:r>
            <a:r>
              <a:rPr lang="en-GB" sz="2000" b="1" err="1">
                <a:solidFill>
                  <a:schemeClr val="accent2">
                    <a:lumMod val="75000"/>
                  </a:schemeClr>
                </a:solidFill>
              </a:rPr>
              <a:t>menti</a:t>
            </a:r>
            <a:r>
              <a:rPr lang="en-GB" sz="2000" b="1">
                <a:solidFill>
                  <a:schemeClr val="accent2">
                    <a:lumMod val="75000"/>
                  </a:schemeClr>
                </a:solidFill>
              </a:rPr>
              <a:t> responses)…………</a:t>
            </a:r>
          </a:p>
        </p:txBody>
      </p:sp>
      <p:pic>
        <p:nvPicPr>
          <p:cNvPr id="4" name="Picture 3">
            <a:extLst>
              <a:ext uri="{FF2B5EF4-FFF2-40B4-BE49-F238E27FC236}">
                <a16:creationId xmlns:a16="http://schemas.microsoft.com/office/drawing/2014/main" id="{DDD1CC4A-E38C-BEE5-724E-C6BA56F31C36}"/>
              </a:ext>
            </a:extLst>
          </p:cNvPr>
          <p:cNvPicPr>
            <a:picLocks noChangeAspect="1"/>
          </p:cNvPicPr>
          <p:nvPr/>
        </p:nvPicPr>
        <p:blipFill>
          <a:blip r:embed="rId3"/>
          <a:stretch>
            <a:fillRect/>
          </a:stretch>
        </p:blipFill>
        <p:spPr>
          <a:xfrm>
            <a:off x="1992266" y="792004"/>
            <a:ext cx="8564586" cy="5268864"/>
          </a:xfrm>
          <a:prstGeom prst="rect">
            <a:avLst/>
          </a:prstGeom>
        </p:spPr>
      </p:pic>
    </p:spTree>
    <p:extLst>
      <p:ext uri="{BB962C8B-B14F-4D97-AF65-F5344CB8AC3E}">
        <p14:creationId xmlns:p14="http://schemas.microsoft.com/office/powerpoint/2010/main" val="191075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9847B-0619-F129-54F4-C30C8D56EFD0}"/>
            </a:ext>
          </a:extLst>
        </p:cNvPr>
        <p:cNvGrpSpPr/>
        <p:nvPr/>
      </p:nvGrpSpPr>
      <p:grpSpPr>
        <a:xfrm>
          <a:off x="0" y="0"/>
          <a:ext cx="0" cy="0"/>
          <a:chOff x="0" y="0"/>
          <a:chExt cx="0" cy="0"/>
        </a:xfrm>
      </p:grpSpPr>
      <p:sp>
        <p:nvSpPr>
          <p:cNvPr id="7" name="Freeform 11">
            <a:extLst>
              <a:ext uri="{FF2B5EF4-FFF2-40B4-BE49-F238E27FC236}">
                <a16:creationId xmlns:a16="http://schemas.microsoft.com/office/drawing/2014/main" id="{E9E2582C-8682-C0C6-D2B8-56639BCAEAC0}"/>
              </a:ext>
            </a:extLst>
          </p:cNvPr>
          <p:cNvSpPr/>
          <p:nvPr/>
        </p:nvSpPr>
        <p:spPr>
          <a:xfrm>
            <a:off x="10222673" y="105738"/>
            <a:ext cx="1570619" cy="1195995"/>
          </a:xfrm>
          <a:custGeom>
            <a:avLst/>
            <a:gdLst/>
            <a:ahLst/>
            <a:cxnLst/>
            <a:rect l="l" t="t" r="r" b="b"/>
            <a:pathLst>
              <a:path w="2355929" h="1793992">
                <a:moveTo>
                  <a:pt x="0" y="0"/>
                </a:moveTo>
                <a:lnTo>
                  <a:pt x="2355929" y="0"/>
                </a:lnTo>
                <a:lnTo>
                  <a:pt x="2355929" y="1793992"/>
                </a:lnTo>
                <a:lnTo>
                  <a:pt x="0" y="1793992"/>
                </a:lnTo>
                <a:lnTo>
                  <a:pt x="0" y="0"/>
                </a:lnTo>
                <a:close/>
              </a:path>
            </a:pathLst>
          </a:custGeom>
          <a:blipFill>
            <a:blip r:embed="rId2"/>
            <a:stretch>
              <a:fillRect/>
            </a:stretch>
          </a:blipFill>
        </p:spPr>
        <p:txBody>
          <a:bodyPr/>
          <a:lstStyle/>
          <a:p>
            <a:endParaRPr lang="en-GB" sz="1200">
              <a:solidFill>
                <a:prstClr val="black"/>
              </a:solidFill>
              <a:latin typeface="Calibri" panose="020F0502020204030204"/>
            </a:endParaRPr>
          </a:p>
        </p:txBody>
      </p:sp>
      <p:sp>
        <p:nvSpPr>
          <p:cNvPr id="3" name="TextBox 2">
            <a:extLst>
              <a:ext uri="{FF2B5EF4-FFF2-40B4-BE49-F238E27FC236}">
                <a16:creationId xmlns:a16="http://schemas.microsoft.com/office/drawing/2014/main" id="{1780E88D-315A-09B2-E5F2-D3A8B8873520}"/>
              </a:ext>
            </a:extLst>
          </p:cNvPr>
          <p:cNvSpPr txBox="1"/>
          <p:nvPr/>
        </p:nvSpPr>
        <p:spPr>
          <a:xfrm>
            <a:off x="398708" y="1382186"/>
            <a:ext cx="11394625" cy="4324261"/>
          </a:xfrm>
          <a:prstGeom prst="rect">
            <a:avLst/>
          </a:prstGeom>
          <a:noFill/>
          <a:ln w="38100">
            <a:solidFill>
              <a:schemeClr val="accent2">
                <a:lumMod val="75000"/>
              </a:schemeClr>
            </a:solidFill>
          </a:ln>
        </p:spPr>
        <p:txBody>
          <a:bodyPr wrap="square" lIns="91440" tIns="45720" rIns="91440" bIns="45720" anchor="t">
            <a:spAutoFit/>
          </a:bodyPr>
          <a:lstStyle/>
          <a:p>
            <a:pPr algn="ctr"/>
            <a:r>
              <a:rPr lang="en-US" sz="3200" b="1">
                <a:solidFill>
                  <a:schemeClr val="accent3">
                    <a:lumMod val="40000"/>
                    <a:lumOff val="60000"/>
                  </a:schemeClr>
                </a:solidFill>
                <a:effectLst/>
                <a:latin typeface="Aptos"/>
                <a:ea typeface="Aptos" panose="020B0004020202020204" pitchFamily="34" charset="0"/>
                <a:cs typeface="Aptos" panose="020B0004020202020204" pitchFamily="34" charset="0"/>
              </a:rPr>
              <a:t>Dates for the Diary</a:t>
            </a:r>
            <a:endParaRPr lang="en-GB" sz="3200">
              <a:solidFill>
                <a:schemeClr val="accent3">
                  <a:lumMod val="40000"/>
                  <a:lumOff val="60000"/>
                </a:schemeClr>
              </a:solidFill>
              <a:effectLst/>
              <a:latin typeface="Aptos" panose="020B0004020202020204" pitchFamily="34" charset="0"/>
              <a:ea typeface="Aptos" panose="020B0004020202020204" pitchFamily="34" charset="0"/>
              <a:cs typeface="Aptos" panose="020B0004020202020204" pitchFamily="34" charset="0"/>
            </a:endParaRPr>
          </a:p>
          <a:p>
            <a:pPr algn="ctr"/>
            <a:endParaRPr lang="en-US" sz="2800" b="1">
              <a:solidFill>
                <a:schemeClr val="accent3">
                  <a:lumMod val="40000"/>
                  <a:lumOff val="60000"/>
                </a:schemeClr>
              </a:solidFill>
              <a:effectLst/>
              <a:latin typeface="Aptos" panose="020B0004020202020204" pitchFamily="34" charset="0"/>
              <a:ea typeface="Aptos" panose="020B0004020202020204" pitchFamily="34" charset="0"/>
              <a:cs typeface="Aptos" panose="020B0004020202020204" pitchFamily="34" charset="0"/>
            </a:endParaRPr>
          </a:p>
          <a:p>
            <a:endParaRPr lang="en-GB" sz="1100">
              <a:latin typeface="Aptos" panose="020B0004020202020204" pitchFamily="34" charset="0"/>
              <a:ea typeface="Aptos" panose="020B0004020202020204" pitchFamily="34" charset="0"/>
              <a:cs typeface="Aptos" panose="020B0004020202020204" pitchFamily="34" charset="0"/>
            </a:endParaRPr>
          </a:p>
          <a:p>
            <a:r>
              <a:rPr lang="en-US" sz="2500" b="1">
                <a:effectLst/>
                <a:latin typeface="Aptos"/>
                <a:ea typeface="Aptos" panose="020B0004020202020204" pitchFamily="34" charset="0"/>
                <a:cs typeface="Aptos" panose="020B0004020202020204" pitchFamily="34" charset="0"/>
              </a:rPr>
              <a:t>3</a:t>
            </a:r>
            <a:r>
              <a:rPr lang="en-US" sz="2500" b="1" baseline="30000">
                <a:effectLst/>
                <a:latin typeface="Aptos"/>
                <a:ea typeface="Aptos" panose="020B0004020202020204" pitchFamily="34" charset="0"/>
                <a:cs typeface="Aptos" panose="020B0004020202020204" pitchFamily="34" charset="0"/>
              </a:rPr>
              <a:t>rd</a:t>
            </a:r>
            <a:r>
              <a:rPr lang="en-US" sz="2500" b="1">
                <a:effectLst/>
                <a:latin typeface="Aptos"/>
                <a:ea typeface="Aptos" panose="020B0004020202020204" pitchFamily="34" charset="0"/>
                <a:cs typeface="Aptos" panose="020B0004020202020204" pitchFamily="34" charset="0"/>
              </a:rPr>
              <a:t>- 9</a:t>
            </a:r>
            <a:r>
              <a:rPr lang="en-US" sz="2500" b="1" baseline="30000">
                <a:effectLst/>
                <a:latin typeface="Aptos"/>
                <a:ea typeface="Aptos" panose="020B0004020202020204" pitchFamily="34" charset="0"/>
                <a:cs typeface="Aptos" panose="020B0004020202020204" pitchFamily="34" charset="0"/>
              </a:rPr>
              <a:t>th</a:t>
            </a:r>
            <a:r>
              <a:rPr lang="en-US" sz="2500" b="1">
                <a:effectLst/>
                <a:latin typeface="Aptos"/>
                <a:ea typeface="Aptos" panose="020B0004020202020204" pitchFamily="34" charset="0"/>
                <a:cs typeface="Aptos" panose="020B0004020202020204" pitchFamily="34" charset="0"/>
              </a:rPr>
              <a:t> of February </a:t>
            </a:r>
            <a:r>
              <a:rPr lang="en-US" sz="2500" b="1">
                <a:latin typeface="Aptos"/>
                <a:ea typeface="Aptos" panose="020B0004020202020204" pitchFamily="34" charset="0"/>
                <a:cs typeface="Aptos" panose="020B0004020202020204" pitchFamily="34" charset="0"/>
              </a:rPr>
              <a:t>: </a:t>
            </a:r>
            <a:r>
              <a:rPr lang="en-US" sz="2500">
                <a:effectLst/>
                <a:latin typeface="Aptos"/>
                <a:ea typeface="Aptos" panose="020B0004020202020204" pitchFamily="34" charset="0"/>
                <a:cs typeface="Aptos" panose="020B0004020202020204" pitchFamily="34" charset="0"/>
              </a:rPr>
              <a:t>Children’s Mental Health Week</a:t>
            </a:r>
            <a:endParaRPr lang="en-GB" sz="2500">
              <a:effectLst/>
              <a:latin typeface="Aptos"/>
              <a:ea typeface="Aptos" panose="020B0004020202020204" pitchFamily="34" charset="0"/>
              <a:cs typeface="Aptos" panose="020B0004020202020204" pitchFamily="34" charset="0"/>
            </a:endParaRPr>
          </a:p>
          <a:p>
            <a:r>
              <a:rPr lang="en-GB" sz="2500" b="1">
                <a:effectLst/>
                <a:latin typeface="Aptos"/>
                <a:ea typeface="Aptos" panose="020B0004020202020204" pitchFamily="34" charset="0"/>
                <a:cs typeface="Aptos" panose="020B0004020202020204" pitchFamily="34" charset="0"/>
              </a:rPr>
              <a:t>12</a:t>
            </a:r>
            <a:r>
              <a:rPr lang="en-GB" sz="2500" b="1" baseline="30000">
                <a:effectLst/>
                <a:latin typeface="Aptos"/>
                <a:ea typeface="Aptos" panose="020B0004020202020204" pitchFamily="34" charset="0"/>
                <a:cs typeface="Aptos" panose="020B0004020202020204" pitchFamily="34" charset="0"/>
              </a:rPr>
              <a:t>th</a:t>
            </a:r>
            <a:r>
              <a:rPr lang="en-GB" sz="2500" b="1">
                <a:effectLst/>
                <a:latin typeface="Aptos"/>
                <a:ea typeface="Aptos" panose="020B0004020202020204" pitchFamily="34" charset="0"/>
                <a:cs typeface="Aptos" panose="020B0004020202020204" pitchFamily="34" charset="0"/>
              </a:rPr>
              <a:t> Feb</a:t>
            </a:r>
            <a:r>
              <a:rPr lang="en-GB" sz="2500" b="1">
                <a:latin typeface="Aptos"/>
                <a:ea typeface="Aptos" panose="020B0004020202020204" pitchFamily="34" charset="0"/>
                <a:cs typeface="Aptos" panose="020B0004020202020204" pitchFamily="34" charset="0"/>
              </a:rPr>
              <a:t>: </a:t>
            </a:r>
            <a:r>
              <a:rPr lang="en-GB" sz="2500">
                <a:effectLst/>
                <a:latin typeface="Aptos"/>
                <a:ea typeface="Aptos" panose="020B0004020202020204" pitchFamily="34" charset="0"/>
                <a:cs typeface="Aptos" panose="020B0004020202020204" pitchFamily="34" charset="0"/>
              </a:rPr>
              <a:t>Low Mood/Low self-esteem parent/carer workshop</a:t>
            </a:r>
          </a:p>
          <a:p>
            <a:r>
              <a:rPr lang="en-GB" sz="2500" b="1">
                <a:effectLst/>
                <a:latin typeface="Aptos"/>
                <a:ea typeface="Aptos" panose="020B0004020202020204" pitchFamily="34" charset="0"/>
                <a:cs typeface="Aptos" panose="020B0004020202020204" pitchFamily="34" charset="0"/>
              </a:rPr>
              <a:t>5</a:t>
            </a:r>
            <a:r>
              <a:rPr lang="en-GB" sz="2500" b="1" baseline="30000">
                <a:effectLst/>
                <a:latin typeface="Aptos"/>
                <a:ea typeface="Aptos" panose="020B0004020202020204" pitchFamily="34" charset="0"/>
                <a:cs typeface="Aptos" panose="020B0004020202020204" pitchFamily="34" charset="0"/>
              </a:rPr>
              <a:t>th</a:t>
            </a:r>
            <a:r>
              <a:rPr lang="en-GB" sz="2500" b="1">
                <a:effectLst/>
                <a:latin typeface="Aptos"/>
                <a:ea typeface="Aptos" panose="020B0004020202020204" pitchFamily="34" charset="0"/>
                <a:cs typeface="Aptos" panose="020B0004020202020204" pitchFamily="34" charset="0"/>
              </a:rPr>
              <a:t> and 12</a:t>
            </a:r>
            <a:r>
              <a:rPr lang="en-GB" sz="2500" b="1" baseline="30000">
                <a:effectLst/>
                <a:latin typeface="Aptos"/>
                <a:ea typeface="Aptos" panose="020B0004020202020204" pitchFamily="34" charset="0"/>
                <a:cs typeface="Aptos" panose="020B0004020202020204" pitchFamily="34" charset="0"/>
              </a:rPr>
              <a:t>th</a:t>
            </a:r>
            <a:r>
              <a:rPr lang="en-GB" sz="2500" b="1">
                <a:effectLst/>
                <a:latin typeface="Aptos"/>
                <a:ea typeface="Aptos" panose="020B0004020202020204" pitchFamily="34" charset="0"/>
                <a:cs typeface="Aptos" panose="020B0004020202020204" pitchFamily="34" charset="0"/>
              </a:rPr>
              <a:t> March:</a:t>
            </a:r>
            <a:r>
              <a:rPr lang="en-GB" sz="2500" b="1">
                <a:latin typeface="Aptos"/>
                <a:ea typeface="Aptos" panose="020B0004020202020204" pitchFamily="34" charset="0"/>
                <a:cs typeface="Aptos" panose="020B0004020202020204" pitchFamily="34" charset="0"/>
              </a:rPr>
              <a:t> </a:t>
            </a:r>
            <a:r>
              <a:rPr lang="en-GB" sz="2500">
                <a:effectLst/>
                <a:latin typeface="Aptos"/>
                <a:ea typeface="Aptos" panose="020B0004020202020204" pitchFamily="34" charset="0"/>
                <a:cs typeface="Aptos" panose="020B0004020202020204" pitchFamily="34" charset="0"/>
              </a:rPr>
              <a:t>Two-part Anxiety Management </a:t>
            </a:r>
            <a:r>
              <a:rPr lang="en-GB" sz="2500">
                <a:latin typeface="Aptos"/>
                <a:ea typeface="Aptos" panose="020B0004020202020204" pitchFamily="34" charset="0"/>
                <a:cs typeface="Aptos" panose="020B0004020202020204" pitchFamily="34" charset="0"/>
              </a:rPr>
              <a:t>parent </a:t>
            </a:r>
            <a:r>
              <a:rPr lang="en-GB" sz="2500">
                <a:effectLst/>
                <a:latin typeface="Aptos"/>
                <a:ea typeface="Aptos" panose="020B0004020202020204" pitchFamily="34" charset="0"/>
                <a:cs typeface="Aptos" panose="020B0004020202020204" pitchFamily="34" charset="0"/>
              </a:rPr>
              <a:t>/</a:t>
            </a:r>
            <a:r>
              <a:rPr lang="en-GB" sz="2500">
                <a:latin typeface="Aptos"/>
                <a:ea typeface="Aptos" panose="020B0004020202020204" pitchFamily="34" charset="0"/>
                <a:cs typeface="Aptos" panose="020B0004020202020204" pitchFamily="34" charset="0"/>
              </a:rPr>
              <a:t> </a:t>
            </a:r>
            <a:r>
              <a:rPr lang="en-GB" sz="2500">
                <a:effectLst/>
                <a:latin typeface="Aptos"/>
                <a:ea typeface="Aptos" panose="020B0004020202020204" pitchFamily="34" charset="0"/>
                <a:cs typeface="Aptos" panose="020B0004020202020204" pitchFamily="34" charset="0"/>
              </a:rPr>
              <a:t>carer </a:t>
            </a:r>
            <a:r>
              <a:rPr lang="en-GB" sz="2500">
                <a:latin typeface="Aptos"/>
                <a:ea typeface="Aptos" panose="020B0004020202020204" pitchFamily="34" charset="0"/>
                <a:cs typeface="Aptos" panose="020B0004020202020204" pitchFamily="34" charset="0"/>
              </a:rPr>
              <a:t> </a:t>
            </a:r>
            <a:r>
              <a:rPr lang="en-GB" sz="2500">
                <a:effectLst/>
                <a:latin typeface="Aptos"/>
                <a:ea typeface="Aptos" panose="020B0004020202020204" pitchFamily="34" charset="0"/>
                <a:cs typeface="Aptos" panose="020B0004020202020204" pitchFamily="34" charset="0"/>
              </a:rPr>
              <a:t>workshop</a:t>
            </a:r>
          </a:p>
          <a:p>
            <a:r>
              <a:rPr lang="en-US" sz="2500" b="1">
                <a:effectLst/>
                <a:latin typeface="Aptos"/>
                <a:ea typeface="Aptos" panose="020B0004020202020204" pitchFamily="34" charset="0"/>
                <a:cs typeface="Aptos" panose="020B0004020202020204" pitchFamily="34" charset="0"/>
              </a:rPr>
              <a:t>April</a:t>
            </a:r>
            <a:r>
              <a:rPr lang="en-US" sz="2500" b="1">
                <a:latin typeface="Aptos"/>
                <a:ea typeface="Aptos" panose="020B0004020202020204" pitchFamily="34" charset="0"/>
                <a:cs typeface="Aptos" panose="020B0004020202020204" pitchFamily="34" charset="0"/>
              </a:rPr>
              <a:t>: </a:t>
            </a:r>
            <a:r>
              <a:rPr lang="en-US" sz="2500">
                <a:effectLst/>
                <a:latin typeface="Aptos"/>
                <a:ea typeface="Aptos" panose="020B0004020202020204" pitchFamily="34" charset="0"/>
                <a:cs typeface="Aptos" panose="020B0004020202020204" pitchFamily="34" charset="0"/>
              </a:rPr>
              <a:t>Stress Awareness Month</a:t>
            </a:r>
            <a:endParaRPr lang="en-GB" sz="2500">
              <a:effectLst/>
              <a:latin typeface="Aptos"/>
              <a:ea typeface="Aptos" panose="020B0004020202020204" pitchFamily="34" charset="0"/>
              <a:cs typeface="Aptos" panose="020B0004020202020204" pitchFamily="34" charset="0"/>
            </a:endParaRPr>
          </a:p>
          <a:p>
            <a:r>
              <a:rPr lang="en-US" sz="2500" b="1">
                <a:effectLst/>
                <a:latin typeface="Aptos"/>
                <a:ea typeface="Aptos" panose="020B0004020202020204" pitchFamily="34" charset="0"/>
                <a:cs typeface="Aptos" panose="020B0004020202020204" pitchFamily="34" charset="0"/>
              </a:rPr>
              <a:t>2</a:t>
            </a:r>
            <a:r>
              <a:rPr lang="en-US" sz="2500" b="1" baseline="30000">
                <a:effectLst/>
                <a:latin typeface="Aptos"/>
                <a:ea typeface="Aptos" panose="020B0004020202020204" pitchFamily="34" charset="0"/>
                <a:cs typeface="Aptos" panose="020B0004020202020204" pitchFamily="34" charset="0"/>
              </a:rPr>
              <a:t>nd</a:t>
            </a:r>
            <a:r>
              <a:rPr lang="en-US" sz="2500" b="1">
                <a:effectLst/>
                <a:latin typeface="Aptos"/>
                <a:ea typeface="Aptos" panose="020B0004020202020204" pitchFamily="34" charset="0"/>
                <a:cs typeface="Aptos" panose="020B0004020202020204" pitchFamily="34" charset="0"/>
              </a:rPr>
              <a:t> April</a:t>
            </a:r>
            <a:r>
              <a:rPr lang="en-US" sz="2500" b="1">
                <a:latin typeface="Aptos"/>
                <a:ea typeface="Aptos" panose="020B0004020202020204" pitchFamily="34" charset="0"/>
                <a:cs typeface="Aptos" panose="020B0004020202020204" pitchFamily="34" charset="0"/>
              </a:rPr>
              <a:t>: </a:t>
            </a:r>
            <a:r>
              <a:rPr lang="en-US" sz="2500">
                <a:effectLst/>
                <a:latin typeface="Aptos"/>
                <a:ea typeface="Aptos" panose="020B0004020202020204" pitchFamily="34" charset="0"/>
                <a:cs typeface="Aptos" panose="020B0004020202020204" pitchFamily="34" charset="0"/>
              </a:rPr>
              <a:t>Supporting your child to manage difficult emotions parent</a:t>
            </a:r>
            <a:r>
              <a:rPr lang="en-US" sz="2500">
                <a:latin typeface="Aptos"/>
                <a:ea typeface="Aptos" panose="020B0004020202020204" pitchFamily="34" charset="0"/>
                <a:cs typeface="Aptos" panose="020B0004020202020204" pitchFamily="34" charset="0"/>
              </a:rPr>
              <a:t> </a:t>
            </a:r>
            <a:r>
              <a:rPr lang="en-US" sz="2500">
                <a:effectLst/>
                <a:latin typeface="Aptos"/>
                <a:ea typeface="Aptos" panose="020B0004020202020204" pitchFamily="34" charset="0"/>
                <a:cs typeface="Aptos" panose="020B0004020202020204" pitchFamily="34" charset="0"/>
              </a:rPr>
              <a:t>/</a:t>
            </a:r>
            <a:r>
              <a:rPr lang="en-US" sz="2500">
                <a:latin typeface="Aptos"/>
                <a:ea typeface="Aptos" panose="020B0004020202020204" pitchFamily="34" charset="0"/>
                <a:cs typeface="Aptos" panose="020B0004020202020204" pitchFamily="34" charset="0"/>
              </a:rPr>
              <a:t> carer workshop</a:t>
            </a:r>
            <a:endParaRPr lang="en-GB" sz="2500">
              <a:effectLst/>
              <a:latin typeface="Aptos"/>
              <a:ea typeface="Aptos" panose="020B0004020202020204" pitchFamily="34" charset="0"/>
              <a:cs typeface="Aptos" panose="020B0004020202020204" pitchFamily="34" charset="0"/>
            </a:endParaRPr>
          </a:p>
          <a:p>
            <a:r>
              <a:rPr lang="en-US" sz="2500" b="1">
                <a:effectLst/>
                <a:latin typeface="Aptos"/>
                <a:ea typeface="Aptos" panose="020B0004020202020204" pitchFamily="34" charset="0"/>
                <a:cs typeface="Aptos" panose="020B0004020202020204" pitchFamily="34" charset="0"/>
              </a:rPr>
              <a:t>5</a:t>
            </a:r>
            <a:r>
              <a:rPr lang="en-US" sz="2500" b="1" baseline="30000">
                <a:effectLst/>
                <a:latin typeface="Aptos"/>
                <a:ea typeface="Aptos" panose="020B0004020202020204" pitchFamily="34" charset="0"/>
                <a:cs typeface="Aptos" panose="020B0004020202020204" pitchFamily="34" charset="0"/>
              </a:rPr>
              <a:t>th</a:t>
            </a:r>
            <a:r>
              <a:rPr lang="en-US" sz="2500" b="1">
                <a:effectLst/>
                <a:latin typeface="Aptos"/>
                <a:ea typeface="Aptos" panose="020B0004020202020204" pitchFamily="34" charset="0"/>
                <a:cs typeface="Aptos" panose="020B0004020202020204" pitchFamily="34" charset="0"/>
              </a:rPr>
              <a:t> of May:</a:t>
            </a:r>
            <a:r>
              <a:rPr lang="en-US" sz="2500" b="1">
                <a:latin typeface="Aptos"/>
                <a:ea typeface="Aptos" panose="020B0004020202020204" pitchFamily="34" charset="0"/>
                <a:cs typeface="Aptos" panose="020B0004020202020204" pitchFamily="34" charset="0"/>
              </a:rPr>
              <a:t> </a:t>
            </a:r>
            <a:r>
              <a:rPr lang="en-US" sz="2500">
                <a:effectLst/>
                <a:latin typeface="Aptos"/>
                <a:ea typeface="Aptos" panose="020B0004020202020204" pitchFamily="34" charset="0"/>
                <a:cs typeface="Aptos" panose="020B0004020202020204" pitchFamily="34" charset="0"/>
              </a:rPr>
              <a:t>Self-Compassion train-the-trainer session for school staff</a:t>
            </a:r>
            <a:endParaRPr lang="en-GB" sz="2500">
              <a:effectLst/>
              <a:latin typeface="Aptos"/>
              <a:ea typeface="Aptos" panose="020B0004020202020204" pitchFamily="34" charset="0"/>
              <a:cs typeface="Aptos" panose="020B0004020202020204" pitchFamily="34" charset="0"/>
            </a:endParaRPr>
          </a:p>
          <a:p>
            <a:r>
              <a:rPr lang="en-US" sz="2500" b="1">
                <a:effectLst/>
                <a:latin typeface="Aptos"/>
                <a:ea typeface="Aptos" panose="020B0004020202020204" pitchFamily="34" charset="0"/>
                <a:cs typeface="Aptos" panose="020B0004020202020204" pitchFamily="34" charset="0"/>
              </a:rPr>
              <a:t>2</a:t>
            </a:r>
            <a:r>
              <a:rPr lang="en-US" sz="2500" b="1" baseline="30000">
                <a:effectLst/>
                <a:latin typeface="Aptos"/>
                <a:ea typeface="Aptos" panose="020B0004020202020204" pitchFamily="34" charset="0"/>
                <a:cs typeface="Aptos" panose="020B0004020202020204" pitchFamily="34" charset="0"/>
              </a:rPr>
              <a:t>nd</a:t>
            </a:r>
            <a:r>
              <a:rPr lang="en-US" sz="2500" b="1">
                <a:effectLst/>
                <a:latin typeface="Aptos"/>
                <a:ea typeface="Aptos" panose="020B0004020202020204" pitchFamily="34" charset="0"/>
                <a:cs typeface="Aptos" panose="020B0004020202020204" pitchFamily="34" charset="0"/>
              </a:rPr>
              <a:t> of June:</a:t>
            </a:r>
            <a:r>
              <a:rPr lang="en-US" sz="2500" b="1">
                <a:latin typeface="Aptos"/>
                <a:ea typeface="Aptos" panose="020B0004020202020204" pitchFamily="34" charset="0"/>
                <a:cs typeface="Aptos" panose="020B0004020202020204" pitchFamily="34" charset="0"/>
              </a:rPr>
              <a:t> </a:t>
            </a:r>
            <a:r>
              <a:rPr lang="en-US" sz="2500">
                <a:effectLst/>
                <a:latin typeface="Aptos"/>
                <a:ea typeface="Aptos" panose="020B0004020202020204" pitchFamily="34" charset="0"/>
                <a:cs typeface="Aptos" panose="020B0004020202020204" pitchFamily="34" charset="0"/>
              </a:rPr>
              <a:t>Aggression train-the-trainer session for school staff</a:t>
            </a:r>
            <a:endParaRPr lang="en-GB" sz="2500">
              <a:effectLst/>
              <a:latin typeface="Aptos"/>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93811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9847B-0619-F129-54F4-C30C8D56EFD0}"/>
            </a:ext>
          </a:extLst>
        </p:cNvPr>
        <p:cNvGrpSpPr/>
        <p:nvPr/>
      </p:nvGrpSpPr>
      <p:grpSpPr>
        <a:xfrm>
          <a:off x="0" y="0"/>
          <a:ext cx="0" cy="0"/>
          <a:chOff x="0" y="0"/>
          <a:chExt cx="0" cy="0"/>
        </a:xfrm>
      </p:grpSpPr>
      <p:sp>
        <p:nvSpPr>
          <p:cNvPr id="7" name="Freeform 11">
            <a:extLst>
              <a:ext uri="{FF2B5EF4-FFF2-40B4-BE49-F238E27FC236}">
                <a16:creationId xmlns:a16="http://schemas.microsoft.com/office/drawing/2014/main" id="{E9E2582C-8682-C0C6-D2B8-56639BCAEAC0}"/>
              </a:ext>
            </a:extLst>
          </p:cNvPr>
          <p:cNvSpPr/>
          <p:nvPr/>
        </p:nvSpPr>
        <p:spPr>
          <a:xfrm>
            <a:off x="10222673" y="105738"/>
            <a:ext cx="1570619" cy="1195995"/>
          </a:xfrm>
          <a:custGeom>
            <a:avLst/>
            <a:gdLst/>
            <a:ahLst/>
            <a:cxnLst/>
            <a:rect l="l" t="t" r="r" b="b"/>
            <a:pathLst>
              <a:path w="2355929" h="1793992">
                <a:moveTo>
                  <a:pt x="0" y="0"/>
                </a:moveTo>
                <a:lnTo>
                  <a:pt x="2355929" y="0"/>
                </a:lnTo>
                <a:lnTo>
                  <a:pt x="2355929" y="1793992"/>
                </a:lnTo>
                <a:lnTo>
                  <a:pt x="0" y="1793992"/>
                </a:lnTo>
                <a:lnTo>
                  <a:pt x="0" y="0"/>
                </a:lnTo>
                <a:close/>
              </a:path>
            </a:pathLst>
          </a:custGeom>
          <a:blipFill>
            <a:blip r:embed="rId2"/>
            <a:stretch>
              <a:fillRect/>
            </a:stretch>
          </a:blipFill>
        </p:spPr>
        <p:txBody>
          <a:bodyPr/>
          <a:lstStyle/>
          <a:p>
            <a:endParaRPr lang="en-GB" sz="1200">
              <a:solidFill>
                <a:prstClr val="black"/>
              </a:solidFill>
              <a:latin typeface="Calibri" panose="020F0502020204030204"/>
            </a:endParaRPr>
          </a:p>
        </p:txBody>
      </p:sp>
      <p:graphicFrame>
        <p:nvGraphicFramePr>
          <p:cNvPr id="4" name="Table 3">
            <a:extLst>
              <a:ext uri="{FF2B5EF4-FFF2-40B4-BE49-F238E27FC236}">
                <a16:creationId xmlns:a16="http://schemas.microsoft.com/office/drawing/2014/main" id="{C376CD2E-C8CD-4FC8-7A45-E6D72266BC12}"/>
              </a:ext>
            </a:extLst>
          </p:cNvPr>
          <p:cNvGraphicFramePr>
            <a:graphicFrameLocks noGrp="1"/>
          </p:cNvGraphicFramePr>
          <p:nvPr>
            <p:extLst>
              <p:ext uri="{D42A27DB-BD31-4B8C-83A1-F6EECF244321}">
                <p14:modId xmlns:p14="http://schemas.microsoft.com/office/powerpoint/2010/main" val="234456473"/>
              </p:ext>
            </p:extLst>
          </p:nvPr>
        </p:nvGraphicFramePr>
        <p:xfrm>
          <a:off x="680357" y="1179285"/>
          <a:ext cx="10828686" cy="4626525"/>
        </p:xfrm>
        <a:graphic>
          <a:graphicData uri="http://schemas.openxmlformats.org/drawingml/2006/table">
            <a:tbl>
              <a:tblPr firstRow="1" firstCol="1" bandRow="1"/>
              <a:tblGrid>
                <a:gridCol w="3223303">
                  <a:extLst>
                    <a:ext uri="{9D8B030D-6E8A-4147-A177-3AD203B41FA5}">
                      <a16:colId xmlns:a16="http://schemas.microsoft.com/office/drawing/2014/main" val="1135961287"/>
                    </a:ext>
                  </a:extLst>
                </a:gridCol>
                <a:gridCol w="3609561">
                  <a:extLst>
                    <a:ext uri="{9D8B030D-6E8A-4147-A177-3AD203B41FA5}">
                      <a16:colId xmlns:a16="http://schemas.microsoft.com/office/drawing/2014/main" val="706982166"/>
                    </a:ext>
                  </a:extLst>
                </a:gridCol>
                <a:gridCol w="3995822">
                  <a:extLst>
                    <a:ext uri="{9D8B030D-6E8A-4147-A177-3AD203B41FA5}">
                      <a16:colId xmlns:a16="http://schemas.microsoft.com/office/drawing/2014/main" val="1417055147"/>
                    </a:ext>
                  </a:extLst>
                </a:gridCol>
              </a:tblGrid>
              <a:tr h="283835">
                <a:tc>
                  <a:txBody>
                    <a:bodyPr/>
                    <a:lstStyle/>
                    <a:p>
                      <a:r>
                        <a:rPr lang="en-GB" sz="1600" b="1">
                          <a:solidFill>
                            <a:srgbClr val="000000"/>
                          </a:solidFill>
                          <a:effectLst/>
                          <a:latin typeface="Aptos"/>
                          <a:ea typeface="Aptos" panose="020B0004020202020204" pitchFamily="34" charset="0"/>
                          <a:cs typeface="Aptos" panose="020B0004020202020204" pitchFamily="34" charset="0"/>
                        </a:rPr>
                        <a:t>Parent/Carer Workshop</a:t>
                      </a:r>
                      <a:r>
                        <a:rPr lang="en-GB" sz="1600">
                          <a:solidFill>
                            <a:srgbClr val="000000"/>
                          </a:solidFill>
                          <a:effectLst/>
                          <a:latin typeface="Aptos"/>
                          <a:ea typeface="Aptos" panose="020B0004020202020204" pitchFamily="34" charset="0"/>
                          <a:cs typeface="Aptos" panose="020B0004020202020204" pitchFamily="34" charset="0"/>
                        </a:rPr>
                        <a:t> </a:t>
                      </a:r>
                      <a:endParaRPr lang="en-GB" sz="1600">
                        <a:effectLst/>
                        <a:latin typeface="Aptos"/>
                        <a:ea typeface="Aptos" panose="020B0004020202020204" pitchFamily="34" charset="0"/>
                        <a:cs typeface="Aptos" panose="020B00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BF0"/>
                    </a:solidFill>
                  </a:tcPr>
                </a:tc>
                <a:tc>
                  <a:txBody>
                    <a:bodyPr/>
                    <a:lstStyle/>
                    <a:p>
                      <a:r>
                        <a:rPr lang="en-GB" sz="1600" b="1">
                          <a:solidFill>
                            <a:srgbClr val="000000"/>
                          </a:solidFill>
                          <a:effectLst/>
                          <a:latin typeface="Aptos"/>
                          <a:ea typeface="Aptos" panose="020B0004020202020204" pitchFamily="34" charset="0"/>
                          <a:cs typeface="Aptos" panose="020B0004020202020204" pitchFamily="34" charset="0"/>
                        </a:rPr>
                        <a:t>Date/Time</a:t>
                      </a:r>
                      <a:r>
                        <a:rPr lang="en-GB" sz="1600">
                          <a:solidFill>
                            <a:srgbClr val="000000"/>
                          </a:solidFill>
                          <a:effectLst/>
                          <a:latin typeface="Aptos"/>
                          <a:ea typeface="Aptos" panose="020B0004020202020204" pitchFamily="34" charset="0"/>
                          <a:cs typeface="Aptos" panose="020B0004020202020204" pitchFamily="34" charset="0"/>
                        </a:rPr>
                        <a:t> </a:t>
                      </a:r>
                      <a:endParaRPr lang="en-GB" sz="1600">
                        <a:effectLst/>
                        <a:latin typeface="Aptos"/>
                        <a:ea typeface="Aptos" panose="020B0004020202020204" pitchFamily="34" charset="0"/>
                        <a:cs typeface="Aptos" panose="020B00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BF0"/>
                    </a:solidFill>
                  </a:tcPr>
                </a:tc>
                <a:tc>
                  <a:txBody>
                    <a:bodyPr/>
                    <a:lstStyle/>
                    <a:p>
                      <a:r>
                        <a:rPr lang="en-GB" sz="1600" b="1">
                          <a:solidFill>
                            <a:srgbClr val="000000"/>
                          </a:solidFill>
                          <a:effectLst/>
                          <a:latin typeface="Aptos"/>
                          <a:ea typeface="Aptos" panose="020B0004020202020204" pitchFamily="34" charset="0"/>
                          <a:cs typeface="Aptos" panose="020B0004020202020204" pitchFamily="34" charset="0"/>
                        </a:rPr>
                        <a:t>Sign-Up Link</a:t>
                      </a:r>
                      <a:r>
                        <a:rPr lang="en-GB" sz="1600">
                          <a:solidFill>
                            <a:srgbClr val="000000"/>
                          </a:solidFill>
                          <a:effectLst/>
                          <a:latin typeface="Aptos"/>
                          <a:ea typeface="Aptos" panose="020B0004020202020204" pitchFamily="34" charset="0"/>
                          <a:cs typeface="Aptos" panose="020B0004020202020204" pitchFamily="34" charset="0"/>
                        </a:rPr>
                        <a:t> </a:t>
                      </a:r>
                      <a:endParaRPr lang="en-GB" sz="1600">
                        <a:effectLst/>
                        <a:latin typeface="Aptos"/>
                        <a:ea typeface="Aptos" panose="020B0004020202020204" pitchFamily="34" charset="0"/>
                        <a:cs typeface="Aptos" panose="020B00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BF0"/>
                    </a:solidFill>
                  </a:tcPr>
                </a:tc>
                <a:extLst>
                  <a:ext uri="{0D108BD9-81ED-4DB2-BD59-A6C34878D82A}">
                    <a16:rowId xmlns:a16="http://schemas.microsoft.com/office/drawing/2014/main" val="2986647995"/>
                  </a:ext>
                </a:extLst>
              </a:tr>
              <a:tr h="1277262">
                <a:tc>
                  <a:txBody>
                    <a:bodyPr/>
                    <a:lstStyle/>
                    <a:p>
                      <a:r>
                        <a:rPr lang="en-GB" sz="1600">
                          <a:effectLst/>
                          <a:latin typeface="Aptos"/>
                          <a:ea typeface="Aptos" panose="020B0004020202020204" pitchFamily="34" charset="0"/>
                          <a:cs typeface="Aptos" panose="020B0004020202020204" pitchFamily="34" charset="0"/>
                        </a:rPr>
                        <a:t>BICS Family Minds: Understand Low Mood and Self-Esteem Workshop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1600">
                        <a:effectLst/>
                        <a:latin typeface="Aptos"/>
                        <a:ea typeface="Aptos" panose="020B0004020202020204" pitchFamily="34" charset="0"/>
                        <a:cs typeface="Aptos" panose="020B0004020202020204" pitchFamily="34" charset="0"/>
                      </a:endParaRPr>
                    </a:p>
                    <a:p>
                      <a:pPr lvl="0">
                        <a:buNone/>
                      </a:pPr>
                      <a:endParaRPr lang="en-GB" sz="1600">
                        <a:effectLst/>
                        <a:latin typeface="Aptos"/>
                        <a:ea typeface="Aptos" panose="020B0004020202020204" pitchFamily="34" charset="0"/>
                        <a:cs typeface="Aptos" panose="020B0004020202020204" pitchFamily="34" charset="0"/>
                      </a:endParaRPr>
                    </a:p>
                    <a:p>
                      <a:pPr lvl="0">
                        <a:buNone/>
                      </a:pPr>
                      <a:r>
                        <a:rPr lang="en-GB" sz="1600">
                          <a:effectLst/>
                          <a:latin typeface="Aptos"/>
                          <a:ea typeface="Aptos" panose="020B0004020202020204" pitchFamily="34" charset="0"/>
                          <a:cs typeface="Aptos" panose="020B0004020202020204" pitchFamily="34" charset="0"/>
                        </a:rPr>
                        <a:t>Date: Wednesday 12th February 2025 </a:t>
                      </a:r>
                      <a:endParaRPr lang="en-GB" sz="1600"/>
                    </a:p>
                    <a:p>
                      <a:r>
                        <a:rPr lang="en-GB" sz="1600">
                          <a:effectLst/>
                          <a:latin typeface="Aptos"/>
                          <a:ea typeface="Aptos" panose="020B0004020202020204" pitchFamily="34" charset="0"/>
                          <a:cs typeface="Aptos" panose="020B0004020202020204" pitchFamily="34" charset="0"/>
                        </a:rPr>
                        <a:t>Time: 12:00pm - 2:00pm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1600" u="sng">
                        <a:solidFill>
                          <a:srgbClr val="467886"/>
                        </a:solidFill>
                        <a:effectLst/>
                        <a:latin typeface="Aptos"/>
                        <a:ea typeface="Aptos" panose="020B0004020202020204" pitchFamily="34" charset="0"/>
                        <a:cs typeface="Aptos" panose="020B0004020202020204" pitchFamily="34" charset="0"/>
                      </a:endParaRPr>
                    </a:p>
                    <a:p>
                      <a:pPr lvl="0">
                        <a:buNone/>
                      </a:pPr>
                      <a:r>
                        <a:rPr lang="en-GB" sz="1600" u="sng">
                          <a:solidFill>
                            <a:srgbClr val="467886"/>
                          </a:solidFill>
                          <a:effectLst/>
                          <a:latin typeface="Aptos"/>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https://www.eventbrite.co.uk/e/bics-family-minds-understand-low-mood-and-self-esteem-workshop-tickets-1116475731969?aff=oddtdtcreator</a:t>
                      </a:r>
                      <a:r>
                        <a:rPr lang="en-GB" sz="1600">
                          <a:effectLst/>
                          <a:latin typeface="Aptos"/>
                          <a:ea typeface="Aptos" panose="020B0004020202020204" pitchFamily="34" charset="0"/>
                          <a:cs typeface="Aptos" panose="020B00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103271"/>
                  </a:ext>
                </a:extLst>
              </a:tr>
              <a:tr h="1674632">
                <a:tc>
                  <a:txBody>
                    <a:bodyPr/>
                    <a:lstStyle/>
                    <a:p>
                      <a:r>
                        <a:rPr lang="en-GB" sz="1600">
                          <a:effectLst/>
                          <a:latin typeface="Aptos"/>
                          <a:ea typeface="Aptos" panose="020B0004020202020204" pitchFamily="34" charset="0"/>
                          <a:cs typeface="Aptos" panose="020B0004020202020204" pitchFamily="34" charset="0"/>
                        </a:rPr>
                        <a:t>BICS Family Minds: Understanding and Managing Anxiety Workshop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1600">
                        <a:effectLst/>
                        <a:latin typeface="Aptos"/>
                        <a:ea typeface="Aptos" panose="020B0004020202020204" pitchFamily="34" charset="0"/>
                        <a:cs typeface="Aptos" panose="020B0004020202020204" pitchFamily="34" charset="0"/>
                      </a:endParaRPr>
                    </a:p>
                    <a:p>
                      <a:pPr lvl="0">
                        <a:buNone/>
                      </a:pPr>
                      <a:endParaRPr lang="en-GB" sz="1600">
                        <a:effectLst/>
                        <a:latin typeface="Aptos"/>
                        <a:ea typeface="Aptos" panose="020B0004020202020204" pitchFamily="34" charset="0"/>
                        <a:cs typeface="Aptos" panose="020B0004020202020204" pitchFamily="34" charset="0"/>
                      </a:endParaRPr>
                    </a:p>
                    <a:p>
                      <a:pPr lvl="0">
                        <a:buNone/>
                      </a:pPr>
                      <a:r>
                        <a:rPr lang="en-GB" sz="1600">
                          <a:effectLst/>
                          <a:latin typeface="Aptos"/>
                          <a:ea typeface="Aptos" panose="020B0004020202020204" pitchFamily="34" charset="0"/>
                          <a:cs typeface="Aptos" panose="020B0004020202020204" pitchFamily="34" charset="0"/>
                        </a:rPr>
                        <a:t>Part 1: Wednesday 5th March 2025 </a:t>
                      </a:r>
                      <a:endParaRPr lang="en-GB" sz="1600"/>
                    </a:p>
                    <a:p>
                      <a:r>
                        <a:rPr lang="en-GB" sz="1600">
                          <a:effectLst/>
                          <a:latin typeface="Aptos"/>
                          <a:ea typeface="Aptos" panose="020B0004020202020204" pitchFamily="34" charset="0"/>
                          <a:cs typeface="Aptos" panose="020B0004020202020204" pitchFamily="34" charset="0"/>
                        </a:rPr>
                        <a:t>Time: 12:00pm - 13:30pm </a:t>
                      </a:r>
                    </a:p>
                    <a:p>
                      <a:r>
                        <a:rPr lang="en-GB" sz="1600">
                          <a:effectLst/>
                          <a:latin typeface="Aptos"/>
                          <a:ea typeface="Aptos" panose="020B0004020202020204" pitchFamily="34" charset="0"/>
                          <a:cs typeface="Aptos" panose="020B0004020202020204" pitchFamily="34" charset="0"/>
                        </a:rPr>
                        <a:t>Part 2: Wednesday 12th March 2025 </a:t>
                      </a:r>
                    </a:p>
                    <a:p>
                      <a:r>
                        <a:rPr lang="en-GB" sz="1600">
                          <a:effectLst/>
                          <a:latin typeface="Aptos"/>
                          <a:ea typeface="Aptos" panose="020B0004020202020204" pitchFamily="34" charset="0"/>
                          <a:cs typeface="Aptos" panose="020B0004020202020204" pitchFamily="34" charset="0"/>
                        </a:rPr>
                        <a:t>Time: 12:00pm - 13:30pm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1600" u="sng">
                        <a:solidFill>
                          <a:srgbClr val="467886"/>
                        </a:solidFill>
                        <a:effectLst/>
                        <a:latin typeface="Aptos"/>
                        <a:ea typeface="Aptos" panose="020B0004020202020204" pitchFamily="34" charset="0"/>
                        <a:cs typeface="Aptos" panose="020B0004020202020204" pitchFamily="34" charset="0"/>
                      </a:endParaRPr>
                    </a:p>
                    <a:p>
                      <a:pPr lvl="0">
                        <a:buNone/>
                      </a:pPr>
                      <a:r>
                        <a:rPr lang="en-GB" sz="1600" u="sng">
                          <a:solidFill>
                            <a:srgbClr val="467886"/>
                          </a:solidFill>
                          <a:effectLst/>
                          <a:latin typeface="Aptos"/>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https://www.eventbrite.co.uk/e/bics-family-minds-understanding-and-managing-anxiety-workshop-tickets-1116525591099?aff=oddtdtcreator</a:t>
                      </a:r>
                      <a:r>
                        <a:rPr lang="en-GB" sz="1600">
                          <a:effectLst/>
                          <a:latin typeface="Aptos"/>
                          <a:ea typeface="Aptos" panose="020B0004020202020204" pitchFamily="34" charset="0"/>
                          <a:cs typeface="Aptos" panose="020B0004020202020204" pitchFamily="34" charset="0"/>
                        </a:rPr>
                        <a:t> </a:t>
                      </a:r>
                    </a:p>
                    <a:p>
                      <a:endParaRPr lang="en-GB" sz="1600">
                        <a:effectLst/>
                        <a:latin typeface="Aptos"/>
                        <a:ea typeface="Aptos" panose="020B0004020202020204" pitchFamily="34" charset="0"/>
                        <a:cs typeface="Aptos" panose="020B00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6871489"/>
                  </a:ext>
                </a:extLst>
              </a:tr>
              <a:tr h="1390796">
                <a:tc>
                  <a:txBody>
                    <a:bodyPr/>
                    <a:lstStyle/>
                    <a:p>
                      <a:r>
                        <a:rPr lang="en-GB" sz="1600">
                          <a:effectLst/>
                          <a:latin typeface="Aptos"/>
                          <a:ea typeface="Aptos" panose="020B0004020202020204" pitchFamily="34" charset="0"/>
                          <a:cs typeface="Aptos" panose="020B0004020202020204" pitchFamily="34" charset="0"/>
                        </a:rPr>
                        <a:t>BICS Family Minds: Supporting your Child to Manage Difficult Emotions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1600">
                        <a:effectLst/>
                        <a:latin typeface="Aptos"/>
                        <a:ea typeface="Aptos" panose="020B0004020202020204" pitchFamily="34" charset="0"/>
                        <a:cs typeface="Aptos" panose="020B0004020202020204" pitchFamily="34" charset="0"/>
                      </a:endParaRPr>
                    </a:p>
                    <a:p>
                      <a:pPr lvl="0">
                        <a:buNone/>
                      </a:pPr>
                      <a:endParaRPr lang="en-GB" sz="1600">
                        <a:effectLst/>
                        <a:latin typeface="Aptos"/>
                        <a:ea typeface="Aptos" panose="020B0004020202020204" pitchFamily="34" charset="0"/>
                        <a:cs typeface="Aptos" panose="020B0004020202020204" pitchFamily="34" charset="0"/>
                      </a:endParaRPr>
                    </a:p>
                    <a:p>
                      <a:pPr lvl="0">
                        <a:buNone/>
                      </a:pPr>
                      <a:r>
                        <a:rPr lang="en-GB" sz="1600">
                          <a:effectLst/>
                          <a:latin typeface="Aptos"/>
                          <a:ea typeface="Aptos" panose="020B0004020202020204" pitchFamily="34" charset="0"/>
                          <a:cs typeface="Aptos" panose="020B0004020202020204" pitchFamily="34" charset="0"/>
                        </a:rPr>
                        <a:t>Date: Wednesday 2nd April 2025  </a:t>
                      </a:r>
                      <a:endParaRPr lang="en-GB" sz="1600"/>
                    </a:p>
                    <a:p>
                      <a:r>
                        <a:rPr lang="en-GB" sz="1600">
                          <a:effectLst/>
                          <a:latin typeface="Aptos"/>
                          <a:ea typeface="Aptos" panose="020B0004020202020204" pitchFamily="34" charset="0"/>
                          <a:cs typeface="Aptos" panose="020B0004020202020204" pitchFamily="34" charset="0"/>
                        </a:rPr>
                        <a:t>Time: 12:00pm to 1:30pm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1600" u="sng">
                        <a:solidFill>
                          <a:srgbClr val="467886"/>
                        </a:solidFill>
                        <a:effectLst/>
                        <a:latin typeface="Aptos"/>
                        <a:ea typeface="Aptos" panose="020B0004020202020204" pitchFamily="34" charset="0"/>
                        <a:cs typeface="Aptos" panose="020B0004020202020204" pitchFamily="34" charset="0"/>
                      </a:endParaRPr>
                    </a:p>
                    <a:p>
                      <a:pPr lvl="0">
                        <a:buNone/>
                      </a:pPr>
                      <a:r>
                        <a:rPr lang="en-GB" sz="1600" u="sng">
                          <a:solidFill>
                            <a:srgbClr val="467886"/>
                          </a:solidFill>
                          <a:effectLst/>
                          <a:latin typeface="Aptos"/>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https://www.eventbrite.co.uk/e/bics-family-minds-supporting-your-child-to-manage-difficult-emotions-tickets-1116654717319?aff=oddtdtcreator</a:t>
                      </a:r>
                      <a:r>
                        <a:rPr lang="en-GB" sz="1600">
                          <a:effectLst/>
                          <a:latin typeface="Aptos"/>
                          <a:ea typeface="Aptos" panose="020B0004020202020204" pitchFamily="34" charset="0"/>
                          <a:cs typeface="Aptos" panose="020B00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0289595"/>
                  </a:ext>
                </a:extLst>
              </a:tr>
            </a:tbl>
          </a:graphicData>
        </a:graphic>
      </p:graphicFrame>
    </p:spTree>
    <p:extLst>
      <p:ext uri="{BB962C8B-B14F-4D97-AF65-F5344CB8AC3E}">
        <p14:creationId xmlns:p14="http://schemas.microsoft.com/office/powerpoint/2010/main" val="3980313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BA8778-9F0B-3E7B-AC9D-BEB1093481E3}"/>
              </a:ext>
            </a:extLst>
          </p:cNvPr>
          <p:cNvSpPr txBox="1"/>
          <p:nvPr/>
        </p:nvSpPr>
        <p:spPr>
          <a:xfrm>
            <a:off x="202267" y="394687"/>
            <a:ext cx="6097348" cy="5447645"/>
          </a:xfrm>
          <a:prstGeom prst="rect">
            <a:avLst/>
          </a:prstGeom>
          <a:noFill/>
          <a:ln w="9525"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lIns="91440" tIns="45720" rIns="91440" bIns="45720" anchor="t">
            <a:spAutoFit/>
          </a:bodyPr>
          <a:lstStyle/>
          <a:p>
            <a:pPr algn="ctr"/>
            <a:r>
              <a:rPr lang="en-US" sz="2400" b="1">
                <a:solidFill>
                  <a:schemeClr val="accent2">
                    <a:lumMod val="75000"/>
                  </a:schemeClr>
                </a:solidFill>
                <a:effectLst/>
                <a:latin typeface="Aptos"/>
                <a:ea typeface="Aptos" panose="020B0004020202020204" pitchFamily="34" charset="0"/>
                <a:cs typeface="Aptos" panose="020B0004020202020204" pitchFamily="34" charset="0"/>
              </a:rPr>
              <a:t>YOUR VOICE SURVEY </a:t>
            </a:r>
          </a:p>
          <a:p>
            <a:pPr algn="ctr"/>
            <a:endParaRPr lang="en-US" b="1">
              <a:solidFill>
                <a:schemeClr val="accent2">
                  <a:lumMod val="75000"/>
                </a:schemeClr>
              </a:solidFill>
              <a:latin typeface="Aptos"/>
              <a:ea typeface="Aptos" panose="020B0004020202020204" pitchFamily="34" charset="0"/>
              <a:cs typeface="Aptos" panose="020B0004020202020204" pitchFamily="34" charset="0"/>
            </a:endParaRPr>
          </a:p>
          <a:p>
            <a:r>
              <a:rPr lang="en-US">
                <a:solidFill>
                  <a:schemeClr val="accent3">
                    <a:lumMod val="75000"/>
                  </a:schemeClr>
                </a:solidFill>
                <a:effectLst/>
                <a:latin typeface="Aptos"/>
                <a:ea typeface="Aptos" panose="020B0004020202020204" pitchFamily="34" charset="0"/>
                <a:cs typeface="Aptos" panose="020B0004020202020204" pitchFamily="34" charset="0"/>
              </a:rPr>
              <a:t>The Your Voice Survey was initially created to understand the mental health needs of the students attending MHST schools in Barnet. Schools were offered the option to either use this survey or to run their own as a way to gather feedback from the whole student body. </a:t>
            </a:r>
            <a:endParaRPr lang="en-GB">
              <a:solidFill>
                <a:schemeClr val="accent3">
                  <a:lumMod val="75000"/>
                </a:schemeClr>
              </a:solidFill>
              <a:latin typeface="Aptos"/>
              <a:ea typeface="Aptos" panose="020B0004020202020204" pitchFamily="34" charset="0"/>
              <a:cs typeface="Aptos" panose="020B0004020202020204" pitchFamily="34" charset="0"/>
            </a:endParaRPr>
          </a:p>
          <a:p>
            <a:endParaRPr lang="en-US">
              <a:solidFill>
                <a:schemeClr val="accent3">
                  <a:lumMod val="75000"/>
                </a:schemeClr>
              </a:solidFill>
              <a:latin typeface="Aptos"/>
              <a:ea typeface="Aptos" panose="020B0004020202020204" pitchFamily="34" charset="0"/>
              <a:cs typeface="Aptos" panose="020B0004020202020204" pitchFamily="34" charset="0"/>
            </a:endParaRPr>
          </a:p>
          <a:p>
            <a:r>
              <a:rPr lang="en-US">
                <a:solidFill>
                  <a:schemeClr val="accent3">
                    <a:lumMod val="75000"/>
                  </a:schemeClr>
                </a:solidFill>
                <a:effectLst/>
                <a:latin typeface="Aptos"/>
                <a:ea typeface="Aptos" panose="020B0004020202020204" pitchFamily="34" charset="0"/>
                <a:cs typeface="Aptos" panose="020B0004020202020204" pitchFamily="34" charset="0"/>
              </a:rPr>
              <a:t>Students were asked questions such as:</a:t>
            </a:r>
            <a:endParaRPr lang="en-GB">
              <a:solidFill>
                <a:schemeClr val="accent3">
                  <a:lumMod val="75000"/>
                </a:schemeClr>
              </a:solidFill>
              <a:effectLst/>
              <a:latin typeface="Aptos"/>
              <a:ea typeface="Aptos" panose="020B0004020202020204" pitchFamily="34" charset="0"/>
              <a:cs typeface="Aptos" panose="020B0004020202020204" pitchFamily="34" charset="0"/>
            </a:endParaRPr>
          </a:p>
          <a:p>
            <a:pPr marL="742950" lvl="1" indent="-285750">
              <a:buFont typeface="Arial" panose="020B0604020202020204" pitchFamily="34" charset="0"/>
              <a:buChar char="•"/>
              <a:tabLst>
                <a:tab pos="914400" algn="l"/>
              </a:tabLst>
            </a:pPr>
            <a:r>
              <a:rPr lang="en-US">
                <a:solidFill>
                  <a:schemeClr val="accent3">
                    <a:lumMod val="75000"/>
                  </a:schemeClr>
                </a:solidFill>
                <a:effectLst/>
                <a:latin typeface="Aptos"/>
                <a:ea typeface="Times New Roman" panose="02020603050405020304" pitchFamily="18" charset="0"/>
                <a:cs typeface="Times New Roman"/>
              </a:rPr>
              <a:t>What supports you to have good mental health?</a:t>
            </a:r>
            <a:endParaRPr lang="en-GB">
              <a:solidFill>
                <a:schemeClr val="accent3">
                  <a:lumMod val="75000"/>
                </a:schemeClr>
              </a:solidFill>
              <a:effectLst/>
              <a:latin typeface="Times New Roman"/>
              <a:ea typeface="Aptos" panose="020B0004020202020204" pitchFamily="34" charset="0"/>
              <a:cs typeface="Times New Roman"/>
            </a:endParaRPr>
          </a:p>
          <a:p>
            <a:pPr marL="742950" lvl="1" indent="-285750">
              <a:buFont typeface="Arial" panose="020B0604020202020204" pitchFamily="34" charset="0"/>
              <a:buChar char="•"/>
              <a:tabLst>
                <a:tab pos="914400" algn="l"/>
              </a:tabLst>
            </a:pPr>
            <a:r>
              <a:rPr lang="en-US">
                <a:solidFill>
                  <a:schemeClr val="accent3">
                    <a:lumMod val="75000"/>
                  </a:schemeClr>
                </a:solidFill>
                <a:effectLst/>
                <a:latin typeface="Aptos"/>
                <a:ea typeface="Times New Roman" panose="02020603050405020304" pitchFamily="18" charset="0"/>
                <a:cs typeface="Times New Roman"/>
              </a:rPr>
              <a:t>What makes it difficult to have good mental health?</a:t>
            </a:r>
            <a:endParaRPr lang="en-GB">
              <a:solidFill>
                <a:schemeClr val="accent3">
                  <a:lumMod val="75000"/>
                </a:schemeClr>
              </a:solidFill>
              <a:effectLst/>
              <a:latin typeface="Times New Roman"/>
              <a:ea typeface="Aptos" panose="020B0004020202020204" pitchFamily="34" charset="0"/>
              <a:cs typeface="Times New Roman"/>
            </a:endParaRPr>
          </a:p>
          <a:p>
            <a:pPr marL="742950" lvl="1" indent="-285750">
              <a:buFont typeface="Arial" panose="020B0604020202020204" pitchFamily="34" charset="0"/>
              <a:buChar char="•"/>
              <a:tabLst>
                <a:tab pos="914400" algn="l"/>
              </a:tabLst>
            </a:pPr>
            <a:r>
              <a:rPr lang="en-US">
                <a:solidFill>
                  <a:schemeClr val="accent3">
                    <a:lumMod val="75000"/>
                  </a:schemeClr>
                </a:solidFill>
                <a:effectLst/>
                <a:latin typeface="Aptos"/>
                <a:ea typeface="Times New Roman" panose="02020603050405020304" pitchFamily="18" charset="0"/>
                <a:cs typeface="Times New Roman"/>
              </a:rPr>
              <a:t>Who would you go to in school, if you needed support?</a:t>
            </a:r>
            <a:endParaRPr lang="en-GB">
              <a:solidFill>
                <a:schemeClr val="accent3">
                  <a:lumMod val="75000"/>
                </a:schemeClr>
              </a:solidFill>
              <a:effectLst/>
              <a:latin typeface="Times New Roman"/>
              <a:ea typeface="Aptos" panose="020B0004020202020204" pitchFamily="34" charset="0"/>
              <a:cs typeface="Times New Roman"/>
            </a:endParaRPr>
          </a:p>
          <a:p>
            <a:endParaRPr lang="en-GB">
              <a:solidFill>
                <a:schemeClr val="accent3">
                  <a:lumMod val="75000"/>
                </a:schemeClr>
              </a:solidFill>
              <a:effectLst/>
              <a:latin typeface="Aptos" panose="020B0004020202020204" pitchFamily="34" charset="0"/>
              <a:ea typeface="Aptos" panose="020B0004020202020204" pitchFamily="34" charset="0"/>
              <a:cs typeface="Aptos" panose="020B0004020202020204" pitchFamily="34" charset="0"/>
            </a:endParaRPr>
          </a:p>
          <a:p>
            <a:r>
              <a:rPr lang="en-US">
                <a:solidFill>
                  <a:schemeClr val="accent3">
                    <a:lumMod val="75000"/>
                  </a:schemeClr>
                </a:solidFill>
                <a:effectLst/>
                <a:latin typeface="Aptos"/>
                <a:ea typeface="Aptos" panose="020B0004020202020204" pitchFamily="34" charset="0"/>
                <a:cs typeface="Aptos" panose="020B0004020202020204" pitchFamily="34" charset="0"/>
              </a:rPr>
              <a:t>The survey was repeated this academic year, with over </a:t>
            </a:r>
            <a:r>
              <a:rPr lang="en-US">
                <a:solidFill>
                  <a:schemeClr val="accent3">
                    <a:lumMod val="75000"/>
                  </a:schemeClr>
                </a:solidFill>
                <a:latin typeface="Aptos"/>
                <a:ea typeface="Aptos" panose="020B0004020202020204" pitchFamily="34" charset="0"/>
                <a:cs typeface="Aptos" panose="020B0004020202020204" pitchFamily="34" charset="0"/>
              </a:rPr>
              <a:t>1000</a:t>
            </a:r>
            <a:r>
              <a:rPr lang="en-US">
                <a:solidFill>
                  <a:schemeClr val="accent3">
                    <a:lumMod val="75000"/>
                  </a:schemeClr>
                </a:solidFill>
                <a:effectLst/>
                <a:latin typeface="Aptos"/>
                <a:ea typeface="Aptos" panose="020B0004020202020204" pitchFamily="34" charset="0"/>
                <a:cs typeface="Aptos" panose="020B0004020202020204" pitchFamily="34" charset="0"/>
              </a:rPr>
              <a:t> responses coming in from students across primary and secondary settings so far. The survey will remain open until the end of March, so please do encourage your schools to take part! </a:t>
            </a:r>
            <a:endParaRPr lang="en-GB">
              <a:solidFill>
                <a:schemeClr val="accent3">
                  <a:lumMod val="75000"/>
                </a:schemeClr>
              </a:solidFill>
              <a:effectLst/>
              <a:latin typeface="Aptos"/>
              <a:ea typeface="Aptos" panose="020B0004020202020204" pitchFamily="34" charset="0"/>
              <a:cs typeface="Aptos" panose="020B0004020202020204" pitchFamily="34" charset="0"/>
            </a:endParaRPr>
          </a:p>
        </p:txBody>
      </p:sp>
      <p:sp>
        <p:nvSpPr>
          <p:cNvPr id="7" name="Freeform 11">
            <a:extLst>
              <a:ext uri="{FF2B5EF4-FFF2-40B4-BE49-F238E27FC236}">
                <a16:creationId xmlns:a16="http://schemas.microsoft.com/office/drawing/2014/main" id="{18FCC536-3C87-D377-CF09-9EE4F33E56A7}"/>
              </a:ext>
            </a:extLst>
          </p:cNvPr>
          <p:cNvSpPr/>
          <p:nvPr/>
        </p:nvSpPr>
        <p:spPr>
          <a:xfrm>
            <a:off x="10270815" y="140125"/>
            <a:ext cx="1570619" cy="1195995"/>
          </a:xfrm>
          <a:custGeom>
            <a:avLst/>
            <a:gdLst/>
            <a:ahLst/>
            <a:cxnLst/>
            <a:rect l="l" t="t" r="r" b="b"/>
            <a:pathLst>
              <a:path w="2355929" h="1793992">
                <a:moveTo>
                  <a:pt x="0" y="0"/>
                </a:moveTo>
                <a:lnTo>
                  <a:pt x="2355929" y="0"/>
                </a:lnTo>
                <a:lnTo>
                  <a:pt x="2355929" y="1793992"/>
                </a:lnTo>
                <a:lnTo>
                  <a:pt x="0" y="1793992"/>
                </a:lnTo>
                <a:lnTo>
                  <a:pt x="0" y="0"/>
                </a:lnTo>
                <a:close/>
              </a:path>
            </a:pathLst>
          </a:custGeom>
          <a:blipFill>
            <a:blip r:embed="rId3"/>
            <a:stretch>
              <a:fillRect/>
            </a:stretch>
          </a:blipFill>
        </p:spPr>
        <p:txBody>
          <a:bodyPr/>
          <a:lstStyle/>
          <a:p>
            <a:endParaRPr lang="en-GB" sz="1200">
              <a:solidFill>
                <a:prstClr val="black"/>
              </a:solidFill>
              <a:latin typeface="Calibri" panose="020F0502020204030204"/>
            </a:endParaRPr>
          </a:p>
        </p:txBody>
      </p:sp>
      <p:sp>
        <p:nvSpPr>
          <p:cNvPr id="12" name="TextBox 11">
            <a:extLst>
              <a:ext uri="{FF2B5EF4-FFF2-40B4-BE49-F238E27FC236}">
                <a16:creationId xmlns:a16="http://schemas.microsoft.com/office/drawing/2014/main" id="{90541837-1B04-18BE-2787-D16106D03370}"/>
              </a:ext>
            </a:extLst>
          </p:cNvPr>
          <p:cNvSpPr txBox="1"/>
          <p:nvPr/>
        </p:nvSpPr>
        <p:spPr>
          <a:xfrm>
            <a:off x="6426865" y="1717528"/>
            <a:ext cx="5408794" cy="4124206"/>
          </a:xfrm>
          <a:prstGeom prst="rect">
            <a:avLst/>
          </a:prstGeom>
          <a:ln>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algn="ctr"/>
            <a:r>
              <a:rPr kumimoji="0" lang="en-GB" sz="2400" b="1" i="0" u="none" strike="noStrike" kern="1200" cap="none" spc="0" normalizeH="0" baseline="0" noProof="0">
                <a:ln>
                  <a:noFill/>
                </a:ln>
                <a:solidFill>
                  <a:schemeClr val="accent2">
                    <a:lumMod val="75000"/>
                  </a:schemeClr>
                </a:solidFill>
                <a:effectLst/>
                <a:uLnTx/>
                <a:uFillTx/>
                <a:latin typeface="Aptos"/>
                <a:ea typeface="Times New Roman" panose="02020603050405020304" pitchFamily="18" charset="0"/>
                <a:cs typeface="Times New Roman"/>
              </a:rPr>
              <a:t>ANTI BULLYING WEEK</a:t>
            </a:r>
          </a:p>
          <a:p>
            <a:pPr algn="ctr"/>
            <a:endParaRPr lang="en-GB" sz="2000" b="1">
              <a:solidFill>
                <a:schemeClr val="accent2">
                  <a:lumMod val="75000"/>
                </a:schemeClr>
              </a:solidFill>
              <a:latin typeface="Aptos"/>
              <a:ea typeface="Times New Roman" panose="02020603050405020304" pitchFamily="18" charset="0"/>
              <a:cs typeface="Times New Roman"/>
            </a:endParaRPr>
          </a:p>
          <a:p>
            <a:pPr marL="285750" indent="-285750">
              <a:buFont typeface="Arial"/>
              <a:buChar char="•"/>
            </a:pPr>
            <a:r>
              <a:rPr kumimoji="0" lang="en-GB" sz="2000" b="0" i="0" u="none" strike="noStrike" kern="1200" cap="none" spc="0" normalizeH="0" baseline="0" noProof="0">
                <a:ln>
                  <a:noFill/>
                </a:ln>
                <a:solidFill>
                  <a:schemeClr val="accent3">
                    <a:lumMod val="75000"/>
                  </a:schemeClr>
                </a:solidFill>
                <a:effectLst/>
                <a:uLnTx/>
                <a:uFillTx/>
                <a:latin typeface="Aptos"/>
                <a:ea typeface="Times New Roman" panose="02020603050405020304" pitchFamily="18" charset="0"/>
                <a:cs typeface="Times New Roman"/>
              </a:rPr>
              <a:t>Development and distribution of resource pack to all Barnet </a:t>
            </a:r>
            <a:r>
              <a:rPr lang="en-GB" sz="2000">
                <a:solidFill>
                  <a:schemeClr val="accent3">
                    <a:lumMod val="75000"/>
                  </a:schemeClr>
                </a:solidFill>
                <a:latin typeface="Aptos"/>
                <a:ea typeface="Times New Roman" panose="02020603050405020304" pitchFamily="18" charset="0"/>
                <a:cs typeface="Times New Roman"/>
              </a:rPr>
              <a:t>schools</a:t>
            </a:r>
          </a:p>
          <a:p>
            <a:pPr marL="285750" indent="-285750">
              <a:buFont typeface="Arial"/>
              <a:buChar char="•"/>
            </a:pPr>
            <a:r>
              <a:rPr lang="en-GB" sz="2000">
                <a:solidFill>
                  <a:schemeClr val="accent3">
                    <a:lumMod val="75000"/>
                  </a:schemeClr>
                </a:solidFill>
                <a:latin typeface="Aptos"/>
                <a:ea typeface="Times New Roman" panose="02020603050405020304" pitchFamily="18" charset="0"/>
                <a:cs typeface="Times New Roman"/>
              </a:rPr>
              <a:t>Questionnaires</a:t>
            </a:r>
            <a:r>
              <a:rPr kumimoji="0" lang="en-GB" sz="2000" b="0" i="0" u="none" strike="noStrike" kern="1200" cap="none" spc="0" normalizeH="0" baseline="0" noProof="0">
                <a:ln>
                  <a:noFill/>
                </a:ln>
                <a:solidFill>
                  <a:schemeClr val="accent3">
                    <a:lumMod val="75000"/>
                  </a:schemeClr>
                </a:solidFill>
                <a:effectLst/>
                <a:uLnTx/>
                <a:uFillTx/>
                <a:latin typeface="Aptos"/>
                <a:ea typeface="Times New Roman" panose="02020603050405020304" pitchFamily="18" charset="0"/>
                <a:cs typeface="Times New Roman"/>
              </a:rPr>
              <a:t> for both primary and secondary ages pupils designed and distributed to MHST </a:t>
            </a:r>
            <a:r>
              <a:rPr lang="en-GB" sz="2000">
                <a:solidFill>
                  <a:schemeClr val="accent3">
                    <a:lumMod val="75000"/>
                  </a:schemeClr>
                </a:solidFill>
                <a:latin typeface="Aptos"/>
                <a:ea typeface="Times New Roman" panose="02020603050405020304" pitchFamily="18" charset="0"/>
                <a:cs typeface="Times New Roman"/>
              </a:rPr>
              <a:t>schools</a:t>
            </a:r>
          </a:p>
          <a:p>
            <a:pPr marL="285750" indent="-285750">
              <a:buFont typeface="Arial"/>
              <a:buChar char="•"/>
            </a:pPr>
            <a:r>
              <a:rPr lang="en-GB" sz="2000">
                <a:solidFill>
                  <a:schemeClr val="accent3">
                    <a:lumMod val="75000"/>
                  </a:schemeClr>
                </a:solidFill>
                <a:latin typeface="Aptos"/>
                <a:ea typeface="Times New Roman" panose="02020603050405020304" pitchFamily="18" charset="0"/>
                <a:cs typeface="Times New Roman"/>
              </a:rPr>
              <a:t>Over</a:t>
            </a:r>
            <a:r>
              <a:rPr kumimoji="0" lang="en-GB" sz="2000" b="0" i="0" u="none" strike="noStrike" kern="1200" cap="none" spc="0" normalizeH="0" baseline="0" noProof="0">
                <a:ln>
                  <a:noFill/>
                </a:ln>
                <a:solidFill>
                  <a:schemeClr val="accent3">
                    <a:lumMod val="75000"/>
                  </a:schemeClr>
                </a:solidFill>
                <a:effectLst/>
                <a:uLnTx/>
                <a:uFillTx/>
                <a:latin typeface="Aptos"/>
                <a:ea typeface="Times New Roman" panose="02020603050405020304" pitchFamily="18" charset="0"/>
                <a:cs typeface="Times New Roman"/>
              </a:rPr>
              <a:t> 1000 responses received from 5 secondary </a:t>
            </a:r>
            <a:r>
              <a:rPr lang="en-GB" sz="2000">
                <a:solidFill>
                  <a:schemeClr val="accent3">
                    <a:lumMod val="75000"/>
                  </a:schemeClr>
                </a:solidFill>
                <a:latin typeface="Aptos"/>
                <a:ea typeface="Times New Roman" panose="02020603050405020304" pitchFamily="18" charset="0"/>
                <a:cs typeface="Times New Roman"/>
              </a:rPr>
              <a:t>schools</a:t>
            </a:r>
          </a:p>
          <a:p>
            <a:pPr marL="285750" indent="-285750">
              <a:buFont typeface="Arial"/>
              <a:buChar char="•"/>
            </a:pPr>
            <a:r>
              <a:rPr lang="en-GB" sz="2000">
                <a:solidFill>
                  <a:schemeClr val="accent3">
                    <a:lumMod val="75000"/>
                  </a:schemeClr>
                </a:solidFill>
                <a:latin typeface="Aptos"/>
                <a:ea typeface="Times New Roman" panose="02020603050405020304" pitchFamily="18" charset="0"/>
                <a:cs typeface="Times New Roman"/>
              </a:rPr>
              <a:t>Only</a:t>
            </a:r>
            <a:r>
              <a:rPr kumimoji="0" lang="en-GB" sz="2000" b="0" i="0" u="none" strike="noStrike" kern="1200" cap="none" spc="0" normalizeH="0" baseline="0" noProof="0">
                <a:ln>
                  <a:noFill/>
                </a:ln>
                <a:solidFill>
                  <a:schemeClr val="accent3">
                    <a:lumMod val="75000"/>
                  </a:schemeClr>
                </a:solidFill>
                <a:effectLst/>
                <a:uLnTx/>
                <a:uFillTx/>
                <a:latin typeface="Aptos"/>
                <a:ea typeface="Times New Roman" panose="02020603050405020304" pitchFamily="18" charset="0"/>
                <a:cs typeface="Times New Roman"/>
              </a:rPr>
              <a:t> 45 </a:t>
            </a:r>
            <a:r>
              <a:rPr lang="en-GB" sz="2000">
                <a:solidFill>
                  <a:schemeClr val="accent3">
                    <a:lumMod val="75000"/>
                  </a:schemeClr>
                </a:solidFill>
                <a:latin typeface="Aptos"/>
                <a:ea typeface="Times New Roman" panose="02020603050405020304" pitchFamily="18" charset="0"/>
                <a:cs typeface="Times New Roman"/>
              </a:rPr>
              <a:t>responses </a:t>
            </a:r>
            <a:r>
              <a:rPr kumimoji="0" lang="en-GB" sz="2000" b="0" i="0" u="none" strike="noStrike" kern="1200" cap="none" spc="0" normalizeH="0" baseline="0" noProof="0">
                <a:ln>
                  <a:noFill/>
                </a:ln>
                <a:solidFill>
                  <a:schemeClr val="accent3">
                    <a:lumMod val="75000"/>
                  </a:schemeClr>
                </a:solidFill>
                <a:effectLst/>
                <a:uLnTx/>
                <a:uFillTx/>
                <a:latin typeface="Aptos"/>
                <a:ea typeface="Times New Roman" panose="02020603050405020304" pitchFamily="18" charset="0"/>
                <a:cs typeface="Times New Roman"/>
              </a:rPr>
              <a:t>from 2 primary </a:t>
            </a:r>
            <a:r>
              <a:rPr lang="en-GB" sz="2000">
                <a:solidFill>
                  <a:schemeClr val="accent3">
                    <a:lumMod val="75000"/>
                  </a:schemeClr>
                </a:solidFill>
                <a:latin typeface="Aptos"/>
                <a:ea typeface="Times New Roman" panose="02020603050405020304" pitchFamily="18" charset="0"/>
                <a:cs typeface="Times New Roman"/>
              </a:rPr>
              <a:t>schools</a:t>
            </a:r>
          </a:p>
          <a:p>
            <a:pPr marL="285750" indent="-285750">
              <a:buFont typeface="Arial"/>
              <a:buChar char="•"/>
            </a:pPr>
            <a:r>
              <a:rPr lang="en-GB" sz="2000">
                <a:solidFill>
                  <a:schemeClr val="accent3">
                    <a:lumMod val="75000"/>
                  </a:schemeClr>
                </a:solidFill>
                <a:latin typeface="Aptos"/>
                <a:ea typeface="Times New Roman" panose="02020603050405020304" pitchFamily="18" charset="0"/>
                <a:cs typeface="Times New Roman"/>
              </a:rPr>
              <a:t>Data</a:t>
            </a:r>
            <a:r>
              <a:rPr kumimoji="0" lang="en-GB" sz="2000" b="0" i="0" u="none" strike="noStrike" kern="1200" cap="none" spc="0" normalizeH="0" baseline="0" noProof="0">
                <a:ln>
                  <a:noFill/>
                </a:ln>
                <a:solidFill>
                  <a:schemeClr val="accent3">
                    <a:lumMod val="75000"/>
                  </a:schemeClr>
                </a:solidFill>
                <a:effectLst/>
                <a:uLnTx/>
                <a:uFillTx/>
                <a:latin typeface="Aptos"/>
                <a:ea typeface="Times New Roman" panose="02020603050405020304" pitchFamily="18" charset="0"/>
                <a:cs typeface="Times New Roman"/>
              </a:rPr>
              <a:t> analysis to be shared with the schools to inform planning</a:t>
            </a:r>
            <a:br>
              <a:rPr lang="en-GB" sz="1800" b="0" i="0" u="none" strike="noStrike" kern="1200" cap="none" spc="0" normalizeH="0" baseline="0" noProof="0">
                <a:ln>
                  <a:noFill/>
                </a:ln>
                <a:effectLst/>
                <a:uLnTx/>
                <a:uFillTx/>
                <a:latin typeface="Aptos" panose="020B0004020202020204" pitchFamily="34" charset="0"/>
                <a:ea typeface="Aptos" panose="020B0004020202020204" pitchFamily="34" charset="0"/>
                <a:cs typeface="Times New Roman" panose="02020603050405020304" pitchFamily="18" charset="0"/>
              </a:rPr>
            </a:br>
            <a:endParaRPr lang="en-GB"/>
          </a:p>
        </p:txBody>
      </p:sp>
    </p:spTree>
    <p:extLst>
      <p:ext uri="{BB962C8B-B14F-4D97-AF65-F5344CB8AC3E}">
        <p14:creationId xmlns:p14="http://schemas.microsoft.com/office/powerpoint/2010/main" val="141116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800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0E28F4-3F79-F7C5-27DA-85EA9D1BCFA4}"/>
              </a:ext>
            </a:extLst>
          </p:cNvPr>
          <p:cNvSpPr>
            <a:spLocks noGrp="1"/>
          </p:cNvSpPr>
          <p:nvPr>
            <p:ph type="subTitle" idx="1"/>
          </p:nvPr>
        </p:nvSpPr>
        <p:spPr>
          <a:xfrm>
            <a:off x="6353144" y="4675412"/>
            <a:ext cx="5525784" cy="1166809"/>
          </a:xfrm>
        </p:spPr>
        <p:txBody>
          <a:bodyPr>
            <a:normAutofit fontScale="32500" lnSpcReduction="20000"/>
          </a:bodyPr>
          <a:lstStyle/>
          <a:p>
            <a:pPr>
              <a:lnSpc>
                <a:spcPct val="100000"/>
              </a:lnSpc>
            </a:pPr>
            <a:r>
              <a:rPr lang="en-GB" sz="5000" b="1">
                <a:solidFill>
                  <a:schemeClr val="tx1">
                    <a:lumMod val="90000"/>
                    <a:lumOff val="10000"/>
                  </a:schemeClr>
                </a:solidFill>
              </a:rPr>
              <a:t>Jayne Abbott</a:t>
            </a:r>
          </a:p>
          <a:p>
            <a:pPr>
              <a:lnSpc>
                <a:spcPct val="100000"/>
              </a:lnSpc>
            </a:pPr>
            <a:r>
              <a:rPr lang="en-GB" sz="5000" b="1">
                <a:solidFill>
                  <a:schemeClr val="tx1">
                    <a:lumMod val="90000"/>
                    <a:lumOff val="10000"/>
                  </a:schemeClr>
                </a:solidFill>
              </a:rPr>
              <a:t>Resilient Schools Manager</a:t>
            </a:r>
          </a:p>
          <a:p>
            <a:pPr>
              <a:lnSpc>
                <a:spcPct val="100000"/>
              </a:lnSpc>
            </a:pPr>
            <a:r>
              <a:rPr lang="en-GB" sz="5000" b="1">
                <a:solidFill>
                  <a:schemeClr val="tx1">
                    <a:lumMod val="90000"/>
                    <a:lumOff val="10000"/>
                  </a:schemeClr>
                </a:solidFill>
              </a:rPr>
              <a:t> Children &amp; Young People’s  Suicide Prevention Lead</a:t>
            </a:r>
          </a:p>
          <a:p>
            <a:pPr>
              <a:lnSpc>
                <a:spcPct val="100000"/>
              </a:lnSpc>
            </a:pPr>
            <a:endParaRPr lang="en-GB" b="1">
              <a:solidFill>
                <a:schemeClr val="tx1">
                  <a:lumMod val="90000"/>
                  <a:lumOff val="10000"/>
                </a:schemeClr>
              </a:solidFill>
            </a:endParaRPr>
          </a:p>
        </p:txBody>
      </p:sp>
      <p:pic>
        <p:nvPicPr>
          <p:cNvPr id="4" name="Picture 3">
            <a:extLst>
              <a:ext uri="{FF2B5EF4-FFF2-40B4-BE49-F238E27FC236}">
                <a16:creationId xmlns:a16="http://schemas.microsoft.com/office/drawing/2014/main" id="{20722501-6948-F24B-FFC7-2F38A5912C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827" y="543554"/>
            <a:ext cx="5525784" cy="4131858"/>
          </a:xfrm>
          <a:prstGeom prst="rect">
            <a:avLst/>
          </a:prstGeom>
        </p:spPr>
      </p:pic>
      <p:pic>
        <p:nvPicPr>
          <p:cNvPr id="5" name="Picture 2" descr="A group of people standing outside&#10;&#10;Description automatically generated with low confidence">
            <a:extLst>
              <a:ext uri="{FF2B5EF4-FFF2-40B4-BE49-F238E27FC236}">
                <a16:creationId xmlns:a16="http://schemas.microsoft.com/office/drawing/2014/main" id="{CDC6641B-74C4-8753-F900-32C6884B26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3" b="6037"/>
          <a:stretch/>
        </p:blipFill>
        <p:spPr bwMode="auto">
          <a:xfrm>
            <a:off x="8469745" y="202912"/>
            <a:ext cx="3590842" cy="1823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2">
            <a:extLst>
              <a:ext uri="{FF2B5EF4-FFF2-40B4-BE49-F238E27FC236}">
                <a16:creationId xmlns:a16="http://schemas.microsoft.com/office/drawing/2014/main" id="{95C9F932-0062-3D5A-BB58-0DCBBCC51F3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167" b="89667" l="6667" r="94778">
                        <a14:foregroundMark x1="32778" y1="44500" x2="32778" y2="44500"/>
                        <a14:foregroundMark x1="8278" y1="19250" x2="11556" y2="74583"/>
                        <a14:foregroundMark x1="11556" y1="74583" x2="55278" y2="47833"/>
                        <a14:foregroundMark x1="55278" y1="47833" x2="75778" y2="48000"/>
                        <a14:foregroundMark x1="75778" y1="48000" x2="90222" y2="46833"/>
                        <a14:foregroundMark x1="91111" y1="21583" x2="89889" y2="46417"/>
                        <a14:foregroundMark x1="89889" y1="46417" x2="89889" y2="46417"/>
                        <a14:foregroundMark x1="91111" y1="52917" x2="89000" y2="33750"/>
                        <a14:foregroundMark x1="94500" y1="34667" x2="94778" y2="46833"/>
                        <a14:foregroundMark x1="76778" y1="53417" x2="75111" y2="29083"/>
                        <a14:foregroundMark x1="75111" y1="29083" x2="79500" y2="43083"/>
                        <a14:foregroundMark x1="35333" y1="33167" x2="38556" y2="83500"/>
                        <a14:foregroundMark x1="33000" y1="71500" x2="31167" y2="73917"/>
                        <a14:foregroundMark x1="31389" y1="77000" x2="31389" y2="84583"/>
                        <a14:foregroundMark x1="34556" y1="80000" x2="31778" y2="84167"/>
                        <a14:foregroundMark x1="44278" y1="84417" x2="49944" y2="84583"/>
                        <a14:foregroundMark x1="60056" y1="85250" x2="64111" y2="76250"/>
                        <a14:foregroundMark x1="70667" y1="79000" x2="70889" y2="80833"/>
                        <a14:foregroundMark x1="85444" y1="85500" x2="83667" y2="84333"/>
                        <a14:foregroundMark x1="91333" y1="84000" x2="88944" y2="86583"/>
                        <a14:foregroundMark x1="10556" y1="80500" x2="3333" y2="52917"/>
                        <a14:foregroundMark x1="3333" y1="52917" x2="6667" y2="26333"/>
                        <a14:foregroundMark x1="6667" y1="26333" x2="8667" y2="72583"/>
                        <a14:foregroundMark x1="14111" y1="84583" x2="14444" y2="84167"/>
                        <a14:foregroundMark x1="8444" y1="86000" x2="11333" y2="83250"/>
                        <a14:foregroundMark x1="24556" y1="85083" x2="24444" y2="86583"/>
                        <a14:foregroundMark x1="37944" y1="83667" x2="37444" y2="83083"/>
                        <a14:foregroundMark x1="92111" y1="85833" x2="89056" y2="86167"/>
                        <a14:foregroundMark x1="24556" y1="57667" x2="37611" y2="42500"/>
                        <a14:foregroundMark x1="37611" y1="42500" x2="32667" y2="47000"/>
                        <a14:foregroundMark x1="23667" y1="45083" x2="26111" y2="36833"/>
                        <a14:foregroundMark x1="22833" y1="38667" x2="18667" y2="48083"/>
                        <a14:foregroundMark x1="27000" y1="42750" x2="26944" y2="47917"/>
                        <a14:foregroundMark x1="37056" y1="35750" x2="39111" y2="46750"/>
                        <a14:foregroundMark x1="27111" y1="44583" x2="18611" y2="50417"/>
                        <a14:foregroundMark x1="39056" y1="84000" x2="39222" y2="83417"/>
                        <a14:foregroundMark x1="39333" y1="85500" x2="38444" y2="84917"/>
                        <a14:foregroundMark x1="39444" y1="85333" x2="37833" y2="85667"/>
                      </a14:backgroundRemoval>
                    </a14:imgEffect>
                  </a14:imgLayer>
                </a14:imgProps>
              </a:ext>
              <a:ext uri="{28A0092B-C50C-407E-A947-70E740481C1C}">
                <a14:useLocalDpi xmlns:a14="http://schemas.microsoft.com/office/drawing/2010/main" val="0"/>
              </a:ext>
            </a:extLst>
          </a:blip>
          <a:srcRect t="375" b="375"/>
          <a:stretch>
            <a:fillRect/>
          </a:stretch>
        </p:blipFill>
        <p:spPr bwMode="auto">
          <a:xfrm>
            <a:off x="11465" y="2792161"/>
            <a:ext cx="3901865" cy="252564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in">
                <a:solidFill>
                  <a:srgbClr val="662483"/>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Tree>
    <p:extLst>
      <p:ext uri="{BB962C8B-B14F-4D97-AF65-F5344CB8AC3E}">
        <p14:creationId xmlns:p14="http://schemas.microsoft.com/office/powerpoint/2010/main" val="3954841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C1B6B6-7B56-6055-8D69-DAF12E8D01D4}"/>
              </a:ext>
            </a:extLst>
          </p:cNvPr>
          <p:cNvPicPr>
            <a:picLocks noChangeAspect="1"/>
          </p:cNvPicPr>
          <p:nvPr/>
        </p:nvPicPr>
        <p:blipFill>
          <a:blip r:embed="rId3"/>
          <a:stretch>
            <a:fillRect/>
          </a:stretch>
        </p:blipFill>
        <p:spPr>
          <a:xfrm>
            <a:off x="9205058" y="226577"/>
            <a:ext cx="2121476" cy="9070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1">
            <a:extLst>
              <a:ext uri="{FF2B5EF4-FFF2-40B4-BE49-F238E27FC236}">
                <a16:creationId xmlns:a16="http://schemas.microsoft.com/office/drawing/2014/main" id="{253B2174-6B13-A092-AA48-432E206B0258}"/>
              </a:ext>
            </a:extLst>
          </p:cNvPr>
          <p:cNvGraphicFramePr>
            <a:graphicFrameLocks noGrp="1"/>
          </p:cNvGraphicFramePr>
          <p:nvPr>
            <p:extLst>
              <p:ext uri="{D42A27DB-BD31-4B8C-83A1-F6EECF244321}">
                <p14:modId xmlns:p14="http://schemas.microsoft.com/office/powerpoint/2010/main" val="1222193291"/>
              </p:ext>
            </p:extLst>
          </p:nvPr>
        </p:nvGraphicFramePr>
        <p:xfrm>
          <a:off x="974796" y="1133656"/>
          <a:ext cx="10097395" cy="4968240"/>
        </p:xfrm>
        <a:graphic>
          <a:graphicData uri="http://schemas.openxmlformats.org/drawingml/2006/table">
            <a:tbl>
              <a:tblPr firstRow="1" bandRow="1">
                <a:tableStyleId>{69012ECD-51FC-41F1-AA8D-1B2483CD663E}</a:tableStyleId>
              </a:tblPr>
              <a:tblGrid>
                <a:gridCol w="909594">
                  <a:extLst>
                    <a:ext uri="{9D8B030D-6E8A-4147-A177-3AD203B41FA5}">
                      <a16:colId xmlns:a16="http://schemas.microsoft.com/office/drawing/2014/main" val="2702427600"/>
                    </a:ext>
                  </a:extLst>
                </a:gridCol>
                <a:gridCol w="5866989">
                  <a:extLst>
                    <a:ext uri="{9D8B030D-6E8A-4147-A177-3AD203B41FA5}">
                      <a16:colId xmlns:a16="http://schemas.microsoft.com/office/drawing/2014/main" val="2603237052"/>
                    </a:ext>
                  </a:extLst>
                </a:gridCol>
                <a:gridCol w="2126185">
                  <a:extLst>
                    <a:ext uri="{9D8B030D-6E8A-4147-A177-3AD203B41FA5}">
                      <a16:colId xmlns:a16="http://schemas.microsoft.com/office/drawing/2014/main" val="2130247234"/>
                    </a:ext>
                  </a:extLst>
                </a:gridCol>
                <a:gridCol w="1194627">
                  <a:extLst>
                    <a:ext uri="{9D8B030D-6E8A-4147-A177-3AD203B41FA5}">
                      <a16:colId xmlns:a16="http://schemas.microsoft.com/office/drawing/2014/main" val="1888461291"/>
                    </a:ext>
                  </a:extLst>
                </a:gridCol>
              </a:tblGrid>
              <a:tr h="565287">
                <a:tc gridSpan="4">
                  <a:txBody>
                    <a:bodyPr/>
                    <a:lstStyle/>
                    <a:p>
                      <a:pPr algn="ctr"/>
                      <a:r>
                        <a:rPr lang="en-GB" sz="3200" dirty="0"/>
                        <a:t>Agenda</a:t>
                      </a: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725831540"/>
                  </a:ext>
                </a:extLst>
              </a:tr>
              <a:tr h="357023">
                <a:tc>
                  <a:txBody>
                    <a:bodyPr/>
                    <a:lstStyle/>
                    <a:p>
                      <a:r>
                        <a:rPr lang="en-GB" sz="1800" b="1" dirty="0"/>
                        <a:t>09:00</a:t>
                      </a:r>
                    </a:p>
                  </a:txBody>
                  <a:tcPr anchor="ctr"/>
                </a:tc>
                <a:tc>
                  <a:txBody>
                    <a:bodyPr/>
                    <a:lstStyle/>
                    <a:p>
                      <a:r>
                        <a:rPr lang="en-GB" sz="1800" b="1" dirty="0"/>
                        <a:t>Refreshments &amp; Networking</a:t>
                      </a:r>
                    </a:p>
                  </a:txBody>
                  <a:tcPr anchor="ctr"/>
                </a:tc>
                <a:tc>
                  <a:txBody>
                    <a:bodyPr/>
                    <a:lstStyle/>
                    <a:p>
                      <a:endParaRPr lang="en-GB" sz="1600" dirty="0"/>
                    </a:p>
                  </a:txBody>
                  <a:tcPr anchor="ctr"/>
                </a:tc>
                <a:tc>
                  <a:txBody>
                    <a:bodyPr/>
                    <a:lstStyle/>
                    <a:p>
                      <a:pPr algn="ctr"/>
                      <a:r>
                        <a:rPr lang="en-GB" sz="1800" dirty="0"/>
                        <a:t>30</a:t>
                      </a:r>
                    </a:p>
                  </a:txBody>
                  <a:tcPr anchor="ctr"/>
                </a:tc>
                <a:extLst>
                  <a:ext uri="{0D108BD9-81ED-4DB2-BD59-A6C34878D82A}">
                    <a16:rowId xmlns:a16="http://schemas.microsoft.com/office/drawing/2014/main" val="1028104819"/>
                  </a:ext>
                </a:extLst>
              </a:tr>
              <a:tr h="892558">
                <a:tc>
                  <a:txBody>
                    <a:bodyPr/>
                    <a:lstStyle/>
                    <a:p>
                      <a:r>
                        <a:rPr lang="en-GB" sz="1800" b="1" dirty="0"/>
                        <a:t>09:30</a:t>
                      </a:r>
                    </a:p>
                  </a:txBody>
                  <a:tcPr anchor="ctr"/>
                </a:tc>
                <a:tc>
                  <a:txBody>
                    <a:bodyPr/>
                    <a:lstStyle/>
                    <a:p>
                      <a:r>
                        <a:rPr lang="en-GB" sz="1800" b="1" dirty="0"/>
                        <a:t>Updates (feedback from </a:t>
                      </a:r>
                      <a:r>
                        <a:rPr lang="en-GB" sz="1800" b="1" dirty="0" err="1"/>
                        <a:t>Menti</a:t>
                      </a:r>
                      <a:r>
                        <a:rPr lang="en-GB" sz="1800" b="1" dirty="0"/>
                        <a:t> Slides)</a:t>
                      </a:r>
                    </a:p>
                  </a:txBody>
                  <a:tcPr anchor="ctr"/>
                </a:tc>
                <a:tc>
                  <a:txBody>
                    <a:bodyPr/>
                    <a:lstStyle/>
                    <a:p>
                      <a:r>
                        <a:rPr lang="en-GB" sz="1800" dirty="0"/>
                        <a:t>Debra Davies</a:t>
                      </a:r>
                    </a:p>
                    <a:p>
                      <a:r>
                        <a:rPr lang="en-GB" sz="1800" dirty="0"/>
                        <a:t>Sarah </a:t>
                      </a:r>
                      <a:r>
                        <a:rPr lang="en-GB" sz="1800" dirty="0" err="1"/>
                        <a:t>Leighter</a:t>
                      </a:r>
                      <a:endParaRPr lang="en-GB" sz="1800" dirty="0"/>
                    </a:p>
                    <a:p>
                      <a:r>
                        <a:rPr lang="en-GB" sz="1800" dirty="0"/>
                        <a:t>Jayne Abbott</a:t>
                      </a:r>
                    </a:p>
                  </a:txBody>
                  <a:tcPr anchor="ctr"/>
                </a:tc>
                <a:tc>
                  <a:txBody>
                    <a:bodyPr/>
                    <a:lstStyle/>
                    <a:p>
                      <a:pPr algn="ctr"/>
                      <a:r>
                        <a:rPr lang="en-GB" sz="1800" dirty="0"/>
                        <a:t>40</a:t>
                      </a:r>
                    </a:p>
                  </a:txBody>
                  <a:tcPr anchor="ctr"/>
                </a:tc>
                <a:extLst>
                  <a:ext uri="{0D108BD9-81ED-4DB2-BD59-A6C34878D82A}">
                    <a16:rowId xmlns:a16="http://schemas.microsoft.com/office/drawing/2014/main" val="4260102844"/>
                  </a:ext>
                </a:extLst>
              </a:tr>
              <a:tr h="357023">
                <a:tc>
                  <a:txBody>
                    <a:bodyPr/>
                    <a:lstStyle/>
                    <a:p>
                      <a:r>
                        <a:rPr lang="en-GB" sz="1800" b="1" dirty="0"/>
                        <a:t>10:10</a:t>
                      </a:r>
                    </a:p>
                  </a:txBody>
                  <a:tcPr anchor="ctr"/>
                </a:tc>
                <a:tc>
                  <a:txBody>
                    <a:bodyPr/>
                    <a:lstStyle/>
                    <a:p>
                      <a:r>
                        <a:rPr lang="en-GB" sz="1800" b="1" dirty="0"/>
                        <a:t>Big Dog Little Dog – Peer Champions</a:t>
                      </a:r>
                    </a:p>
                  </a:txBody>
                  <a:tcPr anchor="ctr"/>
                </a:tc>
                <a:tc>
                  <a:txBody>
                    <a:bodyPr/>
                    <a:lstStyle/>
                    <a:p>
                      <a:r>
                        <a:rPr lang="en-GB" sz="1800" dirty="0"/>
                        <a:t>Kevin Moore</a:t>
                      </a:r>
                    </a:p>
                  </a:txBody>
                  <a:tcPr anchor="ctr"/>
                </a:tc>
                <a:tc>
                  <a:txBody>
                    <a:bodyPr/>
                    <a:lstStyle/>
                    <a:p>
                      <a:pPr algn="ctr"/>
                      <a:r>
                        <a:rPr lang="en-GB" sz="1800" dirty="0"/>
                        <a:t>20</a:t>
                      </a:r>
                    </a:p>
                  </a:txBody>
                  <a:tcPr anchor="ctr"/>
                </a:tc>
                <a:extLst>
                  <a:ext uri="{0D108BD9-81ED-4DB2-BD59-A6C34878D82A}">
                    <a16:rowId xmlns:a16="http://schemas.microsoft.com/office/drawing/2014/main" val="3447665008"/>
                  </a:ext>
                </a:extLst>
              </a:tr>
              <a:tr h="624791">
                <a:tc>
                  <a:txBody>
                    <a:bodyPr/>
                    <a:lstStyle/>
                    <a:p>
                      <a:r>
                        <a:rPr lang="en-GB" sz="1800" b="1" dirty="0"/>
                        <a:t>10:30</a:t>
                      </a:r>
                    </a:p>
                  </a:txBody>
                  <a:tcPr anchor="ctr"/>
                </a:tc>
                <a:tc>
                  <a:txBody>
                    <a:bodyPr/>
                    <a:lstStyle/>
                    <a:p>
                      <a:r>
                        <a:rPr lang="en-GB" sz="1800" b="1" dirty="0"/>
                        <a:t>Be Brave Be Bold Resilience Programme </a:t>
                      </a:r>
                      <a:br>
                        <a:rPr lang="en-GB" sz="1800" b="1" dirty="0"/>
                      </a:br>
                      <a:r>
                        <a:rPr lang="en-GB" sz="1800" b="1" dirty="0"/>
                        <a:t>Thrive and Rise Therapy Programme</a:t>
                      </a:r>
                    </a:p>
                  </a:txBody>
                  <a:tcPr anchor="ctr"/>
                </a:tc>
                <a:tc>
                  <a:txBody>
                    <a:bodyPr/>
                    <a:lstStyle/>
                    <a:p>
                      <a:r>
                        <a:rPr lang="en-GB" sz="1800" dirty="0"/>
                        <a:t>Laura Spencer</a:t>
                      </a:r>
                    </a:p>
                  </a:txBody>
                  <a:tcPr anchor="ctr"/>
                </a:tc>
                <a:tc>
                  <a:txBody>
                    <a:bodyPr/>
                    <a:lstStyle/>
                    <a:p>
                      <a:pPr marL="268288" indent="-268288" algn="ctr">
                        <a:tabLst>
                          <a:tab pos="179388" algn="l"/>
                        </a:tabLst>
                      </a:pPr>
                      <a:r>
                        <a:rPr lang="en-GB" sz="1800" dirty="0"/>
                        <a:t>20</a:t>
                      </a:r>
                    </a:p>
                  </a:txBody>
                  <a:tcPr anchor="ctr"/>
                </a:tc>
                <a:extLst>
                  <a:ext uri="{0D108BD9-81ED-4DB2-BD59-A6C34878D82A}">
                    <a16:rowId xmlns:a16="http://schemas.microsoft.com/office/drawing/2014/main" val="2469666852"/>
                  </a:ext>
                </a:extLst>
              </a:tr>
              <a:tr h="357023">
                <a:tc>
                  <a:txBody>
                    <a:bodyPr/>
                    <a:lstStyle/>
                    <a:p>
                      <a:r>
                        <a:rPr lang="en-GB" sz="1800" b="1" dirty="0"/>
                        <a:t>10:45</a:t>
                      </a:r>
                    </a:p>
                  </a:txBody>
                  <a:tcPr anchor="ctr"/>
                </a:tc>
                <a:tc>
                  <a:txBody>
                    <a:bodyPr/>
                    <a:lstStyle/>
                    <a:p>
                      <a:r>
                        <a:rPr lang="en-GB" sz="1800" b="1" dirty="0"/>
                        <a:t>Round up of Services in the Room</a:t>
                      </a:r>
                    </a:p>
                  </a:txBody>
                  <a:tcPr anchor="ctr"/>
                </a:tc>
                <a:tc>
                  <a:txBody>
                    <a:bodyPr/>
                    <a:lstStyle/>
                    <a:p>
                      <a:r>
                        <a:rPr lang="en-GB" sz="1800" dirty="0"/>
                        <a:t>All</a:t>
                      </a:r>
                    </a:p>
                  </a:txBody>
                  <a:tcPr anchor="ctr"/>
                </a:tc>
                <a:tc>
                  <a:txBody>
                    <a:bodyPr/>
                    <a:lstStyle/>
                    <a:p>
                      <a:pPr algn="ctr"/>
                      <a:r>
                        <a:rPr lang="en-GB" sz="1800" dirty="0"/>
                        <a:t>15</a:t>
                      </a:r>
                    </a:p>
                  </a:txBody>
                  <a:tcPr anchor="ctr"/>
                </a:tc>
                <a:extLst>
                  <a:ext uri="{0D108BD9-81ED-4DB2-BD59-A6C34878D82A}">
                    <a16:rowId xmlns:a16="http://schemas.microsoft.com/office/drawing/2014/main" val="86386060"/>
                  </a:ext>
                </a:extLst>
              </a:tr>
              <a:tr h="624791">
                <a:tc>
                  <a:txBody>
                    <a:bodyPr/>
                    <a:lstStyle/>
                    <a:p>
                      <a:r>
                        <a:rPr lang="en-GB" sz="1800" b="1" dirty="0"/>
                        <a:t>11:00</a:t>
                      </a:r>
                    </a:p>
                  </a:txBody>
                  <a:tcPr anchor="ctr"/>
                </a:tc>
                <a:tc>
                  <a:txBody>
                    <a:bodyPr/>
                    <a:lstStyle/>
                    <a:p>
                      <a:r>
                        <a:rPr lang="en-GB" sz="1800" b="1" dirty="0"/>
                        <a:t>Networking with services and colleagues / Comfort Break</a:t>
                      </a:r>
                    </a:p>
                  </a:txBody>
                  <a:tcPr anchor="ctr"/>
                </a:tc>
                <a:tc>
                  <a:txBody>
                    <a:bodyPr/>
                    <a:lstStyle/>
                    <a:p>
                      <a:endParaRPr lang="en-GB" sz="1800" dirty="0"/>
                    </a:p>
                  </a:txBody>
                  <a:tcPr anchor="ctr"/>
                </a:tc>
                <a:tc>
                  <a:txBody>
                    <a:bodyPr/>
                    <a:lstStyle/>
                    <a:p>
                      <a:pPr algn="ctr"/>
                      <a:endParaRPr lang="en-GB" sz="1800" dirty="0"/>
                    </a:p>
                  </a:txBody>
                  <a:tcPr anchor="ctr"/>
                </a:tc>
                <a:extLst>
                  <a:ext uri="{0D108BD9-81ED-4DB2-BD59-A6C34878D82A}">
                    <a16:rowId xmlns:a16="http://schemas.microsoft.com/office/drawing/2014/main" val="2955039477"/>
                  </a:ext>
                </a:extLst>
              </a:tr>
              <a:tr h="357023">
                <a:tc>
                  <a:txBody>
                    <a:bodyPr/>
                    <a:lstStyle/>
                    <a:p>
                      <a:r>
                        <a:rPr lang="en-GB" sz="1800" b="1" dirty="0"/>
                        <a:t>11:30</a:t>
                      </a:r>
                    </a:p>
                  </a:txBody>
                  <a:tcPr anchor="ctr"/>
                </a:tc>
                <a:tc>
                  <a:txBody>
                    <a:bodyPr/>
                    <a:lstStyle/>
                    <a:p>
                      <a:r>
                        <a:rPr lang="en-GB" sz="1800" b="1" dirty="0"/>
                        <a:t>Sharing Best Practice </a:t>
                      </a:r>
                    </a:p>
                  </a:txBody>
                  <a:tcPr anchor="ctr"/>
                </a:tc>
                <a:tc>
                  <a:txBody>
                    <a:bodyPr/>
                    <a:lstStyle/>
                    <a:p>
                      <a:r>
                        <a:rPr lang="en-GB" sz="1800" dirty="0"/>
                        <a:t>Schools</a:t>
                      </a:r>
                    </a:p>
                  </a:txBody>
                  <a:tcPr anchor="ctr"/>
                </a:tc>
                <a:tc>
                  <a:txBody>
                    <a:bodyPr/>
                    <a:lstStyle/>
                    <a:p>
                      <a:pPr algn="ctr"/>
                      <a:r>
                        <a:rPr lang="en-GB" sz="1800" dirty="0"/>
                        <a:t>30</a:t>
                      </a:r>
                    </a:p>
                  </a:txBody>
                  <a:tcPr anchor="ctr"/>
                </a:tc>
                <a:extLst>
                  <a:ext uri="{0D108BD9-81ED-4DB2-BD59-A6C34878D82A}">
                    <a16:rowId xmlns:a16="http://schemas.microsoft.com/office/drawing/2014/main" val="952840920"/>
                  </a:ext>
                </a:extLst>
              </a:tr>
              <a:tr h="357023">
                <a:tc>
                  <a:txBody>
                    <a:bodyPr/>
                    <a:lstStyle/>
                    <a:p>
                      <a:r>
                        <a:rPr lang="en-GB" sz="1800" b="1" dirty="0"/>
                        <a:t>12:00</a:t>
                      </a:r>
                    </a:p>
                  </a:txBody>
                  <a:tcPr anchor="ctr"/>
                </a:tc>
                <a:tc>
                  <a:txBody>
                    <a:bodyPr/>
                    <a:lstStyle/>
                    <a:p>
                      <a:r>
                        <a:rPr lang="en-GB" sz="1800" b="1" dirty="0"/>
                        <a:t>Case Consultations / Support from Services</a:t>
                      </a:r>
                    </a:p>
                  </a:txBody>
                  <a:tcPr anchor="ctr"/>
                </a:tc>
                <a:tc>
                  <a:txBody>
                    <a:bodyPr/>
                    <a:lstStyle/>
                    <a:p>
                      <a:r>
                        <a:rPr lang="en-GB" sz="1800" dirty="0"/>
                        <a:t>All </a:t>
                      </a:r>
                    </a:p>
                  </a:txBody>
                  <a:tcPr anchor="ctr"/>
                </a:tc>
                <a:tc>
                  <a:txBody>
                    <a:bodyPr/>
                    <a:lstStyle/>
                    <a:p>
                      <a:pPr algn="ctr"/>
                      <a:r>
                        <a:rPr lang="en-GB" sz="1800" dirty="0"/>
                        <a:t>30</a:t>
                      </a:r>
                    </a:p>
                  </a:txBody>
                  <a:tcPr anchor="ctr"/>
                </a:tc>
                <a:extLst>
                  <a:ext uri="{0D108BD9-81ED-4DB2-BD59-A6C34878D82A}">
                    <a16:rowId xmlns:a16="http://schemas.microsoft.com/office/drawing/2014/main" val="1676946467"/>
                  </a:ext>
                </a:extLst>
              </a:tr>
              <a:tr h="357023">
                <a:tc>
                  <a:txBody>
                    <a:bodyPr/>
                    <a:lstStyle/>
                    <a:p>
                      <a:r>
                        <a:rPr lang="en-GB" sz="1800" b="1" dirty="0"/>
                        <a:t>12:30</a:t>
                      </a:r>
                    </a:p>
                  </a:txBody>
                  <a:tcPr anchor="ctr"/>
                </a:tc>
                <a:tc>
                  <a:txBody>
                    <a:bodyPr/>
                    <a:lstStyle/>
                    <a:p>
                      <a:r>
                        <a:rPr lang="en-GB" sz="1800" b="1" dirty="0"/>
                        <a:t>Close </a:t>
                      </a:r>
                    </a:p>
                  </a:txBody>
                  <a:tcPr anchor="ctr"/>
                </a:tc>
                <a:tc>
                  <a:txBody>
                    <a:bodyPr/>
                    <a:lstStyle/>
                    <a:p>
                      <a:endParaRPr lang="en-GB" sz="1600"/>
                    </a:p>
                  </a:txBody>
                  <a:tcPr anchor="ctr"/>
                </a:tc>
                <a:tc>
                  <a:txBody>
                    <a:bodyPr/>
                    <a:lstStyle/>
                    <a:p>
                      <a:endParaRPr lang="en-GB" sz="1800" dirty="0"/>
                    </a:p>
                  </a:txBody>
                  <a:tcPr anchor="ctr"/>
                </a:tc>
                <a:extLst>
                  <a:ext uri="{0D108BD9-81ED-4DB2-BD59-A6C34878D82A}">
                    <a16:rowId xmlns:a16="http://schemas.microsoft.com/office/drawing/2014/main" val="2995636911"/>
                  </a:ext>
                </a:extLst>
              </a:tr>
            </a:tbl>
          </a:graphicData>
        </a:graphic>
      </p:graphicFrame>
    </p:spTree>
    <p:extLst>
      <p:ext uri="{BB962C8B-B14F-4D97-AF65-F5344CB8AC3E}">
        <p14:creationId xmlns:p14="http://schemas.microsoft.com/office/powerpoint/2010/main" val="349237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DCEA47-A00E-E41F-F9A5-3D14DD3FC4A5}"/>
              </a:ext>
            </a:extLst>
          </p:cNvPr>
          <p:cNvSpPr txBox="1">
            <a:spLocks/>
          </p:cNvSpPr>
          <p:nvPr/>
        </p:nvSpPr>
        <p:spPr>
          <a:xfrm>
            <a:off x="838200" y="3673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249390">
                    <a:lumMod val="50000"/>
                  </a:srgbClr>
                </a:solidFill>
                <a:effectLst/>
                <a:uLnTx/>
                <a:uFillTx/>
                <a:latin typeface="Aptos Display" panose="02110004020202020204"/>
                <a:ea typeface="+mj-ea"/>
                <a:cs typeface="+mj-cs"/>
              </a:rPr>
              <a:t>What is the Barnet Resilient Schools Programme? </a:t>
            </a:r>
          </a:p>
        </p:txBody>
      </p:sp>
      <p:sp>
        <p:nvSpPr>
          <p:cNvPr id="6" name="Google Shape;739;p29">
            <a:extLst>
              <a:ext uri="{FF2B5EF4-FFF2-40B4-BE49-F238E27FC236}">
                <a16:creationId xmlns:a16="http://schemas.microsoft.com/office/drawing/2014/main" id="{819C58F3-5433-1782-DAE7-7928A3CB1111}"/>
              </a:ext>
            </a:extLst>
          </p:cNvPr>
          <p:cNvSpPr txBox="1"/>
          <p:nvPr/>
        </p:nvSpPr>
        <p:spPr>
          <a:xfrm>
            <a:off x="0" y="1712548"/>
            <a:ext cx="12123482" cy="541504"/>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9390"/>
                </a:solidFill>
                <a:effectLst/>
                <a:uLnTx/>
                <a:uFillTx/>
                <a:latin typeface="Aptos Display" panose="02110004020202020204"/>
                <a:ea typeface="Fira Sans Extra Condensed Medium"/>
                <a:cs typeface="Fira Sans Extra Condensed Medium"/>
                <a:sym typeface="Fira Sans Extra Condensed Medium"/>
              </a:rPr>
              <a:t>The programme aims to: </a:t>
            </a:r>
          </a:p>
        </p:txBody>
      </p:sp>
      <p:graphicFrame>
        <p:nvGraphicFramePr>
          <p:cNvPr id="7" name="Diagram 6">
            <a:extLst>
              <a:ext uri="{FF2B5EF4-FFF2-40B4-BE49-F238E27FC236}">
                <a16:creationId xmlns:a16="http://schemas.microsoft.com/office/drawing/2014/main" id="{7C4E641C-558F-04AF-A90D-FF03F1A10ACF}"/>
              </a:ext>
            </a:extLst>
          </p:cNvPr>
          <p:cNvGraphicFramePr/>
          <p:nvPr/>
        </p:nvGraphicFramePr>
        <p:xfrm>
          <a:off x="4367784" y="1983300"/>
          <a:ext cx="7385227" cy="4042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EBF00EA-C5F1-2C21-A544-BBD5AFA3DC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073" y="1983301"/>
            <a:ext cx="4553899" cy="3869402"/>
          </a:xfrm>
          <a:prstGeom prst="rect">
            <a:avLst/>
          </a:prstGeom>
        </p:spPr>
      </p:pic>
      <p:pic>
        <p:nvPicPr>
          <p:cNvPr id="3" name="Graphic 2" descr="Badge Tick with solid fill">
            <a:extLst>
              <a:ext uri="{FF2B5EF4-FFF2-40B4-BE49-F238E27FC236}">
                <a16:creationId xmlns:a16="http://schemas.microsoft.com/office/drawing/2014/main" id="{ED234C3E-528D-DB79-F48F-F1C1836552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28972" y="3556862"/>
            <a:ext cx="914400" cy="914400"/>
          </a:xfrm>
          <a:prstGeom prst="rect">
            <a:avLst/>
          </a:prstGeom>
        </p:spPr>
      </p:pic>
      <p:pic>
        <p:nvPicPr>
          <p:cNvPr id="11" name="Graphic 10" descr="Badge Tick with solid fill">
            <a:extLst>
              <a:ext uri="{FF2B5EF4-FFF2-40B4-BE49-F238E27FC236}">
                <a16:creationId xmlns:a16="http://schemas.microsoft.com/office/drawing/2014/main" id="{65AD94B6-2D27-D5EE-D78F-DB9F008ECF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46845" y="2367936"/>
            <a:ext cx="914400" cy="914400"/>
          </a:xfrm>
          <a:prstGeom prst="rect">
            <a:avLst/>
          </a:prstGeom>
        </p:spPr>
      </p:pic>
      <p:pic>
        <p:nvPicPr>
          <p:cNvPr id="12" name="Graphic 11" descr="Badge Tick with solid fill">
            <a:extLst>
              <a:ext uri="{FF2B5EF4-FFF2-40B4-BE49-F238E27FC236}">
                <a16:creationId xmlns:a16="http://schemas.microsoft.com/office/drawing/2014/main" id="{1C1E4843-9145-6AE5-3902-F99AA68271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02151" y="4741243"/>
            <a:ext cx="914400" cy="914400"/>
          </a:xfrm>
          <a:prstGeom prst="rect">
            <a:avLst/>
          </a:prstGeom>
        </p:spPr>
      </p:pic>
    </p:spTree>
    <p:extLst>
      <p:ext uri="{BB962C8B-B14F-4D97-AF65-F5344CB8AC3E}">
        <p14:creationId xmlns:p14="http://schemas.microsoft.com/office/powerpoint/2010/main" val="4281100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F71A4-8834-4ECF-EE78-D6ED637FB052}"/>
              </a:ext>
            </a:extLst>
          </p:cNvPr>
          <p:cNvSpPr>
            <a:spLocks noGrp="1"/>
          </p:cNvSpPr>
          <p:nvPr>
            <p:ph type="title"/>
          </p:nvPr>
        </p:nvSpPr>
        <p:spPr>
          <a:xfrm>
            <a:off x="973758" y="-5989"/>
            <a:ext cx="10515600" cy="1325563"/>
          </a:xfrm>
        </p:spPr>
        <p:txBody>
          <a:bodyPr/>
          <a:lstStyle/>
          <a:p>
            <a:r>
              <a:rPr lang="en-GB" b="1">
                <a:solidFill>
                  <a:schemeClr val="accent4">
                    <a:lumMod val="50000"/>
                  </a:schemeClr>
                </a:solidFill>
              </a:rPr>
              <a:t>Resilient Schools Universal Offer </a:t>
            </a:r>
          </a:p>
        </p:txBody>
      </p:sp>
      <p:graphicFrame>
        <p:nvGraphicFramePr>
          <p:cNvPr id="3" name="Google Shape;330;p25">
            <a:extLst>
              <a:ext uri="{FF2B5EF4-FFF2-40B4-BE49-F238E27FC236}">
                <a16:creationId xmlns:a16="http://schemas.microsoft.com/office/drawing/2014/main" id="{352023C7-D657-EE0B-2AAC-773EF008FAEE}"/>
              </a:ext>
            </a:extLst>
          </p:cNvPr>
          <p:cNvGraphicFramePr/>
          <p:nvPr/>
        </p:nvGraphicFramePr>
        <p:xfrm>
          <a:off x="8513878" y="2012425"/>
          <a:ext cx="3314938" cy="3256914"/>
        </p:xfrm>
        <a:graphic>
          <a:graphicData uri="http://schemas.openxmlformats.org/drawingml/2006/table">
            <a:tbl>
              <a:tblPr>
                <a:tableStyleId>{5940675A-B579-460E-94D1-54222C63F5DA}</a:tableStyleId>
              </a:tblPr>
              <a:tblGrid>
                <a:gridCol w="2928555">
                  <a:extLst>
                    <a:ext uri="{9D8B030D-6E8A-4147-A177-3AD203B41FA5}">
                      <a16:colId xmlns:a16="http://schemas.microsoft.com/office/drawing/2014/main" val="20000"/>
                    </a:ext>
                  </a:extLst>
                </a:gridCol>
                <a:gridCol w="386383">
                  <a:extLst>
                    <a:ext uri="{9D8B030D-6E8A-4147-A177-3AD203B41FA5}">
                      <a16:colId xmlns:a16="http://schemas.microsoft.com/office/drawing/2014/main" val="20001"/>
                    </a:ext>
                  </a:extLst>
                </a:gridCol>
              </a:tblGrid>
              <a:tr h="666314">
                <a:tc>
                  <a:txBody>
                    <a:bodyPr/>
                    <a:lstStyle/>
                    <a:p>
                      <a:pPr marL="0" lvl="0" indent="0" algn="l" rtl="0">
                        <a:spcBef>
                          <a:spcPts val="0"/>
                        </a:spcBef>
                        <a:spcAft>
                          <a:spcPts val="0"/>
                        </a:spcAft>
                        <a:buNone/>
                      </a:pPr>
                      <a:r>
                        <a:rPr lang="en-GB" sz="1600" b="1">
                          <a:solidFill>
                            <a:schemeClr val="bg1"/>
                          </a:solidFill>
                          <a:sym typeface="Montserrat Medium"/>
                        </a:rPr>
                        <a:t>Self-Assessment Tool</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chemeClr val="accent2"/>
                    </a:solidFill>
                  </a:tcPr>
                </a:tc>
                <a:tc>
                  <a:txBody>
                    <a:bodyPr/>
                    <a:lstStyle/>
                    <a:p>
                      <a:pPr marL="0" lvl="0" indent="0" algn="l" rtl="0">
                        <a:spcBef>
                          <a:spcPts val="0"/>
                        </a:spcBef>
                        <a:spcAft>
                          <a:spcPts val="0"/>
                        </a:spcAft>
                        <a:buNone/>
                      </a:pPr>
                      <a:r>
                        <a:rPr lang="en-GB" b="0">
                          <a:solidFill>
                            <a:schemeClr val="accent2">
                              <a:lumMod val="50000"/>
                            </a:schemeClr>
                          </a:solidFill>
                          <a:effectLst/>
                        </a:rPr>
                        <a:t>✔</a:t>
                      </a:r>
                      <a:endParaRPr sz="1600">
                        <a:solidFill>
                          <a:schemeClr val="accent2">
                            <a:lumMod val="50000"/>
                          </a:schemeClr>
                        </a:solidFill>
                        <a:latin typeface="Montserrat Medium"/>
                        <a:ea typeface="Montserrat Medium"/>
                        <a:cs typeface="Montserrat Medium"/>
                        <a:sym typeface="Montserrat Medium"/>
                      </a:endParaRPr>
                    </a:p>
                  </a:txBody>
                  <a:tcPr marL="121900" marR="121900" marT="121900" marB="121900" anchor="ctr">
                    <a:solidFill>
                      <a:schemeClr val="accent2">
                        <a:lumMod val="20000"/>
                        <a:lumOff val="80000"/>
                      </a:schemeClr>
                    </a:solidFill>
                  </a:tcPr>
                </a:tc>
                <a:extLst>
                  <a:ext uri="{0D108BD9-81ED-4DB2-BD59-A6C34878D82A}">
                    <a16:rowId xmlns:a16="http://schemas.microsoft.com/office/drawing/2014/main" val="10000"/>
                  </a:ext>
                </a:extLst>
              </a:tr>
              <a:tr h="487640">
                <a:tc>
                  <a:txBody>
                    <a:bodyPr/>
                    <a:lstStyle/>
                    <a:p>
                      <a:pPr marL="0" lvl="0" indent="0" algn="l" rtl="0">
                        <a:spcBef>
                          <a:spcPts val="0"/>
                        </a:spcBef>
                        <a:spcAft>
                          <a:spcPts val="0"/>
                        </a:spcAft>
                        <a:buNone/>
                      </a:pPr>
                      <a:r>
                        <a:rPr lang="en-GB" sz="1600" b="1">
                          <a:solidFill>
                            <a:schemeClr val="bg1"/>
                          </a:solidFill>
                          <a:sym typeface="Montserrat Medium"/>
                        </a:rPr>
                        <a:t>Mental Health First Aid</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chemeClr val="accent2"/>
                    </a:solidFill>
                  </a:tcPr>
                </a:tc>
                <a:tc>
                  <a:txBody>
                    <a:bodyPr/>
                    <a:lstStyle/>
                    <a:p>
                      <a:pPr marL="0" lvl="0" indent="0" algn="l" rtl="0">
                        <a:spcBef>
                          <a:spcPts val="0"/>
                        </a:spcBef>
                        <a:spcAft>
                          <a:spcPts val="0"/>
                        </a:spcAft>
                        <a:buNone/>
                      </a:pPr>
                      <a:r>
                        <a:rPr lang="en-GB" b="0">
                          <a:solidFill>
                            <a:schemeClr val="accent2">
                              <a:lumMod val="50000"/>
                            </a:schemeClr>
                          </a:solidFill>
                          <a:effectLst/>
                        </a:rPr>
                        <a:t>✔</a:t>
                      </a:r>
                      <a:endParaRPr sz="1600">
                        <a:solidFill>
                          <a:schemeClr val="accent2">
                            <a:lumMod val="50000"/>
                          </a:schemeClr>
                        </a:solidFill>
                        <a:latin typeface="Montserrat Medium"/>
                        <a:ea typeface="Montserrat Medium"/>
                        <a:cs typeface="Montserrat Medium"/>
                        <a:sym typeface="Montserrat Medium"/>
                      </a:endParaRPr>
                    </a:p>
                  </a:txBody>
                  <a:tcPr marL="121900" marR="121900" marT="121900" marB="121900" anchor="ctr">
                    <a:solidFill>
                      <a:schemeClr val="accent2">
                        <a:lumMod val="20000"/>
                        <a:lumOff val="80000"/>
                      </a:schemeClr>
                    </a:solidFill>
                  </a:tcPr>
                </a:tc>
                <a:extLst>
                  <a:ext uri="{0D108BD9-81ED-4DB2-BD59-A6C34878D82A}">
                    <a16:rowId xmlns:a16="http://schemas.microsoft.com/office/drawing/2014/main" val="10001"/>
                  </a:ext>
                </a:extLst>
              </a:tr>
              <a:tr h="487640">
                <a:tc>
                  <a:txBody>
                    <a:bodyPr/>
                    <a:lstStyle/>
                    <a:p>
                      <a:pPr marL="0" lvl="0" indent="0" algn="l" rtl="0">
                        <a:spcBef>
                          <a:spcPts val="0"/>
                        </a:spcBef>
                        <a:spcAft>
                          <a:spcPts val="0"/>
                        </a:spcAft>
                        <a:buNone/>
                      </a:pPr>
                      <a:r>
                        <a:rPr lang="en-GB" sz="1600" b="1">
                          <a:solidFill>
                            <a:schemeClr val="bg1"/>
                          </a:solidFill>
                          <a:sym typeface="Montserrat Medium"/>
                        </a:rPr>
                        <a:t>Suicide Prevention</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chemeClr val="accent2"/>
                    </a:solidFill>
                  </a:tcPr>
                </a:tc>
                <a:tc>
                  <a:txBody>
                    <a:bodyPr/>
                    <a:lstStyle/>
                    <a:p>
                      <a:pPr marL="0" lvl="0" indent="0" algn="l" rtl="0">
                        <a:spcBef>
                          <a:spcPts val="0"/>
                        </a:spcBef>
                        <a:spcAft>
                          <a:spcPts val="0"/>
                        </a:spcAft>
                        <a:buNone/>
                      </a:pPr>
                      <a:r>
                        <a:rPr lang="en-GB" b="0">
                          <a:solidFill>
                            <a:schemeClr val="accent2">
                              <a:lumMod val="50000"/>
                            </a:schemeClr>
                          </a:solidFill>
                          <a:effectLst/>
                        </a:rPr>
                        <a:t>✔</a:t>
                      </a:r>
                      <a:endParaRPr sz="1600">
                        <a:solidFill>
                          <a:schemeClr val="accent2">
                            <a:lumMod val="50000"/>
                          </a:schemeClr>
                        </a:solidFill>
                        <a:latin typeface="Montserrat Medium"/>
                        <a:ea typeface="Montserrat Medium"/>
                        <a:cs typeface="Montserrat Medium"/>
                        <a:sym typeface="Montserrat Medium"/>
                      </a:endParaRPr>
                    </a:p>
                  </a:txBody>
                  <a:tcPr marL="121900" marR="121900" marT="121900" marB="121900" anchor="ctr">
                    <a:solidFill>
                      <a:schemeClr val="accent2">
                        <a:lumMod val="20000"/>
                        <a:lumOff val="80000"/>
                      </a:schemeClr>
                    </a:solidFill>
                  </a:tcPr>
                </a:tc>
                <a:extLst>
                  <a:ext uri="{0D108BD9-81ED-4DB2-BD59-A6C34878D82A}">
                    <a16:rowId xmlns:a16="http://schemas.microsoft.com/office/drawing/2014/main" val="10002"/>
                  </a:ext>
                </a:extLst>
              </a:tr>
              <a:tr h="487640">
                <a:tc>
                  <a:txBody>
                    <a:bodyPr/>
                    <a:lstStyle/>
                    <a:p>
                      <a:pPr marL="0" lvl="0" indent="0" algn="l" rtl="0">
                        <a:spcBef>
                          <a:spcPts val="0"/>
                        </a:spcBef>
                        <a:spcAft>
                          <a:spcPts val="0"/>
                        </a:spcAft>
                        <a:buNone/>
                      </a:pPr>
                      <a:r>
                        <a:rPr lang="en" sz="1600" b="1">
                          <a:solidFill>
                            <a:schemeClr val="bg1"/>
                          </a:solidFill>
                          <a:sym typeface="Montserrat Medium"/>
                        </a:rPr>
                        <a:t>Digital Resilience</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chemeClr val="accent2"/>
                    </a:solidFill>
                  </a:tcPr>
                </a:tc>
                <a:tc>
                  <a:txBody>
                    <a:bodyPr/>
                    <a:lstStyle/>
                    <a:p>
                      <a:pPr marL="0" lvl="0" indent="0" algn="l" rtl="0">
                        <a:spcBef>
                          <a:spcPts val="0"/>
                        </a:spcBef>
                        <a:spcAft>
                          <a:spcPts val="0"/>
                        </a:spcAft>
                        <a:buNone/>
                      </a:pPr>
                      <a:r>
                        <a:rPr lang="en-GB" b="0">
                          <a:solidFill>
                            <a:schemeClr val="accent2">
                              <a:lumMod val="50000"/>
                            </a:schemeClr>
                          </a:solidFill>
                          <a:effectLst/>
                        </a:rPr>
                        <a:t>✔</a:t>
                      </a:r>
                      <a:endParaRPr sz="1600">
                        <a:solidFill>
                          <a:schemeClr val="accent2">
                            <a:lumMod val="50000"/>
                          </a:schemeClr>
                        </a:solidFill>
                        <a:latin typeface="Montserrat Medium"/>
                        <a:ea typeface="Montserrat Medium"/>
                        <a:cs typeface="Montserrat Medium"/>
                        <a:sym typeface="Montserrat Medium"/>
                      </a:endParaRPr>
                    </a:p>
                  </a:txBody>
                  <a:tcPr marL="121900" marR="121900" marT="121900" marB="121900" anchor="ctr">
                    <a:solidFill>
                      <a:schemeClr val="accent2">
                        <a:lumMod val="20000"/>
                        <a:lumOff val="80000"/>
                      </a:schemeClr>
                    </a:solidFill>
                  </a:tcPr>
                </a:tc>
                <a:extLst>
                  <a:ext uri="{0D108BD9-81ED-4DB2-BD59-A6C34878D82A}">
                    <a16:rowId xmlns:a16="http://schemas.microsoft.com/office/drawing/2014/main" val="10003"/>
                  </a:ext>
                </a:extLst>
              </a:tr>
              <a:tr h="487640">
                <a:tc>
                  <a:txBody>
                    <a:bodyPr/>
                    <a:lstStyle/>
                    <a:p>
                      <a:pPr marL="0" lvl="0" indent="0" algn="l" rtl="0">
                        <a:spcBef>
                          <a:spcPts val="0"/>
                        </a:spcBef>
                        <a:spcAft>
                          <a:spcPts val="0"/>
                        </a:spcAft>
                        <a:buNone/>
                      </a:pPr>
                      <a:r>
                        <a:rPr lang="en-GB" sz="1600" b="1" err="1">
                          <a:solidFill>
                            <a:schemeClr val="bg1"/>
                          </a:solidFill>
                          <a:sym typeface="Montserrat Medium"/>
                        </a:rPr>
                        <a:t>Kooth</a:t>
                      </a:r>
                      <a:r>
                        <a:rPr lang="en-GB" sz="1600" b="1">
                          <a:solidFill>
                            <a:schemeClr val="bg1"/>
                          </a:solidFill>
                          <a:sym typeface="Montserrat Medium"/>
                        </a:rPr>
                        <a:t> &amp; </a:t>
                      </a:r>
                      <a:r>
                        <a:rPr lang="en-GB" sz="1600" b="1" err="1">
                          <a:solidFill>
                            <a:schemeClr val="bg1"/>
                          </a:solidFill>
                          <a:sym typeface="Montserrat Medium"/>
                        </a:rPr>
                        <a:t>Qwell</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chemeClr val="accent2"/>
                    </a:solidFill>
                  </a:tcPr>
                </a:tc>
                <a:tc>
                  <a:txBody>
                    <a:bodyPr/>
                    <a:lstStyle/>
                    <a:p>
                      <a:pPr marL="0" lvl="0" indent="0" algn="l" rtl="0">
                        <a:spcBef>
                          <a:spcPts val="0"/>
                        </a:spcBef>
                        <a:spcAft>
                          <a:spcPts val="0"/>
                        </a:spcAft>
                        <a:buNone/>
                      </a:pPr>
                      <a:r>
                        <a:rPr lang="en-GB" b="0">
                          <a:solidFill>
                            <a:schemeClr val="accent2">
                              <a:lumMod val="50000"/>
                            </a:schemeClr>
                          </a:solidFill>
                          <a:effectLst/>
                        </a:rPr>
                        <a:t>✔</a:t>
                      </a:r>
                      <a:endParaRPr sz="1600">
                        <a:solidFill>
                          <a:schemeClr val="accent2">
                            <a:lumMod val="50000"/>
                          </a:schemeClr>
                        </a:solidFill>
                        <a:latin typeface="Montserrat Medium"/>
                        <a:ea typeface="Montserrat Medium"/>
                        <a:cs typeface="Montserrat Medium"/>
                        <a:sym typeface="Montserrat Medium"/>
                      </a:endParaRPr>
                    </a:p>
                  </a:txBody>
                  <a:tcPr marL="121900" marR="121900" marT="121900" marB="121900" anchor="ctr">
                    <a:solidFill>
                      <a:schemeClr val="accent2">
                        <a:lumMod val="20000"/>
                        <a:lumOff val="80000"/>
                      </a:schemeClr>
                    </a:solidFill>
                  </a:tcPr>
                </a:tc>
                <a:extLst>
                  <a:ext uri="{0D108BD9-81ED-4DB2-BD59-A6C34878D82A}">
                    <a16:rowId xmlns:a16="http://schemas.microsoft.com/office/drawing/2014/main" val="10004"/>
                  </a:ext>
                </a:extLst>
              </a:tr>
              <a:tr h="487640">
                <a:tc>
                  <a:txBody>
                    <a:bodyPr/>
                    <a:lstStyle/>
                    <a:p>
                      <a:pPr marL="0" lvl="0" indent="0" algn="l" rtl="0">
                        <a:spcBef>
                          <a:spcPts val="0"/>
                        </a:spcBef>
                        <a:spcAft>
                          <a:spcPts val="0"/>
                        </a:spcAft>
                        <a:buNone/>
                      </a:pPr>
                      <a:r>
                        <a:rPr lang="en-GB" sz="1600" b="1">
                          <a:solidFill>
                            <a:schemeClr val="bg1"/>
                          </a:solidFill>
                          <a:sym typeface="Montserrat Medium"/>
                        </a:rPr>
                        <a:t>Physical Health</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chemeClr val="accent2"/>
                    </a:solidFill>
                  </a:tcPr>
                </a:tc>
                <a:tc>
                  <a:txBody>
                    <a:bodyPr/>
                    <a:lstStyle/>
                    <a:p>
                      <a:pPr marL="0" lvl="0" indent="0" algn="l" rtl="0">
                        <a:spcBef>
                          <a:spcPts val="0"/>
                        </a:spcBef>
                        <a:spcAft>
                          <a:spcPts val="0"/>
                        </a:spcAft>
                        <a:buNone/>
                      </a:pPr>
                      <a:r>
                        <a:rPr lang="en-GB" b="0">
                          <a:solidFill>
                            <a:schemeClr val="accent2">
                              <a:lumMod val="50000"/>
                            </a:schemeClr>
                          </a:solidFill>
                          <a:effectLst/>
                        </a:rPr>
                        <a:t>✔</a:t>
                      </a:r>
                      <a:endParaRPr sz="1600">
                        <a:solidFill>
                          <a:schemeClr val="accent2">
                            <a:lumMod val="50000"/>
                          </a:schemeClr>
                        </a:solidFill>
                        <a:latin typeface="Montserrat Medium"/>
                        <a:ea typeface="Montserrat Medium"/>
                        <a:cs typeface="Montserrat Medium"/>
                        <a:sym typeface="Montserrat Medium"/>
                      </a:endParaRPr>
                    </a:p>
                  </a:txBody>
                  <a:tcPr marL="121900" marR="121900" marT="121900" marB="121900" anchor="ctr">
                    <a:solidFill>
                      <a:schemeClr val="accent2">
                        <a:lumMod val="20000"/>
                        <a:lumOff val="80000"/>
                      </a:schemeClr>
                    </a:solidFill>
                  </a:tcPr>
                </a:tc>
                <a:extLst>
                  <a:ext uri="{0D108BD9-81ED-4DB2-BD59-A6C34878D82A}">
                    <a16:rowId xmlns:a16="http://schemas.microsoft.com/office/drawing/2014/main" val="511011620"/>
                  </a:ext>
                </a:extLst>
              </a:tr>
            </a:tbl>
          </a:graphicData>
        </a:graphic>
      </p:graphicFrame>
      <p:graphicFrame>
        <p:nvGraphicFramePr>
          <p:cNvPr id="4" name="Google Shape;329;p25">
            <a:extLst>
              <a:ext uri="{FF2B5EF4-FFF2-40B4-BE49-F238E27FC236}">
                <a16:creationId xmlns:a16="http://schemas.microsoft.com/office/drawing/2014/main" id="{BF7A9304-1333-2085-19D3-0C3B95659DA8}"/>
              </a:ext>
            </a:extLst>
          </p:cNvPr>
          <p:cNvGraphicFramePr/>
          <p:nvPr/>
        </p:nvGraphicFramePr>
        <p:xfrm>
          <a:off x="711059" y="2082464"/>
          <a:ext cx="2661436" cy="3444080"/>
        </p:xfrm>
        <a:graphic>
          <a:graphicData uri="http://schemas.openxmlformats.org/drawingml/2006/table">
            <a:tbl>
              <a:tblPr>
                <a:tableStyleId>{5940675A-B579-460E-94D1-54222C63F5DA}</a:tableStyleId>
              </a:tblPr>
              <a:tblGrid>
                <a:gridCol w="2100967">
                  <a:extLst>
                    <a:ext uri="{9D8B030D-6E8A-4147-A177-3AD203B41FA5}">
                      <a16:colId xmlns:a16="http://schemas.microsoft.com/office/drawing/2014/main" val="20000"/>
                    </a:ext>
                  </a:extLst>
                </a:gridCol>
                <a:gridCol w="560469">
                  <a:extLst>
                    <a:ext uri="{9D8B030D-6E8A-4147-A177-3AD203B41FA5}">
                      <a16:colId xmlns:a16="http://schemas.microsoft.com/office/drawing/2014/main" val="20001"/>
                    </a:ext>
                  </a:extLst>
                </a:gridCol>
              </a:tblGrid>
              <a:tr h="975320">
                <a:tc>
                  <a:txBody>
                    <a:bodyPr/>
                    <a:lstStyle/>
                    <a:p>
                      <a:pPr marL="0" lvl="0" indent="0" algn="l" rtl="0">
                        <a:spcBef>
                          <a:spcPts val="0"/>
                        </a:spcBef>
                        <a:spcAft>
                          <a:spcPts val="0"/>
                        </a:spcAft>
                        <a:buNone/>
                      </a:pPr>
                      <a:br>
                        <a:rPr lang="en-GB" sz="1600" b="1">
                          <a:solidFill>
                            <a:schemeClr val="bg1"/>
                          </a:solidFill>
                          <a:sym typeface="Montserrat Medium"/>
                        </a:rPr>
                      </a:br>
                      <a:r>
                        <a:rPr lang="en-GB" sz="1600" b="1">
                          <a:solidFill>
                            <a:schemeClr val="bg1"/>
                          </a:solidFill>
                          <a:sym typeface="Montserrat Medium"/>
                        </a:rPr>
                        <a:t>Youth Mental First Aid training</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D60B52"/>
                    </a:solidFill>
                  </a:tcPr>
                </a:tc>
                <a:tc>
                  <a:txBody>
                    <a:bodyPr/>
                    <a:lstStyle/>
                    <a:p>
                      <a:pPr marL="0" lvl="0" indent="0" algn="l" rtl="0">
                        <a:spcBef>
                          <a:spcPts val="0"/>
                        </a:spcBef>
                        <a:spcAft>
                          <a:spcPts val="0"/>
                        </a:spcAft>
                        <a:buNone/>
                      </a:pPr>
                      <a:r>
                        <a:rPr lang="en-GB" b="0" i="0">
                          <a:solidFill>
                            <a:schemeClr val="accent3">
                              <a:lumMod val="50000"/>
                            </a:schemeClr>
                          </a:solidFill>
                          <a:effectLst/>
                          <a:latin typeface="Roboto" panose="02000000000000000000" pitchFamily="2" charset="0"/>
                        </a:rPr>
                        <a:t>✔</a:t>
                      </a:r>
                      <a:endParaRPr sz="1600">
                        <a:solidFill>
                          <a:schemeClr val="accent3">
                            <a:lumMod val="50000"/>
                          </a:schemeClr>
                        </a:solidFill>
                        <a:latin typeface="Montserrat Medium"/>
                        <a:ea typeface="Montserrat Medium"/>
                        <a:cs typeface="Montserrat Medium"/>
                        <a:sym typeface="Montserrat Medium"/>
                      </a:endParaRPr>
                    </a:p>
                  </a:txBody>
                  <a:tcPr marL="121900" marR="121900" marT="121900" marB="121900" anchor="ctr">
                    <a:solidFill>
                      <a:schemeClr val="accent3">
                        <a:lumMod val="20000"/>
                        <a:lumOff val="80000"/>
                      </a:schemeClr>
                    </a:solidFill>
                  </a:tcPr>
                </a:tc>
                <a:extLst>
                  <a:ext uri="{0D108BD9-81ED-4DB2-BD59-A6C34878D82A}">
                    <a16:rowId xmlns:a16="http://schemas.microsoft.com/office/drawing/2014/main" val="10000"/>
                  </a:ext>
                </a:extLst>
              </a:tr>
              <a:tr h="975320">
                <a:tc>
                  <a:txBody>
                    <a:bodyPr/>
                    <a:lstStyle/>
                    <a:p>
                      <a:pPr marL="0" lvl="0" indent="0" algn="l" rtl="0">
                        <a:spcBef>
                          <a:spcPts val="0"/>
                        </a:spcBef>
                        <a:spcAft>
                          <a:spcPts val="0"/>
                        </a:spcAft>
                        <a:buNone/>
                      </a:pPr>
                      <a:r>
                        <a:rPr lang="en" sz="1600" b="1">
                          <a:solidFill>
                            <a:schemeClr val="bg1"/>
                          </a:solidFill>
                          <a:sym typeface="Montserrat Medium"/>
                        </a:rPr>
                        <a:t>Suicide Prevention</a:t>
                      </a:r>
                      <a:endParaRPr sz="1600" b="0">
                        <a:solidFill>
                          <a:schemeClr val="bg1"/>
                        </a:solidFill>
                        <a:latin typeface="Montserrat Medium"/>
                        <a:ea typeface="Montserrat Medium"/>
                        <a:cs typeface="Montserrat Medium"/>
                        <a:sym typeface="Montserrat Medium"/>
                      </a:endParaRPr>
                    </a:p>
                  </a:txBody>
                  <a:tcPr marL="121900" marR="121900" marT="121900" marB="121900" anchor="ctr">
                    <a:solidFill>
                      <a:srgbClr val="D60B52"/>
                    </a:solidFill>
                  </a:tcPr>
                </a:tc>
                <a:tc>
                  <a:txBody>
                    <a:bodyPr/>
                    <a:lstStyle/>
                    <a:p>
                      <a:pPr marL="0" lvl="0" indent="0" algn="l" rtl="0">
                        <a:spcBef>
                          <a:spcPts val="0"/>
                        </a:spcBef>
                        <a:spcAft>
                          <a:spcPts val="0"/>
                        </a:spcAft>
                        <a:buNone/>
                      </a:pPr>
                      <a:r>
                        <a:rPr lang="en-GB" b="0" i="0">
                          <a:solidFill>
                            <a:schemeClr val="accent3">
                              <a:lumMod val="50000"/>
                            </a:schemeClr>
                          </a:solidFill>
                          <a:effectLst/>
                          <a:latin typeface="Roboto" panose="02000000000000000000" pitchFamily="2" charset="0"/>
                        </a:rPr>
                        <a:t>✔</a:t>
                      </a:r>
                      <a:endParaRPr sz="1600">
                        <a:solidFill>
                          <a:schemeClr val="accent3">
                            <a:lumMod val="50000"/>
                          </a:schemeClr>
                        </a:solidFill>
                        <a:latin typeface="Montserrat Medium"/>
                        <a:ea typeface="Montserrat Medium"/>
                        <a:cs typeface="Montserrat Medium"/>
                        <a:sym typeface="Montserrat Medium"/>
                      </a:endParaRPr>
                    </a:p>
                  </a:txBody>
                  <a:tcPr marL="121900" marR="121900" marT="121900" marB="121900" anchor="ctr">
                    <a:solidFill>
                      <a:schemeClr val="accent3">
                        <a:lumMod val="20000"/>
                        <a:lumOff val="80000"/>
                      </a:schemeClr>
                    </a:solidFill>
                  </a:tcPr>
                </a:tc>
                <a:extLst>
                  <a:ext uri="{0D108BD9-81ED-4DB2-BD59-A6C34878D82A}">
                    <a16:rowId xmlns:a16="http://schemas.microsoft.com/office/drawing/2014/main" val="10001"/>
                  </a:ext>
                </a:extLst>
              </a:tr>
              <a:tr h="487640">
                <a:tc>
                  <a:txBody>
                    <a:bodyPr/>
                    <a:lstStyle/>
                    <a:p>
                      <a:pPr marL="0" lvl="0" indent="0" algn="l" rtl="0">
                        <a:spcBef>
                          <a:spcPts val="0"/>
                        </a:spcBef>
                        <a:spcAft>
                          <a:spcPts val="0"/>
                        </a:spcAft>
                        <a:buClr>
                          <a:schemeClr val="accent4"/>
                        </a:buClr>
                        <a:buSzPts val="1100"/>
                        <a:buFont typeface="Arial"/>
                        <a:buNone/>
                      </a:pPr>
                      <a:r>
                        <a:rPr lang="en-GB" sz="1600" b="1">
                          <a:solidFill>
                            <a:schemeClr val="bg1"/>
                          </a:solidFill>
                          <a:sym typeface="Montserrat Medium"/>
                        </a:rPr>
                        <a:t>Peer Champion</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D60B52"/>
                    </a:solidFill>
                  </a:tcPr>
                </a:tc>
                <a:tc>
                  <a:txBody>
                    <a:bodyPr/>
                    <a:lstStyle/>
                    <a:p>
                      <a:pPr marL="0" lvl="0" indent="0" algn="l" rtl="0">
                        <a:spcBef>
                          <a:spcPts val="0"/>
                        </a:spcBef>
                        <a:spcAft>
                          <a:spcPts val="0"/>
                        </a:spcAft>
                        <a:buNone/>
                      </a:pPr>
                      <a:r>
                        <a:rPr lang="en-GB" b="0" i="0">
                          <a:solidFill>
                            <a:schemeClr val="accent3">
                              <a:lumMod val="50000"/>
                            </a:schemeClr>
                          </a:solidFill>
                          <a:effectLst/>
                          <a:latin typeface="Roboto" panose="02000000000000000000" pitchFamily="2" charset="0"/>
                        </a:rPr>
                        <a:t>✔</a:t>
                      </a:r>
                      <a:endParaRPr sz="1600">
                        <a:solidFill>
                          <a:schemeClr val="accent3">
                            <a:lumMod val="50000"/>
                          </a:schemeClr>
                        </a:solidFill>
                        <a:latin typeface="Montserrat Medium"/>
                        <a:ea typeface="Montserrat Medium"/>
                        <a:cs typeface="Montserrat Medium"/>
                        <a:sym typeface="Montserrat Medium"/>
                      </a:endParaRPr>
                    </a:p>
                  </a:txBody>
                  <a:tcPr marL="121900" marR="121900" marT="121900" marB="121900" anchor="ctr">
                    <a:solidFill>
                      <a:schemeClr val="accent3">
                        <a:lumMod val="20000"/>
                        <a:lumOff val="80000"/>
                      </a:schemeClr>
                    </a:solidFill>
                  </a:tcPr>
                </a:tc>
                <a:extLst>
                  <a:ext uri="{0D108BD9-81ED-4DB2-BD59-A6C34878D82A}">
                    <a16:rowId xmlns:a16="http://schemas.microsoft.com/office/drawing/2014/main" val="10002"/>
                  </a:ext>
                </a:extLst>
              </a:tr>
              <a:tr h="975320">
                <a:tc>
                  <a:txBody>
                    <a:bodyPr/>
                    <a:lstStyle/>
                    <a:p>
                      <a:pPr marL="0" lvl="0" indent="0" algn="l" rtl="0">
                        <a:spcBef>
                          <a:spcPts val="0"/>
                        </a:spcBef>
                        <a:spcAft>
                          <a:spcPts val="0"/>
                        </a:spcAft>
                        <a:buClr>
                          <a:schemeClr val="accent4"/>
                        </a:buClr>
                        <a:buSzPts val="1100"/>
                        <a:buFont typeface="Arial"/>
                        <a:buNone/>
                      </a:pPr>
                      <a:r>
                        <a:rPr lang="en" sz="1600" b="1">
                          <a:solidFill>
                            <a:schemeClr val="bg1"/>
                          </a:solidFill>
                          <a:sym typeface="Montserrat Medium"/>
                        </a:rPr>
                        <a:t>Links to evidence base, low cost or free training</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D60B52"/>
                    </a:solidFill>
                  </a:tcPr>
                </a:tc>
                <a:tc>
                  <a:txBody>
                    <a:bodyPr/>
                    <a:lstStyle/>
                    <a:p>
                      <a:pPr marL="0" lvl="0" indent="0" algn="l" rtl="0">
                        <a:spcBef>
                          <a:spcPts val="0"/>
                        </a:spcBef>
                        <a:spcAft>
                          <a:spcPts val="0"/>
                        </a:spcAft>
                        <a:buNone/>
                      </a:pPr>
                      <a:r>
                        <a:rPr lang="en-GB" b="0" i="0">
                          <a:solidFill>
                            <a:schemeClr val="accent3">
                              <a:lumMod val="50000"/>
                            </a:schemeClr>
                          </a:solidFill>
                          <a:effectLst/>
                          <a:latin typeface="Roboto" panose="02000000000000000000" pitchFamily="2" charset="0"/>
                        </a:rPr>
                        <a:t>✔</a:t>
                      </a:r>
                      <a:endParaRPr sz="1600">
                        <a:solidFill>
                          <a:schemeClr val="accent3">
                            <a:lumMod val="50000"/>
                          </a:schemeClr>
                        </a:solidFill>
                        <a:latin typeface="Montserrat Medium"/>
                        <a:ea typeface="Montserrat Medium"/>
                        <a:cs typeface="Montserrat Medium"/>
                        <a:sym typeface="Montserrat Medium"/>
                      </a:endParaRPr>
                    </a:p>
                  </a:txBody>
                  <a:tcPr marL="121900" marR="121900" marT="121900" marB="121900" anchor="c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5" name="Google Shape;330;p25">
            <a:extLst>
              <a:ext uri="{FF2B5EF4-FFF2-40B4-BE49-F238E27FC236}">
                <a16:creationId xmlns:a16="http://schemas.microsoft.com/office/drawing/2014/main" id="{7C4A64A6-E2AD-CA7C-7D44-2E1811DB2475}"/>
              </a:ext>
            </a:extLst>
          </p:cNvPr>
          <p:cNvGraphicFramePr/>
          <p:nvPr/>
        </p:nvGraphicFramePr>
        <p:xfrm>
          <a:off x="3839506" y="2040970"/>
          <a:ext cx="3934781" cy="4449840"/>
        </p:xfrm>
        <a:graphic>
          <a:graphicData uri="http://schemas.openxmlformats.org/drawingml/2006/table">
            <a:tbl>
              <a:tblPr>
                <a:tableStyleId>{5940675A-B579-460E-94D1-54222C63F5DA}</a:tableStyleId>
              </a:tblPr>
              <a:tblGrid>
                <a:gridCol w="3369160">
                  <a:extLst>
                    <a:ext uri="{9D8B030D-6E8A-4147-A177-3AD203B41FA5}">
                      <a16:colId xmlns:a16="http://schemas.microsoft.com/office/drawing/2014/main" val="20000"/>
                    </a:ext>
                  </a:extLst>
                </a:gridCol>
                <a:gridCol w="565621">
                  <a:extLst>
                    <a:ext uri="{9D8B030D-6E8A-4147-A177-3AD203B41FA5}">
                      <a16:colId xmlns:a16="http://schemas.microsoft.com/office/drawing/2014/main" val="20001"/>
                    </a:ext>
                  </a:extLst>
                </a:gridCol>
              </a:tblGrid>
              <a:tr h="666194">
                <a:tc>
                  <a:txBody>
                    <a:bodyPr/>
                    <a:lstStyle/>
                    <a:p>
                      <a:pPr marL="0" lvl="0" indent="0" algn="l" rtl="0">
                        <a:spcBef>
                          <a:spcPts val="0"/>
                        </a:spcBef>
                        <a:spcAft>
                          <a:spcPts val="0"/>
                        </a:spcAft>
                        <a:buNone/>
                      </a:pPr>
                      <a:br>
                        <a:rPr lang="en" sz="1600" b="1">
                          <a:solidFill>
                            <a:schemeClr val="bg1"/>
                          </a:solidFill>
                          <a:sym typeface="Montserrat Medium"/>
                        </a:rPr>
                      </a:br>
                      <a:r>
                        <a:rPr lang="en" sz="1600" b="1">
                          <a:solidFill>
                            <a:schemeClr val="bg1"/>
                          </a:solidFill>
                          <a:sym typeface="Montserrat Medium"/>
                        </a:rPr>
                        <a:t>Support through Programme Manager &amp; H</a:t>
                      </a:r>
                      <a:r>
                        <a:rPr lang="en-GB" sz="1600" b="1">
                          <a:solidFill>
                            <a:schemeClr val="bg1"/>
                          </a:solidFill>
                          <a:sym typeface="Montserrat Medium"/>
                        </a:rPr>
                        <a:t>e</a:t>
                      </a:r>
                      <a:r>
                        <a:rPr lang="en" sz="1600" b="1">
                          <a:solidFill>
                            <a:schemeClr val="bg1"/>
                          </a:solidFill>
                          <a:sym typeface="Montserrat Medium"/>
                        </a:rPr>
                        <a:t>alth Improvement Officer</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F39200"/>
                    </a:solidFill>
                  </a:tcPr>
                </a:tc>
                <a:tc>
                  <a:txBody>
                    <a:bodyPr/>
                    <a:lstStyle/>
                    <a:p>
                      <a:pPr marL="0" lvl="0" indent="0" algn="l" rtl="0">
                        <a:spcBef>
                          <a:spcPts val="0"/>
                        </a:spcBef>
                        <a:spcAft>
                          <a:spcPts val="0"/>
                        </a:spcAft>
                        <a:buNone/>
                      </a:pPr>
                      <a:r>
                        <a:rPr lang="en-GB" b="0" i="0">
                          <a:solidFill>
                            <a:schemeClr val="accent5">
                              <a:lumMod val="50000"/>
                            </a:schemeClr>
                          </a:solidFill>
                          <a:effectLst/>
                          <a:latin typeface="Roboto" panose="02000000000000000000" pitchFamily="2" charset="0"/>
                        </a:rPr>
                        <a:t>✔</a:t>
                      </a:r>
                      <a:endParaRPr sz="1600">
                        <a:solidFill>
                          <a:schemeClr val="accent5">
                            <a:lumMod val="50000"/>
                          </a:schemeClr>
                        </a:solidFill>
                        <a:latin typeface="Montserrat Medium"/>
                        <a:ea typeface="Montserrat Medium"/>
                        <a:cs typeface="Montserrat Medium"/>
                        <a:sym typeface="Montserrat Medium"/>
                      </a:endParaRPr>
                    </a:p>
                  </a:txBody>
                  <a:tcPr marL="121900" marR="121900" marT="121900" marB="121900" anchor="ctr">
                    <a:solidFill>
                      <a:schemeClr val="accent5">
                        <a:lumMod val="20000"/>
                        <a:lumOff val="80000"/>
                      </a:schemeClr>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GB" sz="1600" b="1">
                          <a:solidFill>
                            <a:schemeClr val="bg1"/>
                          </a:solidFill>
                          <a:sym typeface="Montserrat Medium"/>
                        </a:rPr>
                        <a:t>Peer to Peer support</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F39200"/>
                    </a:solidFill>
                  </a:tcPr>
                </a:tc>
                <a:tc>
                  <a:txBody>
                    <a:bodyPr/>
                    <a:lstStyle/>
                    <a:p>
                      <a:pPr marL="0" lvl="0" indent="0" algn="l" rtl="0">
                        <a:spcBef>
                          <a:spcPts val="0"/>
                        </a:spcBef>
                        <a:spcAft>
                          <a:spcPts val="0"/>
                        </a:spcAft>
                        <a:buNone/>
                      </a:pPr>
                      <a:r>
                        <a:rPr lang="en-GB" b="0" i="0">
                          <a:solidFill>
                            <a:schemeClr val="accent5">
                              <a:lumMod val="50000"/>
                            </a:schemeClr>
                          </a:solidFill>
                          <a:effectLst/>
                          <a:latin typeface="Roboto" panose="02000000000000000000" pitchFamily="2" charset="0"/>
                        </a:rPr>
                        <a:t>✔</a:t>
                      </a:r>
                      <a:endParaRPr sz="1600">
                        <a:solidFill>
                          <a:schemeClr val="accent5">
                            <a:lumMod val="50000"/>
                          </a:schemeClr>
                        </a:solidFill>
                        <a:latin typeface="Montserrat Medium"/>
                        <a:ea typeface="Montserrat Medium"/>
                        <a:cs typeface="Montserrat Medium"/>
                        <a:sym typeface="Montserrat Medium"/>
                      </a:endParaRPr>
                    </a:p>
                  </a:txBody>
                  <a:tcPr marL="121900" marR="121900" marT="121900" marB="121900" anchor="ctr">
                    <a:solidFill>
                      <a:schemeClr val="accent5">
                        <a:lumMod val="20000"/>
                        <a:lumOff val="80000"/>
                      </a:schemeClr>
                    </a:solidFill>
                  </a:tcPr>
                </a:tc>
                <a:extLst>
                  <a:ext uri="{0D108BD9-81ED-4DB2-BD59-A6C34878D82A}">
                    <a16:rowId xmlns:a16="http://schemas.microsoft.com/office/drawing/2014/main" val="10001"/>
                  </a:ext>
                </a:extLst>
              </a:tr>
              <a:tr h="446804">
                <a:tc>
                  <a:txBody>
                    <a:bodyPr/>
                    <a:lstStyle/>
                    <a:p>
                      <a:pPr marL="0" lvl="0" indent="0" algn="l" rtl="0">
                        <a:spcBef>
                          <a:spcPts val="0"/>
                        </a:spcBef>
                        <a:spcAft>
                          <a:spcPts val="0"/>
                        </a:spcAft>
                        <a:buNone/>
                      </a:pPr>
                      <a:r>
                        <a:rPr lang="en" sz="1600" b="1">
                          <a:solidFill>
                            <a:schemeClr val="bg1"/>
                          </a:solidFill>
                          <a:sym typeface="Montserrat Medium"/>
                        </a:rPr>
                        <a:t>Resilient Schools Website</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F39200"/>
                    </a:solidFill>
                  </a:tcPr>
                </a:tc>
                <a:tc>
                  <a:txBody>
                    <a:bodyPr/>
                    <a:lstStyle/>
                    <a:p>
                      <a:pPr marL="0" lvl="0" indent="0" algn="l" rtl="0">
                        <a:spcBef>
                          <a:spcPts val="0"/>
                        </a:spcBef>
                        <a:spcAft>
                          <a:spcPts val="0"/>
                        </a:spcAft>
                        <a:buNone/>
                      </a:pPr>
                      <a:r>
                        <a:rPr lang="en-GB" b="0" i="0">
                          <a:solidFill>
                            <a:schemeClr val="accent5">
                              <a:lumMod val="50000"/>
                            </a:schemeClr>
                          </a:solidFill>
                          <a:effectLst/>
                          <a:latin typeface="Roboto" panose="02000000000000000000" pitchFamily="2" charset="0"/>
                        </a:rPr>
                        <a:t>✔</a:t>
                      </a:r>
                      <a:endParaRPr sz="1600">
                        <a:solidFill>
                          <a:schemeClr val="accent5">
                            <a:lumMod val="50000"/>
                          </a:schemeClr>
                        </a:solidFill>
                        <a:latin typeface="Montserrat Medium"/>
                        <a:ea typeface="Montserrat Medium"/>
                        <a:cs typeface="Montserrat Medium"/>
                        <a:sym typeface="Montserrat Medium"/>
                      </a:endParaRPr>
                    </a:p>
                  </a:txBody>
                  <a:tcPr marL="121900" marR="121900" marT="121900" marB="121900" anchor="ctr">
                    <a:solidFill>
                      <a:schemeClr val="accent5">
                        <a:lumMod val="20000"/>
                        <a:lumOff val="80000"/>
                      </a:schemeClr>
                    </a:solidFill>
                  </a:tcPr>
                </a:tc>
                <a:extLst>
                  <a:ext uri="{0D108BD9-81ED-4DB2-BD59-A6C34878D82A}">
                    <a16:rowId xmlns:a16="http://schemas.microsoft.com/office/drawing/2014/main" val="10002"/>
                  </a:ext>
                </a:extLst>
              </a:tr>
              <a:tr h="714568">
                <a:tc>
                  <a:txBody>
                    <a:bodyPr/>
                    <a:lstStyle/>
                    <a:p>
                      <a:pPr marL="0" lvl="0" indent="0" algn="l" rtl="0">
                        <a:spcBef>
                          <a:spcPts val="0"/>
                        </a:spcBef>
                        <a:spcAft>
                          <a:spcPts val="0"/>
                        </a:spcAft>
                        <a:buNone/>
                      </a:pPr>
                      <a:r>
                        <a:rPr lang="en" sz="1600" b="1">
                          <a:solidFill>
                            <a:schemeClr val="bg1"/>
                          </a:solidFill>
                          <a:sym typeface="Montserrat Medium"/>
                        </a:rPr>
                        <a:t>Link to new evidence-based support and resources</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F39200"/>
                    </a:solidFill>
                  </a:tcPr>
                </a:tc>
                <a:tc>
                  <a:txBody>
                    <a:bodyPr/>
                    <a:lstStyle/>
                    <a:p>
                      <a:pPr marL="0" lvl="0" indent="0" algn="l" rtl="0">
                        <a:spcBef>
                          <a:spcPts val="0"/>
                        </a:spcBef>
                        <a:spcAft>
                          <a:spcPts val="0"/>
                        </a:spcAft>
                        <a:buNone/>
                      </a:pPr>
                      <a:r>
                        <a:rPr lang="en-GB" b="0" i="0">
                          <a:solidFill>
                            <a:schemeClr val="accent5">
                              <a:lumMod val="50000"/>
                            </a:schemeClr>
                          </a:solidFill>
                          <a:effectLst/>
                          <a:latin typeface="Roboto" panose="02000000000000000000" pitchFamily="2" charset="0"/>
                        </a:rPr>
                        <a:t>✔</a:t>
                      </a:r>
                      <a:endParaRPr sz="1600">
                        <a:solidFill>
                          <a:schemeClr val="accent5">
                            <a:lumMod val="50000"/>
                          </a:schemeClr>
                        </a:solidFill>
                        <a:latin typeface="Montserrat Medium"/>
                        <a:ea typeface="Montserrat Medium"/>
                        <a:cs typeface="Montserrat Medium"/>
                        <a:sym typeface="Montserrat Medium"/>
                      </a:endParaRPr>
                    </a:p>
                  </a:txBody>
                  <a:tcPr marL="121900" marR="121900" marT="121900" marB="121900" anchor="ctr">
                    <a:solidFill>
                      <a:schemeClr val="accent5">
                        <a:lumMod val="20000"/>
                        <a:lumOff val="80000"/>
                      </a:schemeClr>
                    </a:solidFill>
                  </a:tcPr>
                </a:tc>
                <a:extLst>
                  <a:ext uri="{0D108BD9-81ED-4DB2-BD59-A6C34878D82A}">
                    <a16:rowId xmlns:a16="http://schemas.microsoft.com/office/drawing/2014/main" val="10003"/>
                  </a:ext>
                </a:extLst>
              </a:tr>
              <a:tr h="653192">
                <a:tc>
                  <a:txBody>
                    <a:bodyPr/>
                    <a:lstStyle/>
                    <a:p>
                      <a:pPr marL="0" lvl="0" indent="0" algn="l" rtl="0">
                        <a:spcBef>
                          <a:spcPts val="0"/>
                        </a:spcBef>
                        <a:spcAft>
                          <a:spcPts val="0"/>
                        </a:spcAft>
                        <a:buNone/>
                      </a:pPr>
                      <a:r>
                        <a:rPr lang="en" sz="1600" b="1">
                          <a:solidFill>
                            <a:schemeClr val="bg1"/>
                          </a:solidFill>
                          <a:sym typeface="Montserrat Medium"/>
                        </a:rPr>
                        <a:t>Resilience in Schools Support – Inclusion Advisory Team</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F39200"/>
                    </a:solidFill>
                  </a:tcPr>
                </a:tc>
                <a:tc>
                  <a:txBody>
                    <a:bodyPr/>
                    <a:lstStyle/>
                    <a:p>
                      <a:pPr marL="0" lvl="0" indent="0" algn="l" rtl="0">
                        <a:spcBef>
                          <a:spcPts val="0"/>
                        </a:spcBef>
                        <a:spcAft>
                          <a:spcPts val="0"/>
                        </a:spcAft>
                        <a:buNone/>
                      </a:pPr>
                      <a:r>
                        <a:rPr lang="en-GB" b="0" i="0">
                          <a:solidFill>
                            <a:schemeClr val="accent5">
                              <a:lumMod val="50000"/>
                            </a:schemeClr>
                          </a:solidFill>
                          <a:effectLst/>
                          <a:latin typeface="Roboto" panose="02000000000000000000" pitchFamily="2" charset="0"/>
                        </a:rPr>
                        <a:t>✔</a:t>
                      </a:r>
                      <a:endParaRPr sz="1600">
                        <a:solidFill>
                          <a:schemeClr val="accent5">
                            <a:lumMod val="50000"/>
                          </a:schemeClr>
                        </a:solidFill>
                        <a:latin typeface="Montserrat Medium"/>
                        <a:ea typeface="Montserrat Medium"/>
                        <a:cs typeface="Montserrat Medium"/>
                        <a:sym typeface="Montserrat Medium"/>
                      </a:endParaRPr>
                    </a:p>
                  </a:txBody>
                  <a:tcPr marL="121900" marR="121900" marT="121900" marB="121900" anchor="ctr">
                    <a:solidFill>
                      <a:schemeClr val="accent5">
                        <a:lumMod val="20000"/>
                        <a:lumOff val="80000"/>
                      </a:schemeClr>
                    </a:solidFill>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GB" sz="1600" b="1">
                          <a:solidFill>
                            <a:schemeClr val="bg1"/>
                          </a:solidFill>
                          <a:sym typeface="Montserrat Medium"/>
                        </a:rPr>
                        <a:t>Team Around the School Meeting (case consultation)</a:t>
                      </a:r>
                      <a:endParaRPr sz="1600" b="1">
                        <a:solidFill>
                          <a:schemeClr val="bg1"/>
                        </a:solidFill>
                        <a:latin typeface="Montserrat Medium"/>
                        <a:ea typeface="Montserrat Medium"/>
                        <a:cs typeface="Montserrat Medium"/>
                        <a:sym typeface="Montserrat Medium"/>
                      </a:endParaRPr>
                    </a:p>
                  </a:txBody>
                  <a:tcPr marL="121900" marR="121900" marT="121900" marB="121900" anchor="ctr">
                    <a:solidFill>
                      <a:srgbClr val="F39200"/>
                    </a:solidFill>
                  </a:tcPr>
                </a:tc>
                <a:tc>
                  <a:txBody>
                    <a:bodyPr/>
                    <a:lstStyle/>
                    <a:p>
                      <a:pPr marL="0" lvl="0" indent="0" algn="l" rtl="0">
                        <a:spcBef>
                          <a:spcPts val="0"/>
                        </a:spcBef>
                        <a:spcAft>
                          <a:spcPts val="0"/>
                        </a:spcAft>
                        <a:buNone/>
                      </a:pPr>
                      <a:r>
                        <a:rPr lang="en-GB" b="0" i="0">
                          <a:solidFill>
                            <a:schemeClr val="accent5">
                              <a:lumMod val="50000"/>
                            </a:schemeClr>
                          </a:solidFill>
                          <a:effectLst/>
                          <a:latin typeface="Roboto" panose="02000000000000000000" pitchFamily="2" charset="0"/>
                        </a:rPr>
                        <a:t>✔</a:t>
                      </a:r>
                      <a:endParaRPr sz="1600">
                        <a:solidFill>
                          <a:schemeClr val="accent5">
                            <a:lumMod val="50000"/>
                          </a:schemeClr>
                        </a:solidFill>
                        <a:latin typeface="Montserrat Medium"/>
                        <a:ea typeface="Montserrat Medium"/>
                        <a:cs typeface="Montserrat Medium"/>
                        <a:sym typeface="Montserrat Medium"/>
                      </a:endParaRPr>
                    </a:p>
                  </a:txBody>
                  <a:tcPr marL="121900" marR="121900" marT="121900" marB="121900" anchor="ctr">
                    <a:solidFill>
                      <a:schemeClr val="accent5">
                        <a:lumMod val="20000"/>
                        <a:lumOff val="80000"/>
                      </a:schemeClr>
                    </a:solidFill>
                  </a:tcPr>
                </a:tc>
                <a:extLst>
                  <a:ext uri="{0D108BD9-81ED-4DB2-BD59-A6C34878D82A}">
                    <a16:rowId xmlns:a16="http://schemas.microsoft.com/office/drawing/2014/main" val="511011620"/>
                  </a:ext>
                </a:extLst>
              </a:tr>
            </a:tbl>
          </a:graphicData>
        </a:graphic>
      </p:graphicFrame>
      <p:grpSp>
        <p:nvGrpSpPr>
          <p:cNvPr id="6" name="Group 5">
            <a:extLst>
              <a:ext uri="{FF2B5EF4-FFF2-40B4-BE49-F238E27FC236}">
                <a16:creationId xmlns:a16="http://schemas.microsoft.com/office/drawing/2014/main" id="{B71B6E0E-73B4-3D85-58B0-55C690383A44}"/>
              </a:ext>
            </a:extLst>
          </p:cNvPr>
          <p:cNvGrpSpPr/>
          <p:nvPr/>
        </p:nvGrpSpPr>
        <p:grpSpPr>
          <a:xfrm>
            <a:off x="711059" y="1166324"/>
            <a:ext cx="2661437" cy="1159365"/>
            <a:chOff x="542763" y="1777377"/>
            <a:chExt cx="1737623" cy="869523"/>
          </a:xfrm>
        </p:grpSpPr>
        <p:sp>
          <p:nvSpPr>
            <p:cNvPr id="7" name="Google Shape;335;p25">
              <a:extLst>
                <a:ext uri="{FF2B5EF4-FFF2-40B4-BE49-F238E27FC236}">
                  <a16:creationId xmlns:a16="http://schemas.microsoft.com/office/drawing/2014/main" id="{57EEA2D6-3D59-51C1-D545-FEBDE4AD50E3}"/>
                </a:ext>
              </a:extLst>
            </p:cNvPr>
            <p:cNvSpPr/>
            <p:nvPr/>
          </p:nvSpPr>
          <p:spPr>
            <a:xfrm>
              <a:off x="542763" y="1777377"/>
              <a:ext cx="1737623" cy="597974"/>
            </a:xfrm>
            <a:prstGeom prst="roundRect">
              <a:avLst>
                <a:gd name="adj" fmla="val 17347"/>
              </a:avLst>
            </a:prstGeom>
            <a:solidFill>
              <a:srgbClr val="D60B5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8" name="Google Shape;336;p25">
              <a:extLst>
                <a:ext uri="{FF2B5EF4-FFF2-40B4-BE49-F238E27FC236}">
                  <a16:creationId xmlns:a16="http://schemas.microsoft.com/office/drawing/2014/main" id="{986628F8-0727-BE70-67D0-0A1AE251B958}"/>
                </a:ext>
              </a:extLst>
            </p:cNvPr>
            <p:cNvSpPr txBox="1"/>
            <p:nvPr/>
          </p:nvSpPr>
          <p:spPr>
            <a:xfrm>
              <a:off x="548003" y="1791160"/>
              <a:ext cx="1686600" cy="3657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prstClr val="white"/>
                  </a:solidFill>
                  <a:effectLst/>
                  <a:uLnTx/>
                  <a:uFillTx/>
                  <a:latin typeface="Montserrat SemiBold"/>
                  <a:ea typeface="Montserrat SemiBold"/>
                  <a:cs typeface="Montserrat SemiBold"/>
                  <a:sym typeface="Montserrat SemiBold"/>
                </a:rPr>
                <a:t>Training</a:t>
              </a:r>
              <a:endParaRPr kumimoji="0" sz="2133" b="0" i="0" u="none" strike="noStrike" kern="0" cap="none" spc="0" normalizeH="0" baseline="0" noProof="0">
                <a:ln>
                  <a:noFill/>
                </a:ln>
                <a:solidFill>
                  <a:prstClr val="white"/>
                </a:solidFill>
                <a:effectLst/>
                <a:uLnTx/>
                <a:uFillTx/>
                <a:latin typeface="Montserrat SemiBold"/>
                <a:ea typeface="Montserrat SemiBold"/>
                <a:cs typeface="Montserrat SemiBold"/>
                <a:sym typeface="Montserrat SemiBold"/>
              </a:endParaRPr>
            </a:p>
          </p:txBody>
        </p:sp>
        <p:sp>
          <p:nvSpPr>
            <p:cNvPr id="9" name="Google Shape;337;p25">
              <a:extLst>
                <a:ext uri="{FF2B5EF4-FFF2-40B4-BE49-F238E27FC236}">
                  <a16:creationId xmlns:a16="http://schemas.microsoft.com/office/drawing/2014/main" id="{BCBC86A6-0156-305E-8A03-1A2DC8E3B919}"/>
                </a:ext>
              </a:extLst>
            </p:cNvPr>
            <p:cNvSpPr/>
            <p:nvPr/>
          </p:nvSpPr>
          <p:spPr>
            <a:xfrm>
              <a:off x="675088"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0" name="Google Shape;338;p25">
              <a:extLst>
                <a:ext uri="{FF2B5EF4-FFF2-40B4-BE49-F238E27FC236}">
                  <a16:creationId xmlns:a16="http://schemas.microsoft.com/office/drawing/2014/main" id="{E8CB5383-DE95-E7C6-24D4-693031392682}"/>
                </a:ext>
              </a:extLst>
            </p:cNvPr>
            <p:cNvSpPr/>
            <p:nvPr/>
          </p:nvSpPr>
          <p:spPr>
            <a:xfrm>
              <a:off x="675088"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1" name="Google Shape;339;p25">
              <a:extLst>
                <a:ext uri="{FF2B5EF4-FFF2-40B4-BE49-F238E27FC236}">
                  <a16:creationId xmlns:a16="http://schemas.microsoft.com/office/drawing/2014/main" id="{488D6064-4F25-5F03-4941-51BC6103BBA0}"/>
                </a:ext>
              </a:extLst>
            </p:cNvPr>
            <p:cNvSpPr/>
            <p:nvPr/>
          </p:nvSpPr>
          <p:spPr>
            <a:xfrm>
              <a:off x="704938"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2" name="Google Shape;340;p25">
              <a:extLst>
                <a:ext uri="{FF2B5EF4-FFF2-40B4-BE49-F238E27FC236}">
                  <a16:creationId xmlns:a16="http://schemas.microsoft.com/office/drawing/2014/main" id="{0E82DAC2-B4FD-2455-FD35-4E71220FD062}"/>
                </a:ext>
              </a:extLst>
            </p:cNvPr>
            <p:cNvSpPr/>
            <p:nvPr/>
          </p:nvSpPr>
          <p:spPr>
            <a:xfrm>
              <a:off x="1316913"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3" name="Google Shape;341;p25">
              <a:extLst>
                <a:ext uri="{FF2B5EF4-FFF2-40B4-BE49-F238E27FC236}">
                  <a16:creationId xmlns:a16="http://schemas.microsoft.com/office/drawing/2014/main" id="{16F68D47-3362-E2B5-0D04-EEBEE91C5749}"/>
                </a:ext>
              </a:extLst>
            </p:cNvPr>
            <p:cNvSpPr/>
            <p:nvPr/>
          </p:nvSpPr>
          <p:spPr>
            <a:xfrm>
              <a:off x="1316913"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4" name="Google Shape;342;p25">
              <a:extLst>
                <a:ext uri="{FF2B5EF4-FFF2-40B4-BE49-F238E27FC236}">
                  <a16:creationId xmlns:a16="http://schemas.microsoft.com/office/drawing/2014/main" id="{749CFA4A-FB2A-F3C2-A3B9-283AB9426944}"/>
                </a:ext>
              </a:extLst>
            </p:cNvPr>
            <p:cNvSpPr/>
            <p:nvPr/>
          </p:nvSpPr>
          <p:spPr>
            <a:xfrm>
              <a:off x="1346763"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5" name="Google Shape;343;p25">
              <a:extLst>
                <a:ext uri="{FF2B5EF4-FFF2-40B4-BE49-F238E27FC236}">
                  <a16:creationId xmlns:a16="http://schemas.microsoft.com/office/drawing/2014/main" id="{737D0435-89AF-D2DA-45AF-D6DF0E58193C}"/>
                </a:ext>
              </a:extLst>
            </p:cNvPr>
            <p:cNvSpPr/>
            <p:nvPr/>
          </p:nvSpPr>
          <p:spPr>
            <a:xfrm>
              <a:off x="1958738"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6" name="Google Shape;344;p25">
              <a:extLst>
                <a:ext uri="{FF2B5EF4-FFF2-40B4-BE49-F238E27FC236}">
                  <a16:creationId xmlns:a16="http://schemas.microsoft.com/office/drawing/2014/main" id="{D56E25FB-22E4-CDA3-01D0-493E03F14EA7}"/>
                </a:ext>
              </a:extLst>
            </p:cNvPr>
            <p:cNvSpPr/>
            <p:nvPr/>
          </p:nvSpPr>
          <p:spPr>
            <a:xfrm>
              <a:off x="1958738"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17" name="Google Shape;345;p25">
              <a:extLst>
                <a:ext uri="{FF2B5EF4-FFF2-40B4-BE49-F238E27FC236}">
                  <a16:creationId xmlns:a16="http://schemas.microsoft.com/office/drawing/2014/main" id="{CCEAD8F3-715D-C177-F693-4536B2ED3685}"/>
                </a:ext>
              </a:extLst>
            </p:cNvPr>
            <p:cNvSpPr/>
            <p:nvPr/>
          </p:nvSpPr>
          <p:spPr>
            <a:xfrm>
              <a:off x="1988588"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grpSp>
      <p:grpSp>
        <p:nvGrpSpPr>
          <p:cNvPr id="18" name="Group 17">
            <a:extLst>
              <a:ext uri="{FF2B5EF4-FFF2-40B4-BE49-F238E27FC236}">
                <a16:creationId xmlns:a16="http://schemas.microsoft.com/office/drawing/2014/main" id="{0BFEAD88-AD58-B7DD-9081-AA7DE73E40D7}"/>
              </a:ext>
            </a:extLst>
          </p:cNvPr>
          <p:cNvGrpSpPr/>
          <p:nvPr/>
        </p:nvGrpSpPr>
        <p:grpSpPr>
          <a:xfrm>
            <a:off x="3824892" y="1136789"/>
            <a:ext cx="3934781" cy="1235556"/>
            <a:chOff x="482556" y="1720233"/>
            <a:chExt cx="1878232" cy="926667"/>
          </a:xfrm>
        </p:grpSpPr>
        <p:sp>
          <p:nvSpPr>
            <p:cNvPr id="19" name="Google Shape;335;p25">
              <a:extLst>
                <a:ext uri="{FF2B5EF4-FFF2-40B4-BE49-F238E27FC236}">
                  <a16:creationId xmlns:a16="http://schemas.microsoft.com/office/drawing/2014/main" id="{F1508F74-75AD-79DE-79D2-335E9FCA0CFF}"/>
                </a:ext>
              </a:extLst>
            </p:cNvPr>
            <p:cNvSpPr/>
            <p:nvPr/>
          </p:nvSpPr>
          <p:spPr>
            <a:xfrm>
              <a:off x="482556" y="1720233"/>
              <a:ext cx="1878232" cy="592693"/>
            </a:xfrm>
            <a:prstGeom prst="roundRect">
              <a:avLst>
                <a:gd name="adj" fmla="val 17347"/>
              </a:avLst>
            </a:prstGeom>
            <a:solidFill>
              <a:srgbClr val="F392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0" name="Google Shape;336;p25">
              <a:extLst>
                <a:ext uri="{FF2B5EF4-FFF2-40B4-BE49-F238E27FC236}">
                  <a16:creationId xmlns:a16="http://schemas.microsoft.com/office/drawing/2014/main" id="{320F4D62-7B9B-E283-8ED9-ED08931A7C9B}"/>
                </a:ext>
              </a:extLst>
            </p:cNvPr>
            <p:cNvSpPr txBox="1"/>
            <p:nvPr/>
          </p:nvSpPr>
          <p:spPr>
            <a:xfrm>
              <a:off x="548803" y="1742204"/>
              <a:ext cx="1686600" cy="3657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prstClr val="white"/>
                  </a:solidFill>
                  <a:effectLst/>
                  <a:uLnTx/>
                  <a:uFillTx/>
                  <a:latin typeface="Montserrat SemiBold"/>
                  <a:ea typeface="Montserrat SemiBold"/>
                  <a:cs typeface="Montserrat SemiBold"/>
                  <a:sym typeface="Montserrat SemiBold"/>
                </a:rPr>
                <a:t>Support</a:t>
              </a:r>
              <a:endParaRPr kumimoji="0" sz="2133" b="0" i="0" u="none" strike="noStrike" kern="0" cap="none" spc="0" normalizeH="0" baseline="0" noProof="0">
                <a:ln>
                  <a:noFill/>
                </a:ln>
                <a:solidFill>
                  <a:prstClr val="white"/>
                </a:solidFill>
                <a:effectLst/>
                <a:uLnTx/>
                <a:uFillTx/>
                <a:latin typeface="Montserrat SemiBold"/>
                <a:ea typeface="Montserrat SemiBold"/>
                <a:cs typeface="Montserrat SemiBold"/>
                <a:sym typeface="Montserrat SemiBold"/>
              </a:endParaRPr>
            </a:p>
          </p:txBody>
        </p:sp>
        <p:sp>
          <p:nvSpPr>
            <p:cNvPr id="21" name="Google Shape;337;p25">
              <a:extLst>
                <a:ext uri="{FF2B5EF4-FFF2-40B4-BE49-F238E27FC236}">
                  <a16:creationId xmlns:a16="http://schemas.microsoft.com/office/drawing/2014/main" id="{2337355F-C036-422F-A71E-3E2D1AD1C4F1}"/>
                </a:ext>
              </a:extLst>
            </p:cNvPr>
            <p:cNvSpPr/>
            <p:nvPr/>
          </p:nvSpPr>
          <p:spPr>
            <a:xfrm>
              <a:off x="675088"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2" name="Google Shape;338;p25">
              <a:extLst>
                <a:ext uri="{FF2B5EF4-FFF2-40B4-BE49-F238E27FC236}">
                  <a16:creationId xmlns:a16="http://schemas.microsoft.com/office/drawing/2014/main" id="{3E9A8DF9-7E34-F885-E385-90B577A2C972}"/>
                </a:ext>
              </a:extLst>
            </p:cNvPr>
            <p:cNvSpPr/>
            <p:nvPr/>
          </p:nvSpPr>
          <p:spPr>
            <a:xfrm>
              <a:off x="675088"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3" name="Google Shape;339;p25">
              <a:extLst>
                <a:ext uri="{FF2B5EF4-FFF2-40B4-BE49-F238E27FC236}">
                  <a16:creationId xmlns:a16="http://schemas.microsoft.com/office/drawing/2014/main" id="{30E9EE42-92F2-5530-8948-D8AF6E2DFDFB}"/>
                </a:ext>
              </a:extLst>
            </p:cNvPr>
            <p:cNvSpPr/>
            <p:nvPr/>
          </p:nvSpPr>
          <p:spPr>
            <a:xfrm>
              <a:off x="704938"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4" name="Google Shape;340;p25">
              <a:extLst>
                <a:ext uri="{FF2B5EF4-FFF2-40B4-BE49-F238E27FC236}">
                  <a16:creationId xmlns:a16="http://schemas.microsoft.com/office/drawing/2014/main" id="{A6CCD0AD-C3FB-3066-5C04-EDF2A0BDBD63}"/>
                </a:ext>
              </a:extLst>
            </p:cNvPr>
            <p:cNvSpPr/>
            <p:nvPr/>
          </p:nvSpPr>
          <p:spPr>
            <a:xfrm>
              <a:off x="1316913"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5" name="Google Shape;341;p25">
              <a:extLst>
                <a:ext uri="{FF2B5EF4-FFF2-40B4-BE49-F238E27FC236}">
                  <a16:creationId xmlns:a16="http://schemas.microsoft.com/office/drawing/2014/main" id="{0BCE3577-DB55-1935-D135-090079CE6CEE}"/>
                </a:ext>
              </a:extLst>
            </p:cNvPr>
            <p:cNvSpPr/>
            <p:nvPr/>
          </p:nvSpPr>
          <p:spPr>
            <a:xfrm>
              <a:off x="1316913"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6" name="Google Shape;342;p25">
              <a:extLst>
                <a:ext uri="{FF2B5EF4-FFF2-40B4-BE49-F238E27FC236}">
                  <a16:creationId xmlns:a16="http://schemas.microsoft.com/office/drawing/2014/main" id="{DABE2EC8-175C-130C-4F0D-A6DD1B34F875}"/>
                </a:ext>
              </a:extLst>
            </p:cNvPr>
            <p:cNvSpPr/>
            <p:nvPr/>
          </p:nvSpPr>
          <p:spPr>
            <a:xfrm>
              <a:off x="1346763"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7" name="Google Shape;343;p25">
              <a:extLst>
                <a:ext uri="{FF2B5EF4-FFF2-40B4-BE49-F238E27FC236}">
                  <a16:creationId xmlns:a16="http://schemas.microsoft.com/office/drawing/2014/main" id="{0E66612E-17FB-E0DA-079B-09CBC77C73B1}"/>
                </a:ext>
              </a:extLst>
            </p:cNvPr>
            <p:cNvSpPr/>
            <p:nvPr/>
          </p:nvSpPr>
          <p:spPr>
            <a:xfrm>
              <a:off x="1958738"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8" name="Google Shape;344;p25">
              <a:extLst>
                <a:ext uri="{FF2B5EF4-FFF2-40B4-BE49-F238E27FC236}">
                  <a16:creationId xmlns:a16="http://schemas.microsoft.com/office/drawing/2014/main" id="{4BD32BB5-BB98-64D3-A629-605DDE0155B1}"/>
                </a:ext>
              </a:extLst>
            </p:cNvPr>
            <p:cNvSpPr/>
            <p:nvPr/>
          </p:nvSpPr>
          <p:spPr>
            <a:xfrm>
              <a:off x="1958738"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29" name="Google Shape;345;p25">
              <a:extLst>
                <a:ext uri="{FF2B5EF4-FFF2-40B4-BE49-F238E27FC236}">
                  <a16:creationId xmlns:a16="http://schemas.microsoft.com/office/drawing/2014/main" id="{0A4379CE-8827-490A-8CE4-EF7440E8B999}"/>
                </a:ext>
              </a:extLst>
            </p:cNvPr>
            <p:cNvSpPr/>
            <p:nvPr/>
          </p:nvSpPr>
          <p:spPr>
            <a:xfrm>
              <a:off x="1988588"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grpSp>
      <p:grpSp>
        <p:nvGrpSpPr>
          <p:cNvPr id="30" name="Group 29">
            <a:extLst>
              <a:ext uri="{FF2B5EF4-FFF2-40B4-BE49-F238E27FC236}">
                <a16:creationId xmlns:a16="http://schemas.microsoft.com/office/drawing/2014/main" id="{C1D69081-154F-B71F-195C-7824AE519778}"/>
              </a:ext>
            </a:extLst>
          </p:cNvPr>
          <p:cNvGrpSpPr/>
          <p:nvPr/>
        </p:nvGrpSpPr>
        <p:grpSpPr>
          <a:xfrm>
            <a:off x="8499575" y="1111459"/>
            <a:ext cx="3393126" cy="1109082"/>
            <a:chOff x="542763" y="1815089"/>
            <a:chExt cx="1690599" cy="831811"/>
          </a:xfrm>
        </p:grpSpPr>
        <p:sp>
          <p:nvSpPr>
            <p:cNvPr id="31" name="Google Shape;335;p25">
              <a:extLst>
                <a:ext uri="{FF2B5EF4-FFF2-40B4-BE49-F238E27FC236}">
                  <a16:creationId xmlns:a16="http://schemas.microsoft.com/office/drawing/2014/main" id="{9C90DE7B-520B-65E4-2E89-C76A2914C4F1}"/>
                </a:ext>
              </a:extLst>
            </p:cNvPr>
            <p:cNvSpPr/>
            <p:nvPr/>
          </p:nvSpPr>
          <p:spPr>
            <a:xfrm>
              <a:off x="542763" y="1815089"/>
              <a:ext cx="1686600" cy="594666"/>
            </a:xfrm>
            <a:prstGeom prst="roundRect">
              <a:avLst>
                <a:gd name="adj" fmla="val 17347"/>
              </a:avLst>
            </a:prstGeom>
            <a:solidFill>
              <a:schemeClr val="accent2"/>
            </a:solid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32" name="Google Shape;336;p25">
              <a:extLst>
                <a:ext uri="{FF2B5EF4-FFF2-40B4-BE49-F238E27FC236}">
                  <a16:creationId xmlns:a16="http://schemas.microsoft.com/office/drawing/2014/main" id="{C094783F-C876-195D-4BBF-01F5A4E1706F}"/>
                </a:ext>
              </a:extLst>
            </p:cNvPr>
            <p:cNvSpPr txBox="1"/>
            <p:nvPr/>
          </p:nvSpPr>
          <p:spPr>
            <a:xfrm>
              <a:off x="546762" y="1827018"/>
              <a:ext cx="1686600" cy="3657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prstClr val="white"/>
                  </a:solidFill>
                  <a:effectLst/>
                  <a:uLnTx/>
                  <a:uFillTx/>
                  <a:latin typeface="Montserrat SemiBold"/>
                  <a:ea typeface="Montserrat SemiBold"/>
                  <a:cs typeface="Montserrat SemiBold"/>
                  <a:sym typeface="Montserrat SemiBold"/>
                </a:rPr>
                <a:t>Core Components</a:t>
              </a:r>
              <a:endParaRPr kumimoji="0" sz="2133" b="0" i="0" u="none" strike="noStrike" kern="0" cap="none" spc="0" normalizeH="0" baseline="0" noProof="0">
                <a:ln>
                  <a:noFill/>
                </a:ln>
                <a:solidFill>
                  <a:prstClr val="white"/>
                </a:solidFill>
                <a:effectLst/>
                <a:uLnTx/>
                <a:uFillTx/>
                <a:latin typeface="Montserrat SemiBold"/>
                <a:ea typeface="Montserrat SemiBold"/>
                <a:cs typeface="Montserrat SemiBold"/>
                <a:sym typeface="Montserrat SemiBold"/>
              </a:endParaRPr>
            </a:p>
          </p:txBody>
        </p:sp>
        <p:sp>
          <p:nvSpPr>
            <p:cNvPr id="33" name="Google Shape;337;p25">
              <a:extLst>
                <a:ext uri="{FF2B5EF4-FFF2-40B4-BE49-F238E27FC236}">
                  <a16:creationId xmlns:a16="http://schemas.microsoft.com/office/drawing/2014/main" id="{99FC82B3-29D6-13EB-4574-DA85C4A99EF8}"/>
                </a:ext>
              </a:extLst>
            </p:cNvPr>
            <p:cNvSpPr/>
            <p:nvPr/>
          </p:nvSpPr>
          <p:spPr>
            <a:xfrm>
              <a:off x="675088"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34" name="Google Shape;338;p25">
              <a:extLst>
                <a:ext uri="{FF2B5EF4-FFF2-40B4-BE49-F238E27FC236}">
                  <a16:creationId xmlns:a16="http://schemas.microsoft.com/office/drawing/2014/main" id="{D2A27E4D-8A18-7EBB-D64C-6878342B5E77}"/>
                </a:ext>
              </a:extLst>
            </p:cNvPr>
            <p:cNvSpPr/>
            <p:nvPr/>
          </p:nvSpPr>
          <p:spPr>
            <a:xfrm>
              <a:off x="675088"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35" name="Google Shape;339;p25">
              <a:extLst>
                <a:ext uri="{FF2B5EF4-FFF2-40B4-BE49-F238E27FC236}">
                  <a16:creationId xmlns:a16="http://schemas.microsoft.com/office/drawing/2014/main" id="{A31A0696-6ABC-ED53-15C5-207DE623A58C}"/>
                </a:ext>
              </a:extLst>
            </p:cNvPr>
            <p:cNvSpPr/>
            <p:nvPr/>
          </p:nvSpPr>
          <p:spPr>
            <a:xfrm>
              <a:off x="704938"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36" name="Google Shape;340;p25">
              <a:extLst>
                <a:ext uri="{FF2B5EF4-FFF2-40B4-BE49-F238E27FC236}">
                  <a16:creationId xmlns:a16="http://schemas.microsoft.com/office/drawing/2014/main" id="{240FA37F-4F4D-F2EB-0091-1FE9384F6E07}"/>
                </a:ext>
              </a:extLst>
            </p:cNvPr>
            <p:cNvSpPr/>
            <p:nvPr/>
          </p:nvSpPr>
          <p:spPr>
            <a:xfrm>
              <a:off x="1316913"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37" name="Google Shape;341;p25">
              <a:extLst>
                <a:ext uri="{FF2B5EF4-FFF2-40B4-BE49-F238E27FC236}">
                  <a16:creationId xmlns:a16="http://schemas.microsoft.com/office/drawing/2014/main" id="{F205B348-5860-AA07-F411-95C8FCEA3491}"/>
                </a:ext>
              </a:extLst>
            </p:cNvPr>
            <p:cNvSpPr/>
            <p:nvPr/>
          </p:nvSpPr>
          <p:spPr>
            <a:xfrm>
              <a:off x="1316913"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38" name="Google Shape;342;p25">
              <a:extLst>
                <a:ext uri="{FF2B5EF4-FFF2-40B4-BE49-F238E27FC236}">
                  <a16:creationId xmlns:a16="http://schemas.microsoft.com/office/drawing/2014/main" id="{B8F4EB8D-61F3-3055-ECF1-A6DCA66AD318}"/>
                </a:ext>
              </a:extLst>
            </p:cNvPr>
            <p:cNvSpPr/>
            <p:nvPr/>
          </p:nvSpPr>
          <p:spPr>
            <a:xfrm>
              <a:off x="1346763"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39" name="Google Shape;343;p25">
              <a:extLst>
                <a:ext uri="{FF2B5EF4-FFF2-40B4-BE49-F238E27FC236}">
                  <a16:creationId xmlns:a16="http://schemas.microsoft.com/office/drawing/2014/main" id="{51BD5C1B-292F-CC2F-329B-2847F7C1A292}"/>
                </a:ext>
              </a:extLst>
            </p:cNvPr>
            <p:cNvSpPr/>
            <p:nvPr/>
          </p:nvSpPr>
          <p:spPr>
            <a:xfrm>
              <a:off x="1958738" y="2170643"/>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40" name="Google Shape;344;p25">
              <a:extLst>
                <a:ext uri="{FF2B5EF4-FFF2-40B4-BE49-F238E27FC236}">
                  <a16:creationId xmlns:a16="http://schemas.microsoft.com/office/drawing/2014/main" id="{C01B2B60-6C84-5977-C212-09FBA0740DE9}"/>
                </a:ext>
              </a:extLst>
            </p:cNvPr>
            <p:cNvSpPr/>
            <p:nvPr/>
          </p:nvSpPr>
          <p:spPr>
            <a:xfrm>
              <a:off x="1958738" y="2508600"/>
              <a:ext cx="138300" cy="138300"/>
            </a:xfrm>
            <a:prstGeom prst="ellipse">
              <a:avLst/>
            </a:prstGeom>
            <a:solidFill>
              <a:srgbClr val="FFFFF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sp>
          <p:nvSpPr>
            <p:cNvPr id="41" name="Google Shape;345;p25">
              <a:extLst>
                <a:ext uri="{FF2B5EF4-FFF2-40B4-BE49-F238E27FC236}">
                  <a16:creationId xmlns:a16="http://schemas.microsoft.com/office/drawing/2014/main" id="{E93EF9B6-4AB3-98BC-462D-D9F09774FECA}"/>
                </a:ext>
              </a:extLst>
            </p:cNvPr>
            <p:cNvSpPr/>
            <p:nvPr/>
          </p:nvSpPr>
          <p:spPr>
            <a:xfrm>
              <a:off x="1988588" y="2204208"/>
              <a:ext cx="78600" cy="407700"/>
            </a:xfrm>
            <a:prstGeom prst="roundRect">
              <a:avLst>
                <a:gd name="adj" fmla="val 50000"/>
              </a:avLst>
            </a:prstGeom>
            <a:solidFill>
              <a:srgbClr val="00555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Montserrat Medium"/>
                <a:ea typeface="Montserrat Medium"/>
                <a:cs typeface="Montserrat Medium"/>
                <a:sym typeface="Montserrat Medium"/>
              </a:endParaRPr>
            </a:p>
          </p:txBody>
        </p:sp>
      </p:grpSp>
      <p:grpSp>
        <p:nvGrpSpPr>
          <p:cNvPr id="52" name="Group 51">
            <a:extLst>
              <a:ext uri="{FF2B5EF4-FFF2-40B4-BE49-F238E27FC236}">
                <a16:creationId xmlns:a16="http://schemas.microsoft.com/office/drawing/2014/main" id="{CBB485DA-BD50-9FE2-F018-13B69AC20D68}"/>
              </a:ext>
            </a:extLst>
          </p:cNvPr>
          <p:cNvGrpSpPr/>
          <p:nvPr/>
        </p:nvGrpSpPr>
        <p:grpSpPr>
          <a:xfrm rot="1090954">
            <a:off x="8173431" y="5288743"/>
            <a:ext cx="3583223" cy="1954540"/>
            <a:chOff x="8337313" y="5276482"/>
            <a:chExt cx="3776523" cy="2182463"/>
          </a:xfrm>
        </p:grpSpPr>
        <p:sp>
          <p:nvSpPr>
            <p:cNvPr id="44" name="TextBox 43">
              <a:extLst>
                <a:ext uri="{FF2B5EF4-FFF2-40B4-BE49-F238E27FC236}">
                  <a16:creationId xmlns:a16="http://schemas.microsoft.com/office/drawing/2014/main" id="{8F49474C-451F-F358-35D5-283D2FFDC2F0}"/>
                </a:ext>
              </a:extLst>
            </p:cNvPr>
            <p:cNvSpPr txBox="1"/>
            <p:nvPr/>
          </p:nvSpPr>
          <p:spPr>
            <a:xfrm rot="21042089">
              <a:off x="8428170" y="5276482"/>
              <a:ext cx="3685666" cy="940118"/>
            </a:xfrm>
            <a:prstGeom prst="ellipseRibbon2">
              <a:avLst>
                <a:gd name="adj1" fmla="val 25000"/>
                <a:gd name="adj2" fmla="val 74358"/>
                <a:gd name="adj3" fmla="val 12500"/>
              </a:avLst>
            </a:prstGeom>
            <a:solidFill>
              <a:schemeClr val="accent6"/>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w="6600">
                    <a:solidFill>
                      <a:prstClr val="white"/>
                    </a:solidFill>
                    <a:prstDash val="solid"/>
                  </a:ln>
                  <a:solidFill>
                    <a:srgbClr val="FFFFFF"/>
                  </a:solidFill>
                  <a:effectLst>
                    <a:outerShdw dist="38100" dir="2700000" algn="tl" rotWithShape="0">
                      <a:srgbClr val="662483"/>
                    </a:outerShdw>
                  </a:effectLst>
                  <a:uLnTx/>
                  <a:uFillTx/>
                  <a:latin typeface="Aptos" panose="02110004020202020204"/>
                  <a:ea typeface="+mn-ea"/>
                  <a:cs typeface="+mn-cs"/>
                </a:rPr>
                <a:t>Evidence of being a Resilient School</a:t>
              </a:r>
            </a:p>
          </p:txBody>
        </p:sp>
        <p:sp>
          <p:nvSpPr>
            <p:cNvPr id="50" name="Oval 49">
              <a:extLst>
                <a:ext uri="{FF2B5EF4-FFF2-40B4-BE49-F238E27FC236}">
                  <a16:creationId xmlns:a16="http://schemas.microsoft.com/office/drawing/2014/main" id="{38C6CE9C-CAC2-0EB0-B6A7-071D5FEE440B}"/>
                </a:ext>
              </a:extLst>
            </p:cNvPr>
            <p:cNvSpPr/>
            <p:nvPr/>
          </p:nvSpPr>
          <p:spPr>
            <a:xfrm>
              <a:off x="8362889" y="5992805"/>
              <a:ext cx="1533369" cy="1466140"/>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8" name="Picture 47">
              <a:extLst>
                <a:ext uri="{FF2B5EF4-FFF2-40B4-BE49-F238E27FC236}">
                  <a16:creationId xmlns:a16="http://schemas.microsoft.com/office/drawing/2014/main" id="{29F31CE3-391D-4672-0D94-C489B9EE8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313" y="6077407"/>
              <a:ext cx="1564597" cy="1303479"/>
            </a:xfrm>
            <a:prstGeom prst="rect">
              <a:avLst/>
            </a:prstGeom>
          </p:spPr>
        </p:pic>
      </p:grpSp>
    </p:spTree>
    <p:extLst>
      <p:ext uri="{BB962C8B-B14F-4D97-AF65-F5344CB8AC3E}">
        <p14:creationId xmlns:p14="http://schemas.microsoft.com/office/powerpoint/2010/main" val="660256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57E9-3D55-86F1-21DE-86BE5C8D8839}"/>
              </a:ext>
            </a:extLst>
          </p:cNvPr>
          <p:cNvSpPr>
            <a:spLocks noGrp="1"/>
          </p:cNvSpPr>
          <p:nvPr>
            <p:ph type="title"/>
          </p:nvPr>
        </p:nvSpPr>
        <p:spPr>
          <a:xfrm>
            <a:off x="2387880" y="44202"/>
            <a:ext cx="7886700" cy="994172"/>
          </a:xfrm>
        </p:spPr>
        <p:txBody>
          <a:bodyPr>
            <a:normAutofit fontScale="90000"/>
          </a:bodyPr>
          <a:lstStyle/>
          <a:p>
            <a:pPr algn="ctr"/>
            <a:r>
              <a:rPr lang="en-GB" b="1">
                <a:solidFill>
                  <a:schemeClr val="tx2">
                    <a:lumMod val="50000"/>
                  </a:schemeClr>
                </a:solidFill>
              </a:rPr>
              <a:t>Resilient Schools – A Tiered Approach</a:t>
            </a:r>
          </a:p>
        </p:txBody>
      </p:sp>
      <p:sp>
        <p:nvSpPr>
          <p:cNvPr id="7" name="Google Shape;739;p29">
            <a:extLst>
              <a:ext uri="{FF2B5EF4-FFF2-40B4-BE49-F238E27FC236}">
                <a16:creationId xmlns:a16="http://schemas.microsoft.com/office/drawing/2014/main" id="{849C6AFC-8133-64CF-922C-6E5EF73305D8}"/>
              </a:ext>
            </a:extLst>
          </p:cNvPr>
          <p:cNvSpPr txBox="1"/>
          <p:nvPr/>
        </p:nvSpPr>
        <p:spPr>
          <a:xfrm>
            <a:off x="1784924" y="712655"/>
            <a:ext cx="9092612" cy="406128"/>
          </a:xfrm>
          <a:prstGeom prst="rect">
            <a:avLst/>
          </a:prstGeom>
          <a:noFill/>
          <a:ln>
            <a:noFill/>
          </a:ln>
        </p:spPr>
        <p:txBody>
          <a:bodyPr spcFirstLastPara="1" wrap="square" lIns="68569" tIns="68569" rIns="68569" bIns="68569" anchor="ctr"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71717"/>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0477AA19-AAB1-D7BC-FD21-C4296C112732}"/>
              </a:ext>
            </a:extLst>
          </p:cNvPr>
          <p:cNvSpPr txBox="1"/>
          <p:nvPr/>
        </p:nvSpPr>
        <p:spPr>
          <a:xfrm>
            <a:off x="1827391" y="1067416"/>
            <a:ext cx="8891933" cy="584775"/>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71717"/>
                </a:solidFill>
                <a:effectLst/>
                <a:uLnTx/>
                <a:uFillTx/>
                <a:latin typeface="Aptos" panose="02110004020202020204"/>
                <a:ea typeface="+mn-ea"/>
                <a:cs typeface="+mn-cs"/>
              </a:rPr>
              <a:t>Aims to help support schools and colleges ‘where they are at’ in their journey to developing a Whole School or College Approach to mental health and wellbeing.</a:t>
            </a:r>
          </a:p>
        </p:txBody>
      </p:sp>
      <p:graphicFrame>
        <p:nvGraphicFramePr>
          <p:cNvPr id="15" name="Diagram 14">
            <a:extLst>
              <a:ext uri="{FF2B5EF4-FFF2-40B4-BE49-F238E27FC236}">
                <a16:creationId xmlns:a16="http://schemas.microsoft.com/office/drawing/2014/main" id="{6EDA56ED-D386-8A29-C830-0ADC7CF8D3DE}"/>
              </a:ext>
            </a:extLst>
          </p:cNvPr>
          <p:cNvGraphicFramePr/>
          <p:nvPr/>
        </p:nvGraphicFramePr>
        <p:xfrm>
          <a:off x="617578" y="1706827"/>
          <a:ext cx="6237070" cy="4135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351C56C-23BB-0FFF-1E06-687D0364B5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7065" y="2139193"/>
            <a:ext cx="3980746" cy="3382400"/>
          </a:xfrm>
          <a:prstGeom prst="rect">
            <a:avLst/>
          </a:prstGeom>
        </p:spPr>
      </p:pic>
      <p:sp>
        <p:nvSpPr>
          <p:cNvPr id="4" name="Arrow: Right 3">
            <a:extLst>
              <a:ext uri="{FF2B5EF4-FFF2-40B4-BE49-F238E27FC236}">
                <a16:creationId xmlns:a16="http://schemas.microsoft.com/office/drawing/2014/main" id="{ABA69AE8-3115-4012-5302-3DE0F3A788E6}"/>
              </a:ext>
            </a:extLst>
          </p:cNvPr>
          <p:cNvSpPr/>
          <p:nvPr/>
        </p:nvSpPr>
        <p:spPr>
          <a:xfrm rot="20225593">
            <a:off x="7159841" y="4922737"/>
            <a:ext cx="1314814" cy="484632"/>
          </a:xfrm>
          <a:prstGeom prst="rightArrow">
            <a:avLst/>
          </a:prstGeom>
          <a:solidFill>
            <a:srgbClr val="F39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96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224" y="320303"/>
            <a:ext cx="11794921" cy="6411178"/>
          </a:xfrm>
          <a:custGeom>
            <a:avLst/>
            <a:gdLst/>
            <a:ahLst/>
            <a:cxnLst/>
            <a:rect l="l" t="t" r="r" b="b"/>
            <a:pathLst>
              <a:path w="13421885" h="9326095">
                <a:moveTo>
                  <a:pt x="0" y="0"/>
                </a:moveTo>
                <a:lnTo>
                  <a:pt x="13421885" y="0"/>
                </a:lnTo>
                <a:lnTo>
                  <a:pt x="13421885" y="9326094"/>
                </a:lnTo>
                <a:lnTo>
                  <a:pt x="0" y="9326094"/>
                </a:lnTo>
                <a:lnTo>
                  <a:pt x="0" y="0"/>
                </a:lnTo>
                <a:close/>
              </a:path>
            </a:pathLst>
          </a:custGeom>
          <a:blipFill>
            <a:blip r:embed="rId2"/>
            <a:stretch>
              <a:fillRect/>
            </a:stretch>
          </a:blipFill>
        </p:spPr>
        <p:txBody>
          <a:bodyPr/>
          <a:lstStyle/>
          <a:p>
            <a:endParaRPr lang="en-GB" sz="1200"/>
          </a:p>
        </p:txBody>
      </p:sp>
      <p:pic>
        <p:nvPicPr>
          <p:cNvPr id="3" name="Picture 2">
            <a:extLst>
              <a:ext uri="{FF2B5EF4-FFF2-40B4-BE49-F238E27FC236}">
                <a16:creationId xmlns:a16="http://schemas.microsoft.com/office/drawing/2014/main" id="{2615E1FF-E622-C8EE-79BB-45FC74C2A7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748" y="126519"/>
            <a:ext cx="1267547" cy="46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83501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8EE441D-D15B-56C6-02F6-85BE6CFD7D72}"/>
              </a:ext>
            </a:extLst>
          </p:cNvPr>
          <p:cNvGrpSpPr/>
          <p:nvPr/>
        </p:nvGrpSpPr>
        <p:grpSpPr>
          <a:xfrm>
            <a:off x="177959" y="1698901"/>
            <a:ext cx="5571487" cy="4413800"/>
            <a:chOff x="2992619" y="1032469"/>
            <a:chExt cx="6226612" cy="5545474"/>
          </a:xfrm>
        </p:grpSpPr>
        <p:sp>
          <p:nvSpPr>
            <p:cNvPr id="23" name="Oval 22">
              <a:extLst>
                <a:ext uri="{FF2B5EF4-FFF2-40B4-BE49-F238E27FC236}">
                  <a16:creationId xmlns:a16="http://schemas.microsoft.com/office/drawing/2014/main" id="{4D9FBF56-1E34-7916-1BB9-2D7C44717CAD}"/>
                </a:ext>
              </a:extLst>
            </p:cNvPr>
            <p:cNvSpPr>
              <a:spLocks noChangeAspect="1"/>
            </p:cNvSpPr>
            <p:nvPr/>
          </p:nvSpPr>
          <p:spPr>
            <a:xfrm>
              <a:off x="3396000" y="1177943"/>
              <a:ext cx="5400000" cy="540000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 anger </a:t>
              </a:r>
              <a:endParaRPr kumimoji="0" lang="en-GB" sz="11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Oval 23">
              <a:extLst>
                <a:ext uri="{FF2B5EF4-FFF2-40B4-BE49-F238E27FC236}">
                  <a16:creationId xmlns:a16="http://schemas.microsoft.com/office/drawing/2014/main" id="{08058C5A-6E65-7CA9-0997-DE80066161CA}"/>
                </a:ext>
              </a:extLst>
            </p:cNvPr>
            <p:cNvSpPr>
              <a:spLocks noChangeAspect="1"/>
            </p:cNvSpPr>
            <p:nvPr/>
          </p:nvSpPr>
          <p:spPr>
            <a:xfrm>
              <a:off x="4836000" y="2617943"/>
              <a:ext cx="2520000" cy="2520000"/>
            </a:xfrm>
            <a:prstGeom prst="ellipse">
              <a:avLst/>
            </a:prstGeom>
            <a:solidFill>
              <a:schemeClr val="accent2">
                <a:lumMod val="50000"/>
              </a:schemeClr>
            </a:solidFill>
            <a:ln w="76200" cap="flat" cmpd="sng" algn="ctr">
              <a:solidFill>
                <a:sysClr val="window" lastClr="FFFF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Straight Connector 24">
              <a:extLst>
                <a:ext uri="{FF2B5EF4-FFF2-40B4-BE49-F238E27FC236}">
                  <a16:creationId xmlns:a16="http://schemas.microsoft.com/office/drawing/2014/main" id="{3DCA523F-F88A-A678-A417-BF71367DAA8C}"/>
                </a:ext>
              </a:extLst>
            </p:cNvPr>
            <p:cNvCxnSpPr>
              <a:stCxn id="24" idx="0"/>
            </p:cNvCxnSpPr>
            <p:nvPr/>
          </p:nvCxnSpPr>
          <p:spPr>
            <a:xfrm flipV="1">
              <a:off x="6096000" y="1032469"/>
              <a:ext cx="0" cy="1585474"/>
            </a:xfrm>
            <a:prstGeom prst="line">
              <a:avLst/>
            </a:prstGeom>
            <a:noFill/>
            <a:ln w="76200" cap="flat" cmpd="sng" algn="ctr">
              <a:solidFill>
                <a:sysClr val="window" lastClr="FFFFFF"/>
              </a:solidFill>
              <a:prstDash val="solid"/>
              <a:miter lim="800000"/>
            </a:ln>
            <a:effectLst/>
          </p:spPr>
        </p:cxnSp>
        <p:cxnSp>
          <p:nvCxnSpPr>
            <p:cNvPr id="26" name="Straight Connector 25">
              <a:extLst>
                <a:ext uri="{FF2B5EF4-FFF2-40B4-BE49-F238E27FC236}">
                  <a16:creationId xmlns:a16="http://schemas.microsoft.com/office/drawing/2014/main" id="{F5327A3B-0E9E-3EBF-F369-2381ACB9CA42}"/>
                </a:ext>
              </a:extLst>
            </p:cNvPr>
            <p:cNvCxnSpPr>
              <a:cxnSpLocks/>
            </p:cNvCxnSpPr>
            <p:nvPr/>
          </p:nvCxnSpPr>
          <p:spPr>
            <a:xfrm flipV="1">
              <a:off x="7057292" y="2121877"/>
              <a:ext cx="1242646" cy="933517"/>
            </a:xfrm>
            <a:prstGeom prst="line">
              <a:avLst/>
            </a:prstGeom>
            <a:noFill/>
            <a:ln w="76200" cap="flat" cmpd="sng" algn="ctr">
              <a:solidFill>
                <a:sysClr val="window" lastClr="FFFFFF"/>
              </a:solidFill>
              <a:prstDash val="solid"/>
              <a:miter lim="800000"/>
            </a:ln>
            <a:effectLst/>
          </p:spPr>
        </p:cxnSp>
        <p:cxnSp>
          <p:nvCxnSpPr>
            <p:cNvPr id="27" name="Straight Connector 26">
              <a:extLst>
                <a:ext uri="{FF2B5EF4-FFF2-40B4-BE49-F238E27FC236}">
                  <a16:creationId xmlns:a16="http://schemas.microsoft.com/office/drawing/2014/main" id="{2CD55859-D69B-961F-0841-BB732210904E}"/>
                </a:ext>
              </a:extLst>
            </p:cNvPr>
            <p:cNvCxnSpPr>
              <a:cxnSpLocks/>
            </p:cNvCxnSpPr>
            <p:nvPr/>
          </p:nvCxnSpPr>
          <p:spPr>
            <a:xfrm>
              <a:off x="7367723" y="4127217"/>
              <a:ext cx="1416554" cy="327553"/>
            </a:xfrm>
            <a:prstGeom prst="line">
              <a:avLst/>
            </a:prstGeom>
            <a:noFill/>
            <a:ln w="76200" cap="flat" cmpd="sng" algn="ctr">
              <a:solidFill>
                <a:sysClr val="window" lastClr="FFFFFF"/>
              </a:solidFill>
              <a:prstDash val="solid"/>
              <a:miter lim="800000"/>
            </a:ln>
            <a:effectLst/>
          </p:spPr>
        </p:cxnSp>
        <p:cxnSp>
          <p:nvCxnSpPr>
            <p:cNvPr id="28" name="Straight Connector 27">
              <a:extLst>
                <a:ext uri="{FF2B5EF4-FFF2-40B4-BE49-F238E27FC236}">
                  <a16:creationId xmlns:a16="http://schemas.microsoft.com/office/drawing/2014/main" id="{0A3A780F-3A96-BD36-3C74-AEE617013E16}"/>
                </a:ext>
              </a:extLst>
            </p:cNvPr>
            <p:cNvCxnSpPr>
              <a:cxnSpLocks/>
            </p:cNvCxnSpPr>
            <p:nvPr/>
          </p:nvCxnSpPr>
          <p:spPr>
            <a:xfrm flipH="1" flipV="1">
              <a:off x="6670431" y="4992469"/>
              <a:ext cx="720738" cy="1384885"/>
            </a:xfrm>
            <a:prstGeom prst="line">
              <a:avLst/>
            </a:prstGeom>
            <a:noFill/>
            <a:ln w="76200" cap="flat" cmpd="sng" algn="ctr">
              <a:solidFill>
                <a:sysClr val="window" lastClr="FFFFFF"/>
              </a:solidFill>
              <a:prstDash val="solid"/>
              <a:miter lim="800000"/>
            </a:ln>
            <a:effectLst/>
          </p:spPr>
        </p:cxnSp>
        <p:cxnSp>
          <p:nvCxnSpPr>
            <p:cNvPr id="29" name="Straight Connector 28">
              <a:extLst>
                <a:ext uri="{FF2B5EF4-FFF2-40B4-BE49-F238E27FC236}">
                  <a16:creationId xmlns:a16="http://schemas.microsoft.com/office/drawing/2014/main" id="{8B2D687F-A7A2-FB77-2070-EF1413E6E139}"/>
                </a:ext>
              </a:extLst>
            </p:cNvPr>
            <p:cNvCxnSpPr>
              <a:cxnSpLocks/>
            </p:cNvCxnSpPr>
            <p:nvPr/>
          </p:nvCxnSpPr>
          <p:spPr>
            <a:xfrm flipV="1">
              <a:off x="4859446" y="4992469"/>
              <a:ext cx="662123" cy="1384885"/>
            </a:xfrm>
            <a:prstGeom prst="line">
              <a:avLst/>
            </a:prstGeom>
            <a:noFill/>
            <a:ln w="76200" cap="flat" cmpd="sng" algn="ctr">
              <a:solidFill>
                <a:sysClr val="window" lastClr="FFFFFF"/>
              </a:solidFill>
              <a:prstDash val="solid"/>
              <a:miter lim="800000"/>
            </a:ln>
            <a:effectLst/>
          </p:spPr>
        </p:cxnSp>
        <p:cxnSp>
          <p:nvCxnSpPr>
            <p:cNvPr id="30" name="Straight Connector 29">
              <a:extLst>
                <a:ext uri="{FF2B5EF4-FFF2-40B4-BE49-F238E27FC236}">
                  <a16:creationId xmlns:a16="http://schemas.microsoft.com/office/drawing/2014/main" id="{2772D2B3-9671-1F06-054B-182A82744A2A}"/>
                </a:ext>
              </a:extLst>
            </p:cNvPr>
            <p:cNvCxnSpPr>
              <a:cxnSpLocks/>
            </p:cNvCxnSpPr>
            <p:nvPr/>
          </p:nvCxnSpPr>
          <p:spPr>
            <a:xfrm flipV="1">
              <a:off x="3374684" y="4122884"/>
              <a:ext cx="1449593" cy="355332"/>
            </a:xfrm>
            <a:prstGeom prst="line">
              <a:avLst/>
            </a:prstGeom>
            <a:noFill/>
            <a:ln w="76200" cap="flat" cmpd="sng" algn="ctr">
              <a:solidFill>
                <a:sysClr val="window" lastClr="FFFFFF"/>
              </a:solidFill>
              <a:prstDash val="solid"/>
              <a:miter lim="800000"/>
            </a:ln>
            <a:effectLst/>
          </p:spPr>
        </p:cxnSp>
        <p:cxnSp>
          <p:nvCxnSpPr>
            <p:cNvPr id="31" name="Straight Connector 30">
              <a:extLst>
                <a:ext uri="{FF2B5EF4-FFF2-40B4-BE49-F238E27FC236}">
                  <a16:creationId xmlns:a16="http://schemas.microsoft.com/office/drawing/2014/main" id="{FCDC30DC-2AAF-361B-E19A-40938D2CC126}"/>
                </a:ext>
              </a:extLst>
            </p:cNvPr>
            <p:cNvCxnSpPr>
              <a:cxnSpLocks/>
            </p:cNvCxnSpPr>
            <p:nvPr/>
          </p:nvCxnSpPr>
          <p:spPr>
            <a:xfrm flipH="1" flipV="1">
              <a:off x="3985846" y="2121878"/>
              <a:ext cx="1113692" cy="933516"/>
            </a:xfrm>
            <a:prstGeom prst="line">
              <a:avLst/>
            </a:prstGeom>
            <a:noFill/>
            <a:ln w="76200" cap="flat" cmpd="sng" algn="ctr">
              <a:solidFill>
                <a:sysClr val="window" lastClr="FFFFFF"/>
              </a:solidFill>
              <a:prstDash val="solid"/>
              <a:miter lim="800000"/>
            </a:ln>
            <a:effectLst/>
          </p:spPr>
        </p:cxnSp>
        <p:sp>
          <p:nvSpPr>
            <p:cNvPr id="32" name="TextBox 31">
              <a:extLst>
                <a:ext uri="{FF2B5EF4-FFF2-40B4-BE49-F238E27FC236}">
                  <a16:creationId xmlns:a16="http://schemas.microsoft.com/office/drawing/2014/main" id="{E487159A-330D-EE17-9F6E-10C77368ABC1}"/>
                </a:ext>
              </a:extLst>
            </p:cNvPr>
            <p:cNvSpPr txBox="1"/>
            <p:nvPr/>
          </p:nvSpPr>
          <p:spPr>
            <a:xfrm>
              <a:off x="6001039" y="1435338"/>
              <a:ext cx="2035292" cy="141748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Curriculum,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teaching 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learning </a:t>
              </a: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promote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resilience and support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and emotional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learning</a:t>
              </a:r>
              <a:endParaRPr kumimoji="0" lang="en-GB"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1563475-D089-19BF-5C4F-EBFD67131E61}"/>
                </a:ext>
              </a:extLst>
            </p:cNvPr>
            <p:cNvSpPr txBox="1"/>
            <p:nvPr/>
          </p:nvSpPr>
          <p:spPr>
            <a:xfrm>
              <a:off x="6838766" y="3027370"/>
              <a:ext cx="2380465" cy="98607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Enabling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 voice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influence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decisions</a:t>
              </a:r>
              <a:endParaRPr kumimoji="0" lang="en-GB"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9E8CF092-ACF9-EC41-F5AF-4A632FAEA5D3}"/>
                </a:ext>
              </a:extLst>
            </p:cNvPr>
            <p:cNvSpPr txBox="1"/>
            <p:nvPr/>
          </p:nvSpPr>
          <p:spPr>
            <a:xfrm>
              <a:off x="6436847" y="4550965"/>
              <a:ext cx="2380465" cy="12017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Staff</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development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support their own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wellbeing and that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of students</a:t>
              </a:r>
              <a:endParaRPr kumimoji="0" lang="en-GB"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481599F9-681A-A9F3-9BED-2897465DFF35}"/>
                </a:ext>
              </a:extLst>
            </p:cNvPr>
            <p:cNvSpPr txBox="1"/>
            <p:nvPr/>
          </p:nvSpPr>
          <p:spPr>
            <a:xfrm>
              <a:off x="4905763" y="5567877"/>
              <a:ext cx="2380465" cy="77037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Identify need 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monitoring impact </a:t>
              </a: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of</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interventions</a:t>
              </a:r>
              <a:endParaRPr kumimoji="0" lang="en-GB"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FD8C9293-2D67-B5E6-EB1E-06F97AEA1192}"/>
                </a:ext>
              </a:extLst>
            </p:cNvPr>
            <p:cNvSpPr txBox="1"/>
            <p:nvPr/>
          </p:nvSpPr>
          <p:spPr>
            <a:xfrm>
              <a:off x="3329548" y="4766277"/>
              <a:ext cx="2380465" cy="54136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Working with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parents/carers</a:t>
              </a:r>
              <a:endParaRPr kumimoji="0" lang="en-GB"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AD596D2B-8547-3818-8A4D-83281B3055E8}"/>
                </a:ext>
              </a:extLst>
            </p:cNvPr>
            <p:cNvSpPr txBox="1"/>
            <p:nvPr/>
          </p:nvSpPr>
          <p:spPr>
            <a:xfrm>
              <a:off x="2992619" y="3009002"/>
              <a:ext cx="2380465" cy="98607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Targeted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support </a:t>
              </a: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Appropriate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referral</a:t>
              </a:r>
              <a:endParaRPr kumimoji="0" lang="en-GB"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DA897CAE-F5E8-A49A-9A4C-D9C7349BA33F}"/>
                </a:ext>
              </a:extLst>
            </p:cNvPr>
            <p:cNvSpPr txBox="1"/>
            <p:nvPr/>
          </p:nvSpPr>
          <p:spPr>
            <a:xfrm>
              <a:off x="4028494" y="1632474"/>
              <a:ext cx="2380465" cy="98607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 </a:t>
              </a: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ethos 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environment </a:t>
              </a: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that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Promotes respect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values diversity</a:t>
              </a:r>
              <a:endParaRPr kumimoji="0" lang="en-GB" sz="11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CCCCE347-4167-9E04-B5F5-48B80BA02C2C}"/>
                </a:ext>
              </a:extLst>
            </p:cNvPr>
            <p:cNvSpPr txBox="1"/>
            <p:nvPr/>
          </p:nvSpPr>
          <p:spPr>
            <a:xfrm>
              <a:off x="4993598" y="3059447"/>
              <a:ext cx="2176503" cy="174010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Leadership and management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that supports and champions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efforts to promote emotional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health and wellbeing</a:t>
              </a:r>
              <a:endParaRPr kumimoji="0" lang="en-GB"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itle 1">
            <a:extLst>
              <a:ext uri="{FF2B5EF4-FFF2-40B4-BE49-F238E27FC236}">
                <a16:creationId xmlns:a16="http://schemas.microsoft.com/office/drawing/2014/main" id="{AAA757E9-3D55-86F1-21DE-86BE5C8D8839}"/>
              </a:ext>
            </a:extLst>
          </p:cNvPr>
          <p:cNvSpPr>
            <a:spLocks noGrp="1"/>
          </p:cNvSpPr>
          <p:nvPr>
            <p:ph type="title"/>
          </p:nvPr>
        </p:nvSpPr>
        <p:spPr>
          <a:xfrm>
            <a:off x="2387880" y="44202"/>
            <a:ext cx="7886700" cy="994172"/>
          </a:xfrm>
        </p:spPr>
        <p:txBody>
          <a:bodyPr/>
          <a:lstStyle/>
          <a:p>
            <a:pPr algn="ctr"/>
            <a:r>
              <a:rPr lang="en-GB" b="1">
                <a:solidFill>
                  <a:schemeClr val="tx2">
                    <a:lumMod val="50000"/>
                  </a:schemeClr>
                </a:solidFill>
              </a:rPr>
              <a:t>Self-Assessment Tool </a:t>
            </a:r>
          </a:p>
        </p:txBody>
      </p:sp>
      <p:sp>
        <p:nvSpPr>
          <p:cNvPr id="7" name="Google Shape;739;p29">
            <a:extLst>
              <a:ext uri="{FF2B5EF4-FFF2-40B4-BE49-F238E27FC236}">
                <a16:creationId xmlns:a16="http://schemas.microsoft.com/office/drawing/2014/main" id="{849C6AFC-8133-64CF-922C-6E5EF73305D8}"/>
              </a:ext>
            </a:extLst>
          </p:cNvPr>
          <p:cNvSpPr txBox="1"/>
          <p:nvPr/>
        </p:nvSpPr>
        <p:spPr>
          <a:xfrm>
            <a:off x="1784924" y="712655"/>
            <a:ext cx="9092612" cy="406128"/>
          </a:xfrm>
          <a:prstGeom prst="rect">
            <a:avLst/>
          </a:prstGeom>
          <a:noFill/>
          <a:ln>
            <a:noFill/>
          </a:ln>
        </p:spPr>
        <p:txBody>
          <a:bodyPr spcFirstLastPara="1" wrap="square" lIns="68569" tIns="68569" rIns="68569" bIns="68569" anchor="ctr"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srgbClr val="249390">
                    <a:lumMod val="50000"/>
                  </a:srgbClr>
                </a:solidFill>
                <a:effectLst/>
                <a:uLnTx/>
                <a:uFillTx/>
                <a:latin typeface="Aptos Display" panose="02110004020202020204"/>
                <a:ea typeface="Fira Sans Extra Condensed Medium"/>
                <a:cs typeface="Fira Sans Extra Condensed Medium"/>
                <a:sym typeface="Fira Sans Extra Condensed Medium"/>
              </a:rPr>
              <a:t>Self-Assessment Audit Tool: </a:t>
            </a:r>
            <a:r>
              <a:rPr kumimoji="0" lang="en-GB" sz="1600" b="0" i="0" u="none" strike="noStrike" kern="1200" cap="none" spc="0" normalizeH="0" baseline="0" noProof="0">
                <a:ln>
                  <a:noFill/>
                </a:ln>
                <a:solidFill>
                  <a:srgbClr val="171717"/>
                </a:solidFill>
                <a:effectLst/>
                <a:uLnTx/>
                <a:uFillTx/>
                <a:latin typeface="Aptos" panose="02110004020202020204"/>
                <a:ea typeface="+mn-ea"/>
                <a:cs typeface="+mn-cs"/>
                <a:hlinkClick r:id="rId3"/>
              </a:rPr>
              <a:t>nationalwsa.com</a:t>
            </a:r>
            <a:endParaRPr kumimoji="0" lang="en-GB" sz="1600" b="0" i="0" u="none" strike="noStrike" kern="1200" cap="none" spc="0" normalizeH="0" baseline="0" noProof="0">
              <a:ln>
                <a:noFill/>
              </a:ln>
              <a:solidFill>
                <a:srgbClr val="171717"/>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0477AA19-AAB1-D7BC-FD21-C4296C112732}"/>
              </a:ext>
            </a:extLst>
          </p:cNvPr>
          <p:cNvSpPr txBox="1"/>
          <p:nvPr/>
        </p:nvSpPr>
        <p:spPr>
          <a:xfrm>
            <a:off x="1827391" y="1067416"/>
            <a:ext cx="8891933" cy="584775"/>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71717"/>
                </a:solidFill>
                <a:effectLst/>
                <a:uLnTx/>
                <a:uFillTx/>
                <a:latin typeface="Aptos" panose="02110004020202020204"/>
                <a:ea typeface="+mn-ea"/>
                <a:cs typeface="+mn-cs"/>
              </a:rPr>
              <a:t>Aims to help schools and colleges to work towards developing a Whole School or College Approach to mental health and wellbeing.</a:t>
            </a:r>
          </a:p>
        </p:txBody>
      </p:sp>
      <p:graphicFrame>
        <p:nvGraphicFramePr>
          <p:cNvPr id="15" name="Diagram 14">
            <a:extLst>
              <a:ext uri="{FF2B5EF4-FFF2-40B4-BE49-F238E27FC236}">
                <a16:creationId xmlns:a16="http://schemas.microsoft.com/office/drawing/2014/main" id="{6EDA56ED-D386-8A29-C830-0ADC7CF8D3DE}"/>
              </a:ext>
            </a:extLst>
          </p:cNvPr>
          <p:cNvGraphicFramePr/>
          <p:nvPr/>
        </p:nvGraphicFramePr>
        <p:xfrm>
          <a:off x="5592250" y="1875602"/>
          <a:ext cx="6237070" cy="4135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2981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63B3-03B8-D447-884C-7F084939F339}"/>
              </a:ext>
            </a:extLst>
          </p:cNvPr>
          <p:cNvSpPr>
            <a:spLocks noGrp="1"/>
          </p:cNvSpPr>
          <p:nvPr>
            <p:ph type="title"/>
          </p:nvPr>
        </p:nvSpPr>
        <p:spPr>
          <a:xfrm>
            <a:off x="-111211" y="271086"/>
            <a:ext cx="12303211" cy="1325563"/>
          </a:xfrm>
        </p:spPr>
        <p:txBody>
          <a:bodyPr/>
          <a:lstStyle/>
          <a:p>
            <a:pPr algn="ctr"/>
            <a:r>
              <a:rPr lang="en-GB" b="1">
                <a:solidFill>
                  <a:schemeClr val="tx2">
                    <a:lumMod val="50000"/>
                  </a:schemeClr>
                </a:solidFill>
              </a:rPr>
              <a:t>Benefits of the Self-Assessment Tool </a:t>
            </a:r>
          </a:p>
        </p:txBody>
      </p:sp>
      <p:graphicFrame>
        <p:nvGraphicFramePr>
          <p:cNvPr id="4" name="Diagram 3">
            <a:extLst>
              <a:ext uri="{FF2B5EF4-FFF2-40B4-BE49-F238E27FC236}">
                <a16:creationId xmlns:a16="http://schemas.microsoft.com/office/drawing/2014/main" id="{F7AC5576-B323-E99D-A228-16B20D2D5B62}"/>
              </a:ext>
            </a:extLst>
          </p:cNvPr>
          <p:cNvGraphicFramePr/>
          <p:nvPr>
            <p:extLst>
              <p:ext uri="{D42A27DB-BD31-4B8C-83A1-F6EECF244321}">
                <p14:modId xmlns:p14="http://schemas.microsoft.com/office/powerpoint/2010/main" val="154682674"/>
              </p:ext>
            </p:extLst>
          </p:nvPr>
        </p:nvGraphicFramePr>
        <p:xfrm>
          <a:off x="3687917" y="1368795"/>
          <a:ext cx="8169474" cy="4730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utoShape 4" descr="Search in sidebar query">
            <a:extLst>
              <a:ext uri="{FF2B5EF4-FFF2-40B4-BE49-F238E27FC236}">
                <a16:creationId xmlns:a16="http://schemas.microsoft.com/office/drawing/2014/main" id="{684CA169-94E8-22A9-777B-9E2E6D42EA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1717"/>
              </a:solidFill>
              <a:effectLst/>
              <a:uLnTx/>
              <a:uFillTx/>
              <a:latin typeface="Aptos" panose="02110004020202020204"/>
              <a:ea typeface="+mn-ea"/>
              <a:cs typeface="+mn-cs"/>
            </a:endParaRPr>
          </a:p>
        </p:txBody>
      </p:sp>
      <p:sp>
        <p:nvSpPr>
          <p:cNvPr id="12" name="AutoShape 6" descr="Search in sidebar query">
            <a:extLst>
              <a:ext uri="{FF2B5EF4-FFF2-40B4-BE49-F238E27FC236}">
                <a16:creationId xmlns:a16="http://schemas.microsoft.com/office/drawing/2014/main" id="{25AAE6ED-CB68-5A0F-43FD-782C08BFDD5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1717"/>
              </a:solidFill>
              <a:effectLst/>
              <a:uLnTx/>
              <a:uFillTx/>
              <a:latin typeface="Aptos" panose="02110004020202020204"/>
              <a:ea typeface="+mn-ea"/>
              <a:cs typeface="+mn-cs"/>
            </a:endParaRPr>
          </a:p>
        </p:txBody>
      </p:sp>
      <p:pic>
        <p:nvPicPr>
          <p:cNvPr id="14" name="Picture 13" descr="A blue and white logo with a lion head&#10;&#10;Description automatically generated">
            <a:extLst>
              <a:ext uri="{FF2B5EF4-FFF2-40B4-BE49-F238E27FC236}">
                <a16:creationId xmlns:a16="http://schemas.microsoft.com/office/drawing/2014/main" id="{F74B53FF-DD67-CF89-9B5C-A49C8AE7260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36" b="89904" l="3444" r="93685">
                        <a14:foregroundMark x1="16533" y1="22596" x2="11366" y2="19712"/>
                        <a14:foregroundMark x1="11366" y1="19712" x2="6774" y2="22917"/>
                        <a14:foregroundMark x1="6774" y1="22917" x2="7577" y2="42308"/>
                        <a14:foregroundMark x1="7577" y1="42308" x2="5626" y2="49038"/>
                        <a14:foregroundMark x1="5626" y1="49038" x2="8152" y2="64744"/>
                        <a14:foregroundMark x1="8152" y1="64744" x2="10333" y2="66186"/>
                        <a14:foregroundMark x1="86567" y1="22596" x2="91734" y2="27885"/>
                        <a14:foregroundMark x1="91734" y1="27885" x2="89437" y2="52564"/>
                        <a14:foregroundMark x1="89437" y1="52564" x2="91963" y2="67147"/>
                        <a14:foregroundMark x1="94719" y1="71314" x2="93915" y2="78686"/>
                        <a14:foregroundMark x1="93915" y1="78686" x2="93685" y2="78846"/>
                        <a14:foregroundMark x1="5166" y1="51122" x2="5626" y2="53526"/>
                        <a14:foregroundMark x1="8726" y1="65385" x2="7348" y2="59936"/>
                        <a14:foregroundMark x1="3444" y1="53686" x2="3444" y2="53686"/>
                        <a14:foregroundMark x1="92308" y1="27083" x2="93341" y2="34936"/>
                        <a14:foregroundMark x1="93341" y1="34936" x2="92882" y2="37019"/>
                      </a14:backgroundRemoval>
                    </a14:imgEffect>
                  </a14:imgLayer>
                </a14:imgProps>
              </a:ext>
              <a:ext uri="{28A0092B-C50C-407E-A947-70E740481C1C}">
                <a14:useLocalDpi xmlns:a14="http://schemas.microsoft.com/office/drawing/2010/main" val="0"/>
              </a:ext>
            </a:extLst>
          </a:blip>
          <a:stretch>
            <a:fillRect/>
          </a:stretch>
        </p:blipFill>
        <p:spPr>
          <a:xfrm>
            <a:off x="98378" y="2334453"/>
            <a:ext cx="4027346" cy="2885263"/>
          </a:xfrm>
          <a:prstGeom prst="rect">
            <a:avLst/>
          </a:prstGeom>
        </p:spPr>
      </p:pic>
      <p:pic>
        <p:nvPicPr>
          <p:cNvPr id="6" name="Graphic 5" descr="Clipboard Badge with solid fill">
            <a:extLst>
              <a:ext uri="{FF2B5EF4-FFF2-40B4-BE49-F238E27FC236}">
                <a16:creationId xmlns:a16="http://schemas.microsoft.com/office/drawing/2014/main" id="{FA82846D-6EC4-38EA-2958-A96844073E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77228" y="2794074"/>
            <a:ext cx="792000" cy="792000"/>
          </a:xfrm>
          <a:prstGeom prst="rect">
            <a:avLst/>
          </a:prstGeom>
        </p:spPr>
      </p:pic>
      <p:pic>
        <p:nvPicPr>
          <p:cNvPr id="8" name="Graphic 7" descr="Laptop with solid fill">
            <a:extLst>
              <a:ext uri="{FF2B5EF4-FFF2-40B4-BE49-F238E27FC236}">
                <a16:creationId xmlns:a16="http://schemas.microsoft.com/office/drawing/2014/main" id="{79CA18BB-CA75-FCDE-6DD3-506BD22F3F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97473" y="1681569"/>
            <a:ext cx="792000" cy="792000"/>
          </a:xfrm>
          <a:prstGeom prst="rect">
            <a:avLst/>
          </a:prstGeom>
        </p:spPr>
      </p:pic>
      <p:pic>
        <p:nvPicPr>
          <p:cNvPr id="10" name="Graphic 9" descr="Cheers outline">
            <a:extLst>
              <a:ext uri="{FF2B5EF4-FFF2-40B4-BE49-F238E27FC236}">
                <a16:creationId xmlns:a16="http://schemas.microsoft.com/office/drawing/2014/main" id="{77DB221E-D9CE-834B-36AD-5A0B6FADF58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70947" y="3862755"/>
            <a:ext cx="914400" cy="914400"/>
          </a:xfrm>
          <a:prstGeom prst="rect">
            <a:avLst/>
          </a:prstGeom>
        </p:spPr>
      </p:pic>
      <p:pic>
        <p:nvPicPr>
          <p:cNvPr id="15" name="Graphic 14" descr="Open hand with solid fill">
            <a:extLst>
              <a:ext uri="{FF2B5EF4-FFF2-40B4-BE49-F238E27FC236}">
                <a16:creationId xmlns:a16="http://schemas.microsoft.com/office/drawing/2014/main" id="{248992DB-61E8-2EC5-FFEA-11AC3B3ADC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792545" y="5080600"/>
            <a:ext cx="914400" cy="914400"/>
          </a:xfrm>
          <a:prstGeom prst="rect">
            <a:avLst/>
          </a:prstGeom>
        </p:spPr>
      </p:pic>
      <p:pic>
        <p:nvPicPr>
          <p:cNvPr id="17" name="Graphic 16" descr="Information with solid fill">
            <a:extLst>
              <a:ext uri="{FF2B5EF4-FFF2-40B4-BE49-F238E27FC236}">
                <a16:creationId xmlns:a16="http://schemas.microsoft.com/office/drawing/2014/main" id="{8B1AFE9A-17F5-CFFC-2C0E-0EA734CC3E8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27346" y="4951817"/>
            <a:ext cx="457200" cy="457200"/>
          </a:xfrm>
          <a:prstGeom prst="rect">
            <a:avLst/>
          </a:prstGeom>
        </p:spPr>
      </p:pic>
    </p:spTree>
    <p:extLst>
      <p:ext uri="{BB962C8B-B14F-4D97-AF65-F5344CB8AC3E}">
        <p14:creationId xmlns:p14="http://schemas.microsoft.com/office/powerpoint/2010/main" val="158106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8B7B7-4A98-0957-2AF9-14D4863286DC}"/>
              </a:ext>
            </a:extLst>
          </p:cNvPr>
          <p:cNvPicPr>
            <a:picLocks noChangeAspect="1"/>
          </p:cNvPicPr>
          <p:nvPr/>
        </p:nvPicPr>
        <p:blipFill>
          <a:blip r:embed="rId2"/>
          <a:stretch>
            <a:fillRect/>
          </a:stretch>
        </p:blipFill>
        <p:spPr>
          <a:xfrm>
            <a:off x="643467" y="435935"/>
            <a:ext cx="10905066" cy="6060558"/>
          </a:xfrm>
          <a:prstGeom prst="rect">
            <a:avLst/>
          </a:prstGeom>
        </p:spPr>
      </p:pic>
      <p:pic>
        <p:nvPicPr>
          <p:cNvPr id="4" name="Picture 4">
            <a:extLst>
              <a:ext uri="{FF2B5EF4-FFF2-40B4-BE49-F238E27FC236}">
                <a16:creationId xmlns:a16="http://schemas.microsoft.com/office/drawing/2014/main" id="{9BE3A280-DCE8-ED22-4F84-9C52497AEA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848" y="6154985"/>
            <a:ext cx="1460028" cy="53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548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E2B42-64B3-17C2-2BD4-5E5ACFFCE7B9}"/>
              </a:ext>
            </a:extLst>
          </p:cNvPr>
          <p:cNvPicPr>
            <a:picLocks noChangeAspect="1"/>
          </p:cNvPicPr>
          <p:nvPr/>
        </p:nvPicPr>
        <p:blipFill>
          <a:blip r:embed="rId2"/>
          <a:stretch>
            <a:fillRect/>
          </a:stretch>
        </p:blipFill>
        <p:spPr>
          <a:xfrm>
            <a:off x="361506" y="229859"/>
            <a:ext cx="11366205" cy="6398281"/>
          </a:xfrm>
          <a:prstGeom prst="rect">
            <a:avLst/>
          </a:prstGeom>
        </p:spPr>
      </p:pic>
      <p:pic>
        <p:nvPicPr>
          <p:cNvPr id="4" name="Picture 4">
            <a:extLst>
              <a:ext uri="{FF2B5EF4-FFF2-40B4-BE49-F238E27FC236}">
                <a16:creationId xmlns:a16="http://schemas.microsoft.com/office/drawing/2014/main" id="{19F881E5-6107-BAD1-9C81-EFD7F8367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8011" y="229859"/>
            <a:ext cx="1460028" cy="53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162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38BC-6357-6E2B-56A6-7B4E29337487}"/>
              </a:ext>
            </a:extLst>
          </p:cNvPr>
          <p:cNvPicPr>
            <a:picLocks noChangeAspect="1"/>
          </p:cNvPicPr>
          <p:nvPr/>
        </p:nvPicPr>
        <p:blipFill>
          <a:blip r:embed="rId2"/>
          <a:stretch>
            <a:fillRect/>
          </a:stretch>
        </p:blipFill>
        <p:spPr>
          <a:xfrm>
            <a:off x="304800" y="754912"/>
            <a:ext cx="11531600" cy="5971008"/>
          </a:xfrm>
          <a:prstGeom prst="rect">
            <a:avLst/>
          </a:prstGeom>
        </p:spPr>
      </p:pic>
      <p:pic>
        <p:nvPicPr>
          <p:cNvPr id="4" name="Picture 3">
            <a:extLst>
              <a:ext uri="{FF2B5EF4-FFF2-40B4-BE49-F238E27FC236}">
                <a16:creationId xmlns:a16="http://schemas.microsoft.com/office/drawing/2014/main" id="{3F2B9851-CABF-2180-A138-872F14D2F6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6372" y="185242"/>
            <a:ext cx="1460028" cy="53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423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7F7"/>
        </a:solidFill>
        <a:effectLst/>
      </p:bgPr>
    </p:bg>
    <p:spTree>
      <p:nvGrpSpPr>
        <p:cNvPr id="1" name=""/>
        <p:cNvGrpSpPr/>
        <p:nvPr/>
      </p:nvGrpSpPr>
      <p:grpSpPr>
        <a:xfrm>
          <a:off x="0" y="0"/>
          <a:ext cx="0" cy="0"/>
          <a:chOff x="0" y="0"/>
          <a:chExt cx="0" cy="0"/>
        </a:xfrm>
      </p:grpSpPr>
      <p:sp>
        <p:nvSpPr>
          <p:cNvPr id="2" name="Freeform 2"/>
          <p:cNvSpPr/>
          <p:nvPr/>
        </p:nvSpPr>
        <p:spPr>
          <a:xfrm>
            <a:off x="7862737" y="-1166654"/>
            <a:ext cx="4784433" cy="4793425"/>
          </a:xfrm>
          <a:custGeom>
            <a:avLst/>
            <a:gdLst/>
            <a:ahLst/>
            <a:cxnLst/>
            <a:rect l="l" t="t" r="r" b="b"/>
            <a:pathLst>
              <a:path w="7176649" h="7190138">
                <a:moveTo>
                  <a:pt x="0" y="0"/>
                </a:moveTo>
                <a:lnTo>
                  <a:pt x="7176649" y="0"/>
                </a:lnTo>
                <a:lnTo>
                  <a:pt x="7176649" y="7190139"/>
                </a:lnTo>
                <a:lnTo>
                  <a:pt x="0" y="7190139"/>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2643893"/>
            <a:ext cx="4053354" cy="3004101"/>
          </a:xfrm>
          <a:custGeom>
            <a:avLst/>
            <a:gdLst/>
            <a:ahLst/>
            <a:cxnLst/>
            <a:rect l="l" t="t" r="r" b="b"/>
            <a:pathLst>
              <a:path w="6080031" h="4506152">
                <a:moveTo>
                  <a:pt x="0" y="0"/>
                </a:moveTo>
                <a:lnTo>
                  <a:pt x="6080031" y="0"/>
                </a:lnTo>
                <a:lnTo>
                  <a:pt x="6080031" y="4506151"/>
                </a:lnTo>
                <a:lnTo>
                  <a:pt x="0" y="4506151"/>
                </a:lnTo>
                <a:lnTo>
                  <a:pt x="0" y="0"/>
                </a:lnTo>
                <a:close/>
              </a:path>
            </a:pathLst>
          </a:custGeom>
          <a:blipFill>
            <a:blip r:embed="rId3"/>
            <a:stretch>
              <a:fillRect t="-376" b="-37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82247" y="2031317"/>
            <a:ext cx="8261263" cy="4511711"/>
          </a:xfrm>
          <a:custGeom>
            <a:avLst/>
            <a:gdLst/>
            <a:ahLst/>
            <a:cxnLst/>
            <a:rect l="l" t="t" r="r" b="b"/>
            <a:pathLst>
              <a:path w="12391895" h="6767567">
                <a:moveTo>
                  <a:pt x="0" y="0"/>
                </a:moveTo>
                <a:lnTo>
                  <a:pt x="12391895" y="0"/>
                </a:lnTo>
                <a:lnTo>
                  <a:pt x="12391895" y="6767567"/>
                </a:lnTo>
                <a:lnTo>
                  <a:pt x="0" y="6767567"/>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93459"/>
            <a:ext cx="10254953" cy="620363"/>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2800" b="1" i="0" u="none" strike="noStrike" kern="1200" cap="none" spc="0" normalizeH="0" baseline="0" noProof="0">
                <a:ln>
                  <a:noFill/>
                </a:ln>
                <a:solidFill>
                  <a:srgbClr val="5C237C"/>
                </a:solidFill>
                <a:effectLst/>
                <a:uLnTx/>
                <a:uFillTx/>
                <a:latin typeface="Canva Sans Bold"/>
                <a:ea typeface="Canva Sans Bold"/>
                <a:cs typeface="Canva Sans Bold"/>
                <a:sym typeface="Canva Sans Bold"/>
              </a:rPr>
              <a:t>Resilience in Schools Audit Consultations </a:t>
            </a:r>
          </a:p>
        </p:txBody>
      </p:sp>
      <p:sp>
        <p:nvSpPr>
          <p:cNvPr id="6" name="TextBox 5">
            <a:extLst>
              <a:ext uri="{FF2B5EF4-FFF2-40B4-BE49-F238E27FC236}">
                <a16:creationId xmlns:a16="http://schemas.microsoft.com/office/drawing/2014/main" id="{F94DFDB3-EC83-B3C0-5397-60DF437580B0}"/>
              </a:ext>
            </a:extLst>
          </p:cNvPr>
          <p:cNvSpPr txBox="1"/>
          <p:nvPr/>
        </p:nvSpPr>
        <p:spPr>
          <a:xfrm>
            <a:off x="409477" y="5614239"/>
            <a:ext cx="2663293" cy="646331"/>
          </a:xfrm>
          <a:prstGeom prst="rect">
            <a:avLst/>
          </a:prstGeom>
          <a:noFill/>
          <a:ln w="28575">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hlinkClick r:id="rId5"/>
              </a:rPr>
              <a:t>Lucy.baker@barnet.gov.uk</a:t>
            </a: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Inclusion Advisory Team</a:t>
            </a:r>
          </a:p>
        </p:txBody>
      </p:sp>
      <p:pic>
        <p:nvPicPr>
          <p:cNvPr id="7" name="Picture 6">
            <a:extLst>
              <a:ext uri="{FF2B5EF4-FFF2-40B4-BE49-F238E27FC236}">
                <a16:creationId xmlns:a16="http://schemas.microsoft.com/office/drawing/2014/main" id="{C2AC7C3F-F57F-D742-F880-E0A3B4A225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748" y="126519"/>
            <a:ext cx="1460028" cy="53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DD3C19-1498-EA51-5F86-71C9B2C16F91}"/>
              </a:ext>
            </a:extLst>
          </p:cNvPr>
          <p:cNvSpPr>
            <a:spLocks noGrp="1"/>
          </p:cNvSpPr>
          <p:nvPr>
            <p:ph type="title"/>
          </p:nvPr>
        </p:nvSpPr>
        <p:spPr/>
        <p:txBody>
          <a:bodyPr anchor="ctr">
            <a:normAutofit/>
          </a:bodyPr>
          <a:lstStyle/>
          <a:p>
            <a:pPr algn="ctr"/>
            <a:r>
              <a:rPr lang="en-GB" b="1">
                <a:solidFill>
                  <a:schemeClr val="accent4">
                    <a:lumMod val="50000"/>
                  </a:schemeClr>
                </a:solidFill>
              </a:rPr>
              <a:t>Team around the School </a:t>
            </a:r>
            <a:br>
              <a:rPr lang="en-GB" b="1">
                <a:solidFill>
                  <a:schemeClr val="accent4">
                    <a:lumMod val="50000"/>
                  </a:schemeClr>
                </a:solidFill>
              </a:rPr>
            </a:br>
            <a:r>
              <a:rPr lang="en-GB" b="1">
                <a:solidFill>
                  <a:schemeClr val="accent4">
                    <a:lumMod val="50000"/>
                  </a:schemeClr>
                </a:solidFill>
              </a:rPr>
              <a:t>Community of Practice Meeting</a:t>
            </a:r>
          </a:p>
        </p:txBody>
      </p:sp>
      <p:graphicFrame>
        <p:nvGraphicFramePr>
          <p:cNvPr id="4" name="Content Placeholder 2">
            <a:extLst>
              <a:ext uri="{FF2B5EF4-FFF2-40B4-BE49-F238E27FC236}">
                <a16:creationId xmlns:a16="http://schemas.microsoft.com/office/drawing/2014/main" id="{C100DA53-7570-C555-1D39-BE8FA0634150}"/>
              </a:ext>
            </a:extLst>
          </p:cNvPr>
          <p:cNvGraphicFramePr>
            <a:graphicFrameLocks noGrp="1"/>
          </p:cNvGraphicFramePr>
          <p:nvPr>
            <p:ph sz="half" idx="1"/>
          </p:nvPr>
        </p:nvGraphicFramePr>
        <p:xfrm>
          <a:off x="838200" y="1565031"/>
          <a:ext cx="5181600" cy="4611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a:extLst>
              <a:ext uri="{FF2B5EF4-FFF2-40B4-BE49-F238E27FC236}">
                <a16:creationId xmlns:a16="http://schemas.microsoft.com/office/drawing/2014/main" id="{CC599336-0B8F-D6D5-D3FA-76088406FE25}"/>
              </a:ext>
            </a:extLst>
          </p:cNvPr>
          <p:cNvGrpSpPr/>
          <p:nvPr/>
        </p:nvGrpSpPr>
        <p:grpSpPr>
          <a:xfrm>
            <a:off x="5590708" y="1777774"/>
            <a:ext cx="5763092" cy="3893879"/>
            <a:chOff x="2117917" y="1100152"/>
            <a:chExt cx="8138045" cy="4935112"/>
          </a:xfrm>
        </p:grpSpPr>
        <p:grpSp>
          <p:nvGrpSpPr>
            <p:cNvPr id="8" name="Group 7">
              <a:extLst>
                <a:ext uri="{FF2B5EF4-FFF2-40B4-BE49-F238E27FC236}">
                  <a16:creationId xmlns:a16="http://schemas.microsoft.com/office/drawing/2014/main" id="{571C3341-07CE-A855-1929-66B1D198620D}"/>
                </a:ext>
              </a:extLst>
            </p:cNvPr>
            <p:cNvGrpSpPr/>
            <p:nvPr/>
          </p:nvGrpSpPr>
          <p:grpSpPr>
            <a:xfrm>
              <a:off x="3491917" y="1100152"/>
              <a:ext cx="5661435" cy="4406282"/>
              <a:chOff x="2559272" y="965044"/>
              <a:chExt cx="5661435" cy="4548930"/>
            </a:xfrm>
          </p:grpSpPr>
          <p:pic>
            <p:nvPicPr>
              <p:cNvPr id="9" name="Picture 8" descr="Close-up of several hands with palms facing down pointing towards center, overlapping">
                <a:extLst>
                  <a:ext uri="{FF2B5EF4-FFF2-40B4-BE49-F238E27FC236}">
                    <a16:creationId xmlns:a16="http://schemas.microsoft.com/office/drawing/2014/main" id="{FC38199E-CB24-67AE-B7CC-F253F5CFE3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82" y="965044"/>
                <a:ext cx="3397368" cy="3261476"/>
              </a:xfrm>
              <a:prstGeom prst="ellipse">
                <a:avLst/>
              </a:prstGeom>
              <a:ln>
                <a:noFill/>
              </a:ln>
              <a:effectLst>
                <a:softEdge rad="112500"/>
              </a:effectLst>
            </p:spPr>
          </p:pic>
          <p:pic>
            <p:nvPicPr>
              <p:cNvPr id="10" name="Picture 2" descr="Open Hand Icon Images – Browse 120,944 Stock Photos, Vectors, and Video |  Adobe Stock">
                <a:extLst>
                  <a:ext uri="{FF2B5EF4-FFF2-40B4-BE49-F238E27FC236}">
                    <a16:creationId xmlns:a16="http://schemas.microsoft.com/office/drawing/2014/main" id="{A5550905-9C62-7A37-1AF5-7402677923E2}"/>
                  </a:ext>
                </a:extLst>
              </p:cNvPr>
              <p:cNvPicPr>
                <a:picLocks noChangeAspect="1" noChangeArrowheads="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61284" y1="60000" x2="61284"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2559272" y="1950867"/>
                <a:ext cx="5661435" cy="35631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Schoolhouse with solid fill">
                <a:extLst>
                  <a:ext uri="{FF2B5EF4-FFF2-40B4-BE49-F238E27FC236}">
                    <a16:creationId xmlns:a16="http://schemas.microsoft.com/office/drawing/2014/main" id="{E1D1F741-81A4-B611-E224-64FD250668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6486" y="1269694"/>
                <a:ext cx="2448161" cy="2448161"/>
              </a:xfrm>
              <a:prstGeom prst="rect">
                <a:avLst/>
              </a:prstGeom>
            </p:spPr>
          </p:pic>
        </p:grpSp>
        <p:pic>
          <p:nvPicPr>
            <p:cNvPr id="13" name="Picture 12" descr="A logo for a child care service&#10;&#10;Description automatically generated">
              <a:extLst>
                <a:ext uri="{FF2B5EF4-FFF2-40B4-BE49-F238E27FC236}">
                  <a16:creationId xmlns:a16="http://schemas.microsoft.com/office/drawing/2014/main" id="{EEA44FA3-7BE9-D235-71D1-6EF21B9B99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5966" y="4934643"/>
              <a:ext cx="2054492" cy="1100621"/>
            </a:xfrm>
            <a:prstGeom prst="rect">
              <a:avLst/>
            </a:prstGeom>
            <a:noFill/>
          </p:spPr>
        </p:pic>
        <p:pic>
          <p:nvPicPr>
            <p:cNvPr id="15" name="Picture 14">
              <a:extLst>
                <a:ext uri="{FF2B5EF4-FFF2-40B4-BE49-F238E27FC236}">
                  <a16:creationId xmlns:a16="http://schemas.microsoft.com/office/drawing/2014/main" id="{52BC05D4-468D-7A6C-0031-6DC4690317B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7917" y="3218214"/>
              <a:ext cx="2295484" cy="1716429"/>
            </a:xfrm>
            <a:prstGeom prst="rect">
              <a:avLst/>
            </a:prstGeom>
          </p:spPr>
        </p:pic>
        <p:pic>
          <p:nvPicPr>
            <p:cNvPr id="16" name="Picture 15" descr="A collage of children and adults&#10;&#10;Description automatically generated">
              <a:extLst>
                <a:ext uri="{FF2B5EF4-FFF2-40B4-BE49-F238E27FC236}">
                  <a16:creationId xmlns:a16="http://schemas.microsoft.com/office/drawing/2014/main" id="{0DD9C3E3-8687-BC14-9CEB-9835D55DD2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31866" y="3766639"/>
              <a:ext cx="2024096" cy="1026935"/>
            </a:xfrm>
            <a:prstGeom prst="rect">
              <a:avLst/>
            </a:prstGeom>
          </p:spPr>
        </p:pic>
      </p:grpSp>
    </p:spTree>
    <p:extLst>
      <p:ext uri="{BB962C8B-B14F-4D97-AF65-F5344CB8AC3E}">
        <p14:creationId xmlns:p14="http://schemas.microsoft.com/office/powerpoint/2010/main" val="2264693912"/>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2140F-DF86-73BC-DC1C-5869D896384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F72ADB5-CAB6-96B4-8968-11265870096D}"/>
              </a:ext>
            </a:extLst>
          </p:cNvPr>
          <p:cNvSpPr txBox="1">
            <a:spLocks/>
          </p:cNvSpPr>
          <p:nvPr/>
        </p:nvSpPr>
        <p:spPr>
          <a:xfrm>
            <a:off x="838200" y="3673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249390">
                    <a:lumMod val="50000"/>
                  </a:srgbClr>
                </a:solidFill>
                <a:effectLst/>
                <a:uLnTx/>
                <a:uFillTx/>
                <a:latin typeface="Aptos Display" panose="02110004020202020204"/>
                <a:ea typeface="+mj-ea"/>
                <a:cs typeface="+mj-cs"/>
              </a:rPr>
              <a:t>Links with Resilient Schools</a:t>
            </a:r>
          </a:p>
        </p:txBody>
      </p:sp>
      <p:sp>
        <p:nvSpPr>
          <p:cNvPr id="6" name="Google Shape;739;p29">
            <a:extLst>
              <a:ext uri="{FF2B5EF4-FFF2-40B4-BE49-F238E27FC236}">
                <a16:creationId xmlns:a16="http://schemas.microsoft.com/office/drawing/2014/main" id="{839E5D0B-B0FA-4334-2B6C-3620811F9975}"/>
              </a:ext>
            </a:extLst>
          </p:cNvPr>
          <p:cNvSpPr txBox="1"/>
          <p:nvPr/>
        </p:nvSpPr>
        <p:spPr>
          <a:xfrm>
            <a:off x="0" y="1712548"/>
            <a:ext cx="12123482" cy="541504"/>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249390">
                  <a:lumMod val="50000"/>
                </a:srgbClr>
              </a:solidFill>
              <a:effectLst/>
              <a:uLnTx/>
              <a:uFillTx/>
              <a:latin typeface="Aptos Display" panose="02110004020202020204"/>
              <a:ea typeface="Fira Sans Extra Condensed Medium"/>
              <a:cs typeface="Fira Sans Extra Condensed Medium"/>
              <a:sym typeface="Fira Sans Extra Condensed Medium"/>
            </a:endParaRPr>
          </a:p>
        </p:txBody>
      </p:sp>
      <p:graphicFrame>
        <p:nvGraphicFramePr>
          <p:cNvPr id="7" name="Diagram 6">
            <a:extLst>
              <a:ext uri="{FF2B5EF4-FFF2-40B4-BE49-F238E27FC236}">
                <a16:creationId xmlns:a16="http://schemas.microsoft.com/office/drawing/2014/main" id="{FD97EFA9-A425-97AE-0C78-0B83D1B83792}"/>
              </a:ext>
            </a:extLst>
          </p:cNvPr>
          <p:cNvGraphicFramePr/>
          <p:nvPr>
            <p:extLst>
              <p:ext uri="{D42A27DB-BD31-4B8C-83A1-F6EECF244321}">
                <p14:modId xmlns:p14="http://schemas.microsoft.com/office/powerpoint/2010/main" val="698057965"/>
              </p:ext>
            </p:extLst>
          </p:nvPr>
        </p:nvGraphicFramePr>
        <p:xfrm>
          <a:off x="4367784" y="1983300"/>
          <a:ext cx="7385227" cy="4042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74A4C9B-D280-56F7-83E9-3DF28531FC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073" y="1983301"/>
            <a:ext cx="4553899" cy="3869402"/>
          </a:xfrm>
          <a:prstGeom prst="rect">
            <a:avLst/>
          </a:prstGeom>
        </p:spPr>
      </p:pic>
      <p:pic>
        <p:nvPicPr>
          <p:cNvPr id="3" name="Graphic 2" descr="Badge Tick with solid fill">
            <a:extLst>
              <a:ext uri="{FF2B5EF4-FFF2-40B4-BE49-F238E27FC236}">
                <a16:creationId xmlns:a16="http://schemas.microsoft.com/office/drawing/2014/main" id="{9708CAA7-6FF5-D126-D835-F762E040A4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28972" y="3556862"/>
            <a:ext cx="914400" cy="914400"/>
          </a:xfrm>
          <a:prstGeom prst="rect">
            <a:avLst/>
          </a:prstGeom>
        </p:spPr>
      </p:pic>
      <p:pic>
        <p:nvPicPr>
          <p:cNvPr id="11" name="Graphic 10" descr="Badge Tick with solid fill">
            <a:extLst>
              <a:ext uri="{FF2B5EF4-FFF2-40B4-BE49-F238E27FC236}">
                <a16:creationId xmlns:a16="http://schemas.microsoft.com/office/drawing/2014/main" id="{C9BCBBCD-7A85-E002-C3F9-799A46CFC4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46845" y="2367936"/>
            <a:ext cx="914400" cy="914400"/>
          </a:xfrm>
          <a:prstGeom prst="rect">
            <a:avLst/>
          </a:prstGeom>
        </p:spPr>
      </p:pic>
      <p:pic>
        <p:nvPicPr>
          <p:cNvPr id="12" name="Graphic 11" descr="Badge Tick with solid fill">
            <a:extLst>
              <a:ext uri="{FF2B5EF4-FFF2-40B4-BE49-F238E27FC236}">
                <a16:creationId xmlns:a16="http://schemas.microsoft.com/office/drawing/2014/main" id="{73419219-1200-E836-6105-BA578AF876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02151" y="4741243"/>
            <a:ext cx="914400" cy="914400"/>
          </a:xfrm>
          <a:prstGeom prst="rect">
            <a:avLst/>
          </a:prstGeom>
        </p:spPr>
      </p:pic>
    </p:spTree>
    <p:extLst>
      <p:ext uri="{BB962C8B-B14F-4D97-AF65-F5344CB8AC3E}">
        <p14:creationId xmlns:p14="http://schemas.microsoft.com/office/powerpoint/2010/main" val="4105423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Whole School Approach Audit tool tutorial">
            <a:hlinkClick r:id="" action="ppaction://media"/>
            <a:extLst>
              <a:ext uri="{FF2B5EF4-FFF2-40B4-BE49-F238E27FC236}">
                <a16:creationId xmlns:a16="http://schemas.microsoft.com/office/drawing/2014/main" id="{AED55317-7C75-2A19-2C4A-398D2F14E3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21431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2169-B389-5B2F-148F-6B02F7278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1DF58-84B6-70DF-1439-E5887F45E88C}"/>
              </a:ext>
            </a:extLst>
          </p:cNvPr>
          <p:cNvSpPr>
            <a:spLocks noGrp="1"/>
          </p:cNvSpPr>
          <p:nvPr>
            <p:ph type="title"/>
          </p:nvPr>
        </p:nvSpPr>
        <p:spPr>
          <a:xfrm>
            <a:off x="-111211" y="23017"/>
            <a:ext cx="12303211" cy="1325563"/>
          </a:xfrm>
        </p:spPr>
        <p:txBody>
          <a:bodyPr/>
          <a:lstStyle/>
          <a:p>
            <a:pPr algn="ctr"/>
            <a:r>
              <a:rPr lang="en-GB" b="1" dirty="0">
                <a:solidFill>
                  <a:schemeClr val="tx2">
                    <a:lumMod val="50000"/>
                  </a:schemeClr>
                </a:solidFill>
              </a:rPr>
              <a:t>CPD Support for Youth Mental Health First Aiders </a:t>
            </a:r>
          </a:p>
        </p:txBody>
      </p:sp>
      <p:sp>
        <p:nvSpPr>
          <p:cNvPr id="11" name="AutoShape 4" descr="Search in sidebar query">
            <a:extLst>
              <a:ext uri="{FF2B5EF4-FFF2-40B4-BE49-F238E27FC236}">
                <a16:creationId xmlns:a16="http://schemas.microsoft.com/office/drawing/2014/main" id="{A488A220-32FF-4397-45FB-4BF2452636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1717"/>
              </a:solidFill>
              <a:effectLst/>
              <a:uLnTx/>
              <a:uFillTx/>
              <a:latin typeface="Aptos" panose="02110004020202020204"/>
              <a:ea typeface="+mn-ea"/>
              <a:cs typeface="+mn-cs"/>
            </a:endParaRPr>
          </a:p>
        </p:txBody>
      </p:sp>
      <p:pic>
        <p:nvPicPr>
          <p:cNvPr id="5" name="Picture 4" descr="A qr code on a green background&#10;&#10;Description automatically generated">
            <a:extLst>
              <a:ext uri="{FF2B5EF4-FFF2-40B4-BE49-F238E27FC236}">
                <a16:creationId xmlns:a16="http://schemas.microsoft.com/office/drawing/2014/main" id="{2D41BE5E-A8E6-2E62-FE55-EC874492C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09191"/>
            <a:ext cx="4601817" cy="4963010"/>
          </a:xfrm>
          <a:prstGeom prst="rect">
            <a:avLst/>
          </a:prstGeom>
        </p:spPr>
      </p:pic>
      <p:sp>
        <p:nvSpPr>
          <p:cNvPr id="7" name="TextBox 6">
            <a:extLst>
              <a:ext uri="{FF2B5EF4-FFF2-40B4-BE49-F238E27FC236}">
                <a16:creationId xmlns:a16="http://schemas.microsoft.com/office/drawing/2014/main" id="{0EB23F4E-F84B-4731-7EF5-D0798813F387}"/>
              </a:ext>
            </a:extLst>
          </p:cNvPr>
          <p:cNvSpPr txBox="1"/>
          <p:nvPr/>
        </p:nvSpPr>
        <p:spPr>
          <a:xfrm>
            <a:off x="5170003" y="1209190"/>
            <a:ext cx="6319631" cy="1754326"/>
          </a:xfrm>
          <a:prstGeom prst="rect">
            <a:avLst/>
          </a:prstGeom>
          <a:noFill/>
          <a:ln>
            <a:solidFill>
              <a:srgbClr val="7A505E"/>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b="0" i="0" dirty="0">
                <a:solidFill>
                  <a:srgbClr val="000000"/>
                </a:solidFill>
                <a:effectLst/>
                <a:latin typeface="Aptos" panose="020B0004020202020204" pitchFamily="34" charset="0"/>
              </a:rPr>
              <a:t>We’ve created a short survey to understand the experiences and professional development needs of YMHFA. </a:t>
            </a:r>
          </a:p>
          <a:p>
            <a:endParaRPr lang="en-GB" dirty="0">
              <a:solidFill>
                <a:srgbClr val="000000"/>
              </a:solidFill>
              <a:latin typeface="Aptos" panose="020B0004020202020204" pitchFamily="34" charset="0"/>
            </a:endParaRPr>
          </a:p>
          <a:p>
            <a:r>
              <a:rPr lang="en-GB" b="0" i="0" dirty="0">
                <a:solidFill>
                  <a:srgbClr val="000000"/>
                </a:solidFill>
                <a:effectLst/>
                <a:latin typeface="Aptos" panose="020B0004020202020204" pitchFamily="34" charset="0"/>
              </a:rPr>
              <a:t>This is an opportunity to share what would help school staff continue to enhance YMHFA skills, so we can shape resources and support that can make a difference.</a:t>
            </a:r>
            <a:endParaRPr lang="en-GB" dirty="0"/>
          </a:p>
        </p:txBody>
      </p:sp>
      <p:graphicFrame>
        <p:nvGraphicFramePr>
          <p:cNvPr id="9" name="Diagram 8">
            <a:extLst>
              <a:ext uri="{FF2B5EF4-FFF2-40B4-BE49-F238E27FC236}">
                <a16:creationId xmlns:a16="http://schemas.microsoft.com/office/drawing/2014/main" id="{C46AD774-53E8-57F3-DF1B-2FFB92C76A58}"/>
              </a:ext>
            </a:extLst>
          </p:cNvPr>
          <p:cNvGraphicFramePr/>
          <p:nvPr>
            <p:extLst>
              <p:ext uri="{D42A27DB-BD31-4B8C-83A1-F6EECF244321}">
                <p14:modId xmlns:p14="http://schemas.microsoft.com/office/powerpoint/2010/main" val="1407157555"/>
              </p:ext>
            </p:extLst>
          </p:nvPr>
        </p:nvGraphicFramePr>
        <p:xfrm>
          <a:off x="5170004" y="3067877"/>
          <a:ext cx="6319631" cy="2945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2255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35702" y="685800"/>
            <a:ext cx="4830642" cy="3607133"/>
          </a:xfrm>
          <a:custGeom>
            <a:avLst/>
            <a:gdLst/>
            <a:ahLst/>
            <a:cxnLst/>
            <a:rect l="l" t="t" r="r" b="b"/>
            <a:pathLst>
              <a:path w="7245963" h="5410700">
                <a:moveTo>
                  <a:pt x="0" y="0"/>
                </a:moveTo>
                <a:lnTo>
                  <a:pt x="7245963" y="0"/>
                </a:lnTo>
                <a:lnTo>
                  <a:pt x="7245963" y="5410700"/>
                </a:lnTo>
                <a:lnTo>
                  <a:pt x="0" y="541070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247135"/>
            <a:ext cx="6910044" cy="7105135"/>
            <a:chOff x="0" y="0"/>
            <a:chExt cx="2729894" cy="2806967"/>
          </a:xfrm>
        </p:grpSpPr>
        <p:sp>
          <p:nvSpPr>
            <p:cNvPr id="4" name="Freeform 4"/>
            <p:cNvSpPr/>
            <p:nvPr/>
          </p:nvSpPr>
          <p:spPr>
            <a:xfrm>
              <a:off x="0" y="0"/>
              <a:ext cx="2729894" cy="2806967"/>
            </a:xfrm>
            <a:custGeom>
              <a:avLst/>
              <a:gdLst/>
              <a:ahLst/>
              <a:cxnLst/>
              <a:rect l="l" t="t" r="r" b="b"/>
              <a:pathLst>
                <a:path w="2729894" h="2806967">
                  <a:moveTo>
                    <a:pt x="0" y="0"/>
                  </a:moveTo>
                  <a:lnTo>
                    <a:pt x="2729894" y="0"/>
                  </a:lnTo>
                  <a:lnTo>
                    <a:pt x="2729894" y="2806967"/>
                  </a:lnTo>
                  <a:lnTo>
                    <a:pt x="0" y="2806967"/>
                  </a:lnTo>
                  <a:close/>
                </a:path>
              </a:pathLst>
            </a:custGeom>
            <a:solidFill>
              <a:srgbClr val="40195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729894" cy="28450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80992" y="1804448"/>
            <a:ext cx="654182" cy="654182"/>
          </a:xfrm>
          <a:custGeom>
            <a:avLst/>
            <a:gdLst/>
            <a:ahLst/>
            <a:cxnLst/>
            <a:rect l="l" t="t" r="r" b="b"/>
            <a:pathLst>
              <a:path w="981273" h="981273">
                <a:moveTo>
                  <a:pt x="0" y="0"/>
                </a:moveTo>
                <a:lnTo>
                  <a:pt x="981273" y="0"/>
                </a:lnTo>
                <a:lnTo>
                  <a:pt x="981273" y="981273"/>
                </a:lnTo>
                <a:lnTo>
                  <a:pt x="0" y="98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926811" y="4292934"/>
            <a:ext cx="2441999" cy="2473545"/>
          </a:xfrm>
          <a:custGeom>
            <a:avLst/>
            <a:gdLst/>
            <a:ahLst/>
            <a:cxnLst/>
            <a:rect l="l" t="t" r="r" b="b"/>
            <a:pathLst>
              <a:path w="3662998" h="3710318">
                <a:moveTo>
                  <a:pt x="0" y="0"/>
                </a:moveTo>
                <a:lnTo>
                  <a:pt x="3662998" y="0"/>
                </a:lnTo>
                <a:lnTo>
                  <a:pt x="3662998" y="3710317"/>
                </a:lnTo>
                <a:lnTo>
                  <a:pt x="0" y="3710317"/>
                </a:lnTo>
                <a:lnTo>
                  <a:pt x="0" y="0"/>
                </a:lnTo>
                <a:close/>
              </a:path>
            </a:pathLst>
          </a:custGeom>
          <a:blipFill>
            <a:blip r:embed="rId5"/>
            <a:stretch>
              <a:fillRect t="-234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813543" y="5311314"/>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959961" y="4988084"/>
            <a:ext cx="1966851" cy="1108589"/>
          </a:xfrm>
          <a:custGeom>
            <a:avLst/>
            <a:gdLst/>
            <a:ahLst/>
            <a:cxnLst/>
            <a:rect l="l" t="t" r="r" b="b"/>
            <a:pathLst>
              <a:path w="2950277" h="1662883">
                <a:moveTo>
                  <a:pt x="0" y="0"/>
                </a:moveTo>
                <a:lnTo>
                  <a:pt x="2950277" y="0"/>
                </a:lnTo>
                <a:lnTo>
                  <a:pt x="2950277" y="1662883"/>
                </a:lnTo>
                <a:lnTo>
                  <a:pt x="0" y="16628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3849855" y="1515478"/>
            <a:ext cx="2994211" cy="1313889"/>
            <a:chOff x="0" y="0"/>
            <a:chExt cx="1182898" cy="519067"/>
          </a:xfrm>
        </p:grpSpPr>
        <p:sp>
          <p:nvSpPr>
            <p:cNvPr id="11" name="Freeform 11"/>
            <p:cNvSpPr/>
            <p:nvPr/>
          </p:nvSpPr>
          <p:spPr>
            <a:xfrm>
              <a:off x="0" y="0"/>
              <a:ext cx="1182898" cy="519067"/>
            </a:xfrm>
            <a:custGeom>
              <a:avLst/>
              <a:gdLst/>
              <a:ahLst/>
              <a:cxnLst/>
              <a:rect l="l" t="t" r="r" b="b"/>
              <a:pathLst>
                <a:path w="1182898" h="519067">
                  <a:moveTo>
                    <a:pt x="87911" y="0"/>
                  </a:moveTo>
                  <a:lnTo>
                    <a:pt x="1094987" y="0"/>
                  </a:lnTo>
                  <a:cubicBezTo>
                    <a:pt x="1143539" y="0"/>
                    <a:pt x="1182898" y="39359"/>
                    <a:pt x="1182898" y="87911"/>
                  </a:cubicBezTo>
                  <a:lnTo>
                    <a:pt x="1182898" y="431156"/>
                  </a:lnTo>
                  <a:cubicBezTo>
                    <a:pt x="1182898" y="454472"/>
                    <a:pt x="1173636" y="476832"/>
                    <a:pt x="1157149" y="493319"/>
                  </a:cubicBezTo>
                  <a:cubicBezTo>
                    <a:pt x="1140663" y="509805"/>
                    <a:pt x="1118302" y="519067"/>
                    <a:pt x="1094987" y="519067"/>
                  </a:cubicBezTo>
                  <a:lnTo>
                    <a:pt x="87911" y="519067"/>
                  </a:lnTo>
                  <a:cubicBezTo>
                    <a:pt x="64596" y="519067"/>
                    <a:pt x="42235" y="509805"/>
                    <a:pt x="25749" y="493319"/>
                  </a:cubicBezTo>
                  <a:cubicBezTo>
                    <a:pt x="9262" y="476832"/>
                    <a:pt x="0" y="454472"/>
                    <a:pt x="0" y="431156"/>
                  </a:cubicBezTo>
                  <a:lnTo>
                    <a:pt x="0" y="87911"/>
                  </a:lnTo>
                  <a:cubicBezTo>
                    <a:pt x="0" y="64596"/>
                    <a:pt x="9262" y="42235"/>
                    <a:pt x="25749" y="25749"/>
                  </a:cubicBezTo>
                  <a:cubicBezTo>
                    <a:pt x="42235" y="9262"/>
                    <a:pt x="64596" y="0"/>
                    <a:pt x="87911" y="0"/>
                  </a:cubicBezTo>
                  <a:close/>
                </a:path>
              </a:pathLst>
            </a:custGeom>
            <a:solidFill>
              <a:srgbClr val="D610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95250"/>
              <a:ext cx="1182898" cy="614317"/>
            </a:xfrm>
            <a:prstGeom prst="rect">
              <a:avLst/>
            </a:prstGeom>
          </p:spPr>
          <p:txBody>
            <a:bodyPr lIns="33867" tIns="33867" rIns="33867" bIns="33867" rtlCol="0" anchor="ctr"/>
            <a:lstStyle/>
            <a:p>
              <a:pPr marL="0" marR="0" lvl="0" indent="0" algn="ctr" defTabSz="609630" rtl="0" eaLnBrk="1" fontAlgn="auto" latinLnBrk="0" hangingPunct="1">
                <a:lnSpc>
                  <a:spcPts val="24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6910044" y="4767696"/>
            <a:ext cx="5281956" cy="936731"/>
          </a:xfrm>
          <a:prstGeom prst="rect">
            <a:avLst/>
          </a:prstGeom>
        </p:spPr>
        <p:txBody>
          <a:bodyPr lIns="0" tIns="0" rIns="0" bIns="0" rtlCol="0" anchor="t">
            <a:spAutoFit/>
          </a:bodyPr>
          <a:lstStyle/>
          <a:p>
            <a:pPr marL="0" marR="0" lvl="0" indent="0" algn="ctr" defTabSz="609630" rtl="0" eaLnBrk="1" fontAlgn="auto" latinLnBrk="0" hangingPunct="1">
              <a:lnSpc>
                <a:spcPts val="8022"/>
              </a:lnSpc>
              <a:spcBef>
                <a:spcPct val="0"/>
              </a:spcBef>
              <a:spcAft>
                <a:spcPts val="0"/>
              </a:spcAft>
              <a:buClrTx/>
              <a:buSzTx/>
              <a:buFontTx/>
              <a:buNone/>
              <a:tabLst/>
              <a:defRPr/>
            </a:pPr>
            <a:r>
              <a:rPr kumimoji="0" lang="en-US" sz="5730" b="1" i="0" u="none" strike="noStrike" kern="1200" cap="none" spc="0" normalizeH="0" baseline="0" noProof="0">
                <a:ln>
                  <a:noFill/>
                </a:ln>
                <a:solidFill>
                  <a:srgbClr val="5C237C"/>
                </a:solidFill>
                <a:effectLst/>
                <a:uLnTx/>
                <a:uFillTx/>
                <a:latin typeface="Canva Sans Bold"/>
                <a:ea typeface="Canva Sans Bold"/>
                <a:cs typeface="Canva Sans Bold"/>
                <a:sym typeface="Canva Sans Bold"/>
              </a:rPr>
              <a:t>Thank you </a:t>
            </a:r>
          </a:p>
        </p:txBody>
      </p:sp>
      <p:grpSp>
        <p:nvGrpSpPr>
          <p:cNvPr id="14" name="Group 14"/>
          <p:cNvGrpSpPr/>
          <p:nvPr/>
        </p:nvGrpSpPr>
        <p:grpSpPr>
          <a:xfrm>
            <a:off x="883665" y="1516066"/>
            <a:ext cx="2798404" cy="1313301"/>
            <a:chOff x="0" y="0"/>
            <a:chExt cx="1105542" cy="518835"/>
          </a:xfrm>
        </p:grpSpPr>
        <p:sp>
          <p:nvSpPr>
            <p:cNvPr id="15" name="Freeform 15"/>
            <p:cNvSpPr/>
            <p:nvPr/>
          </p:nvSpPr>
          <p:spPr>
            <a:xfrm>
              <a:off x="0" y="0"/>
              <a:ext cx="1105542" cy="518835"/>
            </a:xfrm>
            <a:custGeom>
              <a:avLst/>
              <a:gdLst/>
              <a:ahLst/>
              <a:cxnLst/>
              <a:rect l="l" t="t" r="r" b="b"/>
              <a:pathLst>
                <a:path w="1105542" h="518835">
                  <a:moveTo>
                    <a:pt x="94063" y="0"/>
                  </a:moveTo>
                  <a:lnTo>
                    <a:pt x="1011480" y="0"/>
                  </a:lnTo>
                  <a:cubicBezTo>
                    <a:pt x="1036427" y="0"/>
                    <a:pt x="1060352" y="9910"/>
                    <a:pt x="1077992" y="27550"/>
                  </a:cubicBezTo>
                  <a:cubicBezTo>
                    <a:pt x="1095632" y="45190"/>
                    <a:pt x="1105542" y="69116"/>
                    <a:pt x="1105542" y="94063"/>
                  </a:cubicBezTo>
                  <a:lnTo>
                    <a:pt x="1105542" y="424772"/>
                  </a:lnTo>
                  <a:cubicBezTo>
                    <a:pt x="1105542" y="476722"/>
                    <a:pt x="1063429" y="518835"/>
                    <a:pt x="1011480" y="518835"/>
                  </a:cubicBezTo>
                  <a:lnTo>
                    <a:pt x="94063" y="518835"/>
                  </a:lnTo>
                  <a:cubicBezTo>
                    <a:pt x="42113" y="518835"/>
                    <a:pt x="0" y="476722"/>
                    <a:pt x="0" y="424772"/>
                  </a:cubicBezTo>
                  <a:lnTo>
                    <a:pt x="0" y="94063"/>
                  </a:lnTo>
                  <a:cubicBezTo>
                    <a:pt x="0" y="42113"/>
                    <a:pt x="42113" y="0"/>
                    <a:pt x="94063" y="0"/>
                  </a:cubicBezTo>
                  <a:close/>
                </a:path>
              </a:pathLst>
            </a:custGeom>
            <a:solidFill>
              <a:srgbClr val="D610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95250"/>
              <a:ext cx="1105542" cy="614085"/>
            </a:xfrm>
            <a:prstGeom prst="rect">
              <a:avLst/>
            </a:prstGeom>
          </p:spPr>
          <p:txBody>
            <a:bodyPr lIns="33867" tIns="33867" rIns="33867" bIns="33867" rtlCol="0" anchor="ctr"/>
            <a:lstStyle/>
            <a:p>
              <a:pPr marL="0" marR="0" lvl="0" indent="0" algn="ctr" defTabSz="609630" rtl="0" eaLnBrk="1" fontAlgn="auto" latinLnBrk="0" hangingPunct="1">
                <a:lnSpc>
                  <a:spcPts val="24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907328" y="1534335"/>
            <a:ext cx="2774741" cy="1197059"/>
          </a:xfrm>
          <a:prstGeom prst="rect">
            <a:avLst/>
          </a:prstGeom>
        </p:spPr>
        <p:txBody>
          <a:bodyPr lIns="0" tIns="0" rIns="0" bIns="0" rtlCol="0" anchor="t">
            <a:spAutoFit/>
          </a:bodyP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Primary Schools: </a:t>
            </a:r>
          </a:p>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Michelle Leon</a:t>
            </a:r>
          </a:p>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Health Improvement Officer</a:t>
            </a:r>
          </a:p>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Michelle.leon@barnet.gov.uk </a:t>
            </a:r>
          </a:p>
        </p:txBody>
      </p:sp>
      <p:sp>
        <p:nvSpPr>
          <p:cNvPr id="18" name="TextBox 18"/>
          <p:cNvSpPr txBox="1"/>
          <p:nvPr/>
        </p:nvSpPr>
        <p:spPr>
          <a:xfrm>
            <a:off x="828957" y="-35772"/>
            <a:ext cx="5706224" cy="1017458"/>
          </a:xfrm>
          <a:prstGeom prst="rect">
            <a:avLst/>
          </a:prstGeom>
        </p:spPr>
        <p:txBody>
          <a:bodyPr lIns="0" tIns="0" rIns="0" bIns="0" rtlCol="0" anchor="t">
            <a:spAutoFit/>
          </a:bodyPr>
          <a:lstStyle/>
          <a:p>
            <a:pPr marL="0" marR="0" lvl="0" indent="0" algn="ctr" defTabSz="609630" rtl="0" eaLnBrk="1" fontAlgn="auto" latinLnBrk="0" hangingPunct="1">
              <a:lnSpc>
                <a:spcPts val="8666"/>
              </a:lnSpc>
              <a:spcBef>
                <a:spcPct val="0"/>
              </a:spcBef>
              <a:spcAft>
                <a:spcPts val="0"/>
              </a:spcAft>
              <a:buClrTx/>
              <a:buSzTx/>
              <a:buFontTx/>
              <a:buNone/>
              <a:tabLst/>
              <a:defRPr/>
            </a:pPr>
            <a:r>
              <a:rPr kumimoji="0" lang="en-US" sz="6190"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rPr>
              <a:t>Get in touch </a:t>
            </a:r>
          </a:p>
        </p:txBody>
      </p:sp>
      <p:sp>
        <p:nvSpPr>
          <p:cNvPr id="19" name="TextBox 19"/>
          <p:cNvSpPr txBox="1"/>
          <p:nvPr/>
        </p:nvSpPr>
        <p:spPr>
          <a:xfrm>
            <a:off x="3926812" y="1534335"/>
            <a:ext cx="2774741" cy="1197059"/>
          </a:xfrm>
          <a:prstGeom prst="rect">
            <a:avLst/>
          </a:prstGeom>
        </p:spPr>
        <p:txBody>
          <a:bodyPr lIns="0" tIns="0" rIns="0" bIns="0" rtlCol="0" anchor="t">
            <a:spAutoFit/>
          </a:bodyP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Secondary Schools: </a:t>
            </a:r>
          </a:p>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Natasha Joseph</a:t>
            </a:r>
          </a:p>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Health Improvement Officer</a:t>
            </a:r>
          </a:p>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471" b="1" i="0" u="none" strike="noStrike" kern="1200" cap="none" spc="-60" normalizeH="0" baseline="0" noProof="0">
                <a:ln>
                  <a:noFill/>
                </a:ln>
                <a:solidFill>
                  <a:srgbClr val="FFFFFF"/>
                </a:solidFill>
                <a:effectLst/>
                <a:uLnTx/>
                <a:uFillTx/>
                <a:latin typeface="Canva Sans Bold"/>
                <a:ea typeface="Canva Sans Bold"/>
                <a:cs typeface="Canva Sans Bold"/>
                <a:sym typeface="Canva Sans Bold"/>
              </a:rPr>
              <a:t>Natasha.joseph@barnet.gov.uk </a:t>
            </a:r>
          </a:p>
        </p:txBody>
      </p:sp>
      <p:grpSp>
        <p:nvGrpSpPr>
          <p:cNvPr id="21" name="Group 21"/>
          <p:cNvGrpSpPr/>
          <p:nvPr/>
        </p:nvGrpSpPr>
        <p:grpSpPr>
          <a:xfrm>
            <a:off x="80992" y="2904500"/>
            <a:ext cx="6763074" cy="1290323"/>
            <a:chOff x="0" y="0"/>
            <a:chExt cx="2671832" cy="509757"/>
          </a:xfrm>
        </p:grpSpPr>
        <p:sp>
          <p:nvSpPr>
            <p:cNvPr id="22" name="Freeform 22"/>
            <p:cNvSpPr/>
            <p:nvPr/>
          </p:nvSpPr>
          <p:spPr>
            <a:xfrm>
              <a:off x="0" y="0"/>
              <a:ext cx="2671832" cy="509757"/>
            </a:xfrm>
            <a:custGeom>
              <a:avLst/>
              <a:gdLst/>
              <a:ahLst/>
              <a:cxnLst/>
              <a:rect l="l" t="t" r="r" b="b"/>
              <a:pathLst>
                <a:path w="2671832" h="509757">
                  <a:moveTo>
                    <a:pt x="38921" y="0"/>
                  </a:moveTo>
                  <a:lnTo>
                    <a:pt x="2632911" y="0"/>
                  </a:lnTo>
                  <a:cubicBezTo>
                    <a:pt x="2643233" y="0"/>
                    <a:pt x="2653133" y="4101"/>
                    <a:pt x="2660432" y="11400"/>
                  </a:cubicBezTo>
                  <a:cubicBezTo>
                    <a:pt x="2667731" y="18699"/>
                    <a:pt x="2671832" y="28598"/>
                    <a:pt x="2671832" y="38921"/>
                  </a:cubicBezTo>
                  <a:lnTo>
                    <a:pt x="2671832" y="470836"/>
                  </a:lnTo>
                  <a:cubicBezTo>
                    <a:pt x="2671832" y="481159"/>
                    <a:pt x="2667731" y="491059"/>
                    <a:pt x="2660432" y="498358"/>
                  </a:cubicBezTo>
                  <a:cubicBezTo>
                    <a:pt x="2653133" y="505657"/>
                    <a:pt x="2643233" y="509757"/>
                    <a:pt x="2632911" y="509757"/>
                  </a:cubicBezTo>
                  <a:lnTo>
                    <a:pt x="38921" y="509757"/>
                  </a:lnTo>
                  <a:cubicBezTo>
                    <a:pt x="28598" y="509757"/>
                    <a:pt x="18699" y="505657"/>
                    <a:pt x="11400" y="498358"/>
                  </a:cubicBezTo>
                  <a:cubicBezTo>
                    <a:pt x="4101" y="491059"/>
                    <a:pt x="0" y="481159"/>
                    <a:pt x="0" y="470836"/>
                  </a:cubicBezTo>
                  <a:lnTo>
                    <a:pt x="0" y="38921"/>
                  </a:lnTo>
                  <a:cubicBezTo>
                    <a:pt x="0" y="28598"/>
                    <a:pt x="4101" y="18699"/>
                    <a:pt x="11400" y="11400"/>
                  </a:cubicBezTo>
                  <a:cubicBezTo>
                    <a:pt x="18699" y="4101"/>
                    <a:pt x="28598" y="0"/>
                    <a:pt x="38921" y="0"/>
                  </a:cubicBezTo>
                  <a:close/>
                </a:path>
              </a:pathLst>
            </a:custGeom>
            <a:solidFill>
              <a:srgbClr val="D4C2D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95250"/>
              <a:ext cx="2671832" cy="605007"/>
            </a:xfrm>
            <a:prstGeom prst="rect">
              <a:avLst/>
            </a:prstGeom>
          </p:spPr>
          <p:txBody>
            <a:bodyPr lIns="33867" tIns="33867" rIns="33867" bIns="33867" rtlCol="0" anchor="ctr"/>
            <a:lstStyle/>
            <a:p>
              <a:pPr marL="0" marR="0" lvl="0" indent="0" algn="ctr" defTabSz="609630" rtl="0" eaLnBrk="1" fontAlgn="auto" latinLnBrk="0" hangingPunct="1">
                <a:lnSpc>
                  <a:spcPts val="24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4"/>
          <p:cNvSpPr txBox="1"/>
          <p:nvPr/>
        </p:nvSpPr>
        <p:spPr>
          <a:xfrm>
            <a:off x="303026" y="3033762"/>
            <a:ext cx="6303993" cy="1052852"/>
          </a:xfrm>
          <a:prstGeom prst="rect">
            <a:avLst/>
          </a:prstGeom>
        </p:spPr>
        <p:txBody>
          <a:bodyPr lIns="0" tIns="0" rIns="0" bIns="0" rtlCol="0" anchor="t">
            <a:spAutoFit/>
          </a:bodyPr>
          <a:lstStyle/>
          <a:p>
            <a:pPr marL="0" marR="0" lvl="0" indent="0" algn="ctr" defTabSz="609630" rtl="0" eaLnBrk="1" fontAlgn="auto" latinLnBrk="0" hangingPunct="1">
              <a:lnSpc>
                <a:spcPts val="2063"/>
              </a:lnSpc>
              <a:spcBef>
                <a:spcPts val="0"/>
              </a:spcBef>
              <a:spcAft>
                <a:spcPts val="0"/>
              </a:spcAft>
              <a:buClrTx/>
              <a:buSzTx/>
              <a:buFontTx/>
              <a:buNone/>
              <a:tabLst/>
              <a:defRPr/>
            </a:pPr>
            <a:r>
              <a:rPr kumimoji="0" lang="en-US" sz="1473" b="1" i="0" u="none" strike="noStrike" kern="1200" cap="none" spc="0" normalizeH="0" baseline="0" noProof="0">
                <a:ln>
                  <a:noFill/>
                </a:ln>
                <a:solidFill>
                  <a:srgbClr val="5C237C"/>
                </a:solidFill>
                <a:effectLst/>
                <a:uLnTx/>
                <a:uFillTx/>
                <a:latin typeface="Canva Sans Bold"/>
                <a:ea typeface="Canva Sans Bold"/>
                <a:cs typeface="Canva Sans Bold"/>
                <a:sym typeface="Canva Sans Bold"/>
              </a:rPr>
              <a:t>For more information please contact: </a:t>
            </a:r>
          </a:p>
          <a:p>
            <a:pPr marL="0" marR="0" lvl="0" indent="0" algn="ctr" defTabSz="609630" rtl="0" eaLnBrk="1" fontAlgn="auto" latinLnBrk="0" hangingPunct="1">
              <a:lnSpc>
                <a:spcPts val="2063"/>
              </a:lnSpc>
              <a:spcBef>
                <a:spcPts val="0"/>
              </a:spcBef>
              <a:spcAft>
                <a:spcPts val="0"/>
              </a:spcAft>
              <a:buClrTx/>
              <a:buSzTx/>
              <a:buFontTx/>
              <a:buNone/>
              <a:tabLst/>
              <a:defRPr/>
            </a:pPr>
            <a:r>
              <a:rPr kumimoji="0" lang="en-US" sz="1473" b="1" i="0" u="none" strike="noStrike" kern="1200" cap="none" spc="0" normalizeH="0" baseline="0" noProof="0">
                <a:ln>
                  <a:noFill/>
                </a:ln>
                <a:solidFill>
                  <a:srgbClr val="5C237C"/>
                </a:solidFill>
                <a:effectLst/>
                <a:uLnTx/>
                <a:uFillTx/>
                <a:latin typeface="Canva Sans Bold"/>
                <a:ea typeface="Canva Sans Bold"/>
                <a:cs typeface="Canva Sans Bold"/>
                <a:sym typeface="Canva Sans Bold"/>
              </a:rPr>
              <a:t>Jayne Abbott</a:t>
            </a:r>
          </a:p>
          <a:p>
            <a:pPr marL="0" marR="0" lvl="0" indent="0" algn="ctr" defTabSz="609630" rtl="0" eaLnBrk="1" fontAlgn="auto" latinLnBrk="0" hangingPunct="1">
              <a:lnSpc>
                <a:spcPts val="2063"/>
              </a:lnSpc>
              <a:spcBef>
                <a:spcPts val="0"/>
              </a:spcBef>
              <a:spcAft>
                <a:spcPts val="0"/>
              </a:spcAft>
              <a:buClrTx/>
              <a:buSzTx/>
              <a:buFontTx/>
              <a:buNone/>
              <a:tabLst/>
              <a:defRPr/>
            </a:pPr>
            <a:r>
              <a:rPr kumimoji="0" lang="en-US" sz="1473" b="1" i="0" u="none" strike="noStrike" kern="1200" cap="none" spc="0" normalizeH="0" baseline="0" noProof="0">
                <a:ln>
                  <a:noFill/>
                </a:ln>
                <a:solidFill>
                  <a:srgbClr val="5C237C"/>
                </a:solidFill>
                <a:effectLst/>
                <a:uLnTx/>
                <a:uFillTx/>
                <a:latin typeface="Canva Sans Bold"/>
                <a:ea typeface="Canva Sans Bold"/>
                <a:cs typeface="Canva Sans Bold"/>
                <a:sym typeface="Canva Sans Bold"/>
              </a:rPr>
              <a:t>Resilient Schools Programme Manager</a:t>
            </a:r>
          </a:p>
          <a:p>
            <a:pPr marL="0" marR="0" lvl="0" indent="0" algn="ctr" defTabSz="609630" rtl="0" eaLnBrk="1" fontAlgn="auto" latinLnBrk="0" hangingPunct="1">
              <a:lnSpc>
                <a:spcPts val="2063"/>
              </a:lnSpc>
              <a:spcBef>
                <a:spcPts val="0"/>
              </a:spcBef>
              <a:spcAft>
                <a:spcPts val="0"/>
              </a:spcAft>
              <a:buClrTx/>
              <a:buSzTx/>
              <a:buFontTx/>
              <a:buNone/>
              <a:tabLst/>
              <a:defRPr/>
            </a:pPr>
            <a:r>
              <a:rPr kumimoji="0" lang="en-US" sz="1473" b="1" i="0" u="none" strike="noStrike" kern="1200" cap="none" spc="0" normalizeH="0" baseline="0" noProof="0">
                <a:ln>
                  <a:noFill/>
                </a:ln>
                <a:solidFill>
                  <a:srgbClr val="5C237C"/>
                </a:solidFill>
                <a:effectLst/>
                <a:uLnTx/>
                <a:uFillTx/>
                <a:latin typeface="Canva Sans Bold"/>
                <a:ea typeface="Canva Sans Bold"/>
                <a:cs typeface="Canva Sans Bold"/>
                <a:sym typeface="Canva Sans Bold"/>
              </a:rPr>
              <a:t>Jayne.abbott@barnet.gov.uk</a:t>
            </a:r>
          </a:p>
        </p:txBody>
      </p:sp>
      <p:sp>
        <p:nvSpPr>
          <p:cNvPr id="25" name="TextBox 25"/>
          <p:cNvSpPr txBox="1"/>
          <p:nvPr/>
        </p:nvSpPr>
        <p:spPr>
          <a:xfrm>
            <a:off x="735173" y="4359178"/>
            <a:ext cx="2946896" cy="613630"/>
          </a:xfrm>
          <a:prstGeom prst="rect">
            <a:avLst/>
          </a:prstGeom>
        </p:spPr>
        <p:txBody>
          <a:bodyPr lIns="0" tIns="0" rIns="0" bIns="0" rtlCol="0" anchor="t">
            <a:spAutoFit/>
          </a:bodyPr>
          <a:lstStyle/>
          <a:p>
            <a:pPr marL="0" marR="0" lvl="0" indent="0" algn="ctr" defTabSz="609630" rtl="0" eaLnBrk="1" fontAlgn="auto" latinLnBrk="0" hangingPunct="1">
              <a:lnSpc>
                <a:spcPts val="2521"/>
              </a:lnSpc>
              <a:spcBef>
                <a:spcPts val="0"/>
              </a:spcBef>
              <a:spcAft>
                <a:spcPts val="0"/>
              </a:spcAft>
              <a:buClrTx/>
              <a:buSzTx/>
              <a:buFontTx/>
              <a:buNone/>
              <a:tabLst/>
              <a:defRPr/>
            </a:pPr>
            <a:r>
              <a:rPr kumimoji="0" lang="en-US" sz="1801" b="1" i="0" u="none" strike="noStrike" kern="1200" cap="none" spc="0" normalizeH="0" baseline="0" noProof="0">
                <a:ln>
                  <a:noFill/>
                </a:ln>
                <a:solidFill>
                  <a:srgbClr val="F3A102"/>
                </a:solidFill>
                <a:effectLst/>
                <a:uLnTx/>
                <a:uFillTx/>
                <a:latin typeface="Canva Sans Bold"/>
                <a:ea typeface="Canva Sans Bold"/>
                <a:cs typeface="Canva Sans Bold"/>
                <a:sym typeface="Canva Sans Bold"/>
              </a:rPr>
              <a:t>Visit the Resilient Schools </a:t>
            </a:r>
          </a:p>
          <a:p>
            <a:pPr marL="0" marR="0" lvl="0" indent="0" algn="ctr" defTabSz="609630" rtl="0" eaLnBrk="1" fontAlgn="auto" latinLnBrk="0" hangingPunct="1">
              <a:lnSpc>
                <a:spcPts val="2521"/>
              </a:lnSpc>
              <a:spcBef>
                <a:spcPts val="0"/>
              </a:spcBef>
              <a:spcAft>
                <a:spcPts val="0"/>
              </a:spcAft>
              <a:buClrTx/>
              <a:buSzTx/>
              <a:buFontTx/>
              <a:buNone/>
              <a:tabLst/>
              <a:defRPr/>
            </a:pPr>
            <a:r>
              <a:rPr kumimoji="0" lang="en-US" sz="1801" b="1" i="0" u="none" strike="noStrike" kern="1200" cap="none" spc="0" normalizeH="0" baseline="0" noProof="0">
                <a:ln>
                  <a:noFill/>
                </a:ln>
                <a:solidFill>
                  <a:srgbClr val="F3A102"/>
                </a:solidFill>
                <a:effectLst/>
                <a:uLnTx/>
                <a:uFillTx/>
                <a:latin typeface="Canva Sans Bold"/>
                <a:ea typeface="Canva Sans Bold"/>
                <a:cs typeface="Canva Sans Bold"/>
                <a:sym typeface="Canva Sans Bold"/>
              </a:rPr>
              <a:t>Website</a:t>
            </a: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FE2EC1-402E-574B-74B2-8CEE839F3F0C}"/>
              </a:ext>
            </a:extLst>
          </p:cNvPr>
          <p:cNvGrpSpPr/>
          <p:nvPr/>
        </p:nvGrpSpPr>
        <p:grpSpPr>
          <a:xfrm>
            <a:off x="3936303" y="1269303"/>
            <a:ext cx="4319394" cy="4319394"/>
            <a:chOff x="6732132" y="1494442"/>
            <a:chExt cx="4173916" cy="4173916"/>
          </a:xfrm>
        </p:grpSpPr>
        <p:pic>
          <p:nvPicPr>
            <p:cNvPr id="6" name="Picture 5">
              <a:extLst>
                <a:ext uri="{FF2B5EF4-FFF2-40B4-BE49-F238E27FC236}">
                  <a16:creationId xmlns:a16="http://schemas.microsoft.com/office/drawing/2014/main" id="{27A8754A-8E7B-DA04-FC25-8D181355D8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7" name="Picture 6">
              <a:extLst>
                <a:ext uri="{FF2B5EF4-FFF2-40B4-BE49-F238E27FC236}">
                  <a16:creationId xmlns:a16="http://schemas.microsoft.com/office/drawing/2014/main" id="{2A3D4AFA-333F-5B16-F07F-493D865A7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3" name="Picture 12">
              <a:extLst>
                <a:ext uri="{FF2B5EF4-FFF2-40B4-BE49-F238E27FC236}">
                  <a16:creationId xmlns:a16="http://schemas.microsoft.com/office/drawing/2014/main" id="{4B5E2581-20BE-2AE6-73E1-20A2A3A96D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4" name="Picture 13">
              <a:extLst>
                <a:ext uri="{FF2B5EF4-FFF2-40B4-BE49-F238E27FC236}">
                  <a16:creationId xmlns:a16="http://schemas.microsoft.com/office/drawing/2014/main" id="{4B2D9E24-5D78-CE90-993A-53D2A755B6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5" name="Picture 14">
              <a:extLst>
                <a:ext uri="{FF2B5EF4-FFF2-40B4-BE49-F238E27FC236}">
                  <a16:creationId xmlns:a16="http://schemas.microsoft.com/office/drawing/2014/main" id="{ED8E45C3-2AD0-E64C-63D5-834FCFFA8F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6" name="Picture 15">
              <a:extLst>
                <a:ext uri="{FF2B5EF4-FFF2-40B4-BE49-F238E27FC236}">
                  <a16:creationId xmlns:a16="http://schemas.microsoft.com/office/drawing/2014/main" id="{D96168EF-77B4-EC00-BFEE-AF15B4039F5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7" name="Picture 16">
              <a:extLst>
                <a:ext uri="{FF2B5EF4-FFF2-40B4-BE49-F238E27FC236}">
                  <a16:creationId xmlns:a16="http://schemas.microsoft.com/office/drawing/2014/main" id="{3E3D9BEF-AE7E-E939-78BC-9B27A168E9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grpSp>
      <p:pic>
        <p:nvPicPr>
          <p:cNvPr id="23" name="Picture 22">
            <a:extLst>
              <a:ext uri="{FF2B5EF4-FFF2-40B4-BE49-F238E27FC236}">
                <a16:creationId xmlns:a16="http://schemas.microsoft.com/office/drawing/2014/main" id="{3617D0FB-0EA3-34FE-89B6-817DCAEF2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6303" y="1269303"/>
            <a:ext cx="4319394" cy="4319394"/>
          </a:xfrm>
          <a:prstGeom prst="rect">
            <a:avLst/>
          </a:prstGeom>
        </p:spPr>
      </p:pic>
      <p:pic>
        <p:nvPicPr>
          <p:cNvPr id="26" name="Picture 25">
            <a:extLst>
              <a:ext uri="{FF2B5EF4-FFF2-40B4-BE49-F238E27FC236}">
                <a16:creationId xmlns:a16="http://schemas.microsoft.com/office/drawing/2014/main" id="{BEFB2D70-828B-56A0-E695-D8102CDC25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6303" y="1269303"/>
            <a:ext cx="4319394" cy="4319394"/>
          </a:xfrm>
          <a:prstGeom prst="rect">
            <a:avLst/>
          </a:prstGeom>
        </p:spPr>
      </p:pic>
      <p:pic>
        <p:nvPicPr>
          <p:cNvPr id="33" name="Picture 32">
            <a:extLst>
              <a:ext uri="{FF2B5EF4-FFF2-40B4-BE49-F238E27FC236}">
                <a16:creationId xmlns:a16="http://schemas.microsoft.com/office/drawing/2014/main" id="{23D97E34-0609-E298-2B7B-556B333538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6303" y="1269303"/>
            <a:ext cx="4319394" cy="4319394"/>
          </a:xfrm>
          <a:prstGeom prst="rect">
            <a:avLst/>
          </a:prstGeom>
        </p:spPr>
      </p:pic>
      <p:pic>
        <p:nvPicPr>
          <p:cNvPr id="34" name="Picture 33">
            <a:extLst>
              <a:ext uri="{FF2B5EF4-FFF2-40B4-BE49-F238E27FC236}">
                <a16:creationId xmlns:a16="http://schemas.microsoft.com/office/drawing/2014/main" id="{59C66C2B-BC62-4414-C948-7A74F40C50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6303" y="1269303"/>
            <a:ext cx="4319394" cy="4319394"/>
          </a:xfrm>
          <a:prstGeom prst="rect">
            <a:avLst/>
          </a:prstGeom>
        </p:spPr>
      </p:pic>
      <p:pic>
        <p:nvPicPr>
          <p:cNvPr id="35" name="Picture 34">
            <a:extLst>
              <a:ext uri="{FF2B5EF4-FFF2-40B4-BE49-F238E27FC236}">
                <a16:creationId xmlns:a16="http://schemas.microsoft.com/office/drawing/2014/main" id="{74AFD69A-7B18-AB55-A4DC-48EAFADF14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36303" y="1269303"/>
            <a:ext cx="4319394" cy="4319394"/>
          </a:xfrm>
          <a:prstGeom prst="rect">
            <a:avLst/>
          </a:prstGeom>
        </p:spPr>
      </p:pic>
      <p:pic>
        <p:nvPicPr>
          <p:cNvPr id="36" name="Picture 35">
            <a:extLst>
              <a:ext uri="{FF2B5EF4-FFF2-40B4-BE49-F238E27FC236}">
                <a16:creationId xmlns:a16="http://schemas.microsoft.com/office/drawing/2014/main" id="{88DBEB66-D979-DC39-CD27-A0481D4BF3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36303" y="1269303"/>
            <a:ext cx="4319394" cy="4319394"/>
          </a:xfrm>
          <a:prstGeom prst="rect">
            <a:avLst/>
          </a:prstGeom>
        </p:spPr>
      </p:pic>
      <p:pic>
        <p:nvPicPr>
          <p:cNvPr id="37" name="Picture 36">
            <a:extLst>
              <a:ext uri="{FF2B5EF4-FFF2-40B4-BE49-F238E27FC236}">
                <a16:creationId xmlns:a16="http://schemas.microsoft.com/office/drawing/2014/main" id="{80A4355D-E905-33AF-F2D0-66C5937B04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36303" y="1269303"/>
            <a:ext cx="4319394" cy="4319394"/>
          </a:xfrm>
          <a:prstGeom prst="rect">
            <a:avLst/>
          </a:prstGeom>
        </p:spPr>
      </p:pic>
    </p:spTree>
    <p:custDataLst>
      <p:tags r:id="rId1"/>
    </p:custDataLst>
    <p:extLst>
      <p:ext uri="{BB962C8B-B14F-4D97-AF65-F5344CB8AC3E}">
        <p14:creationId xmlns:p14="http://schemas.microsoft.com/office/powerpoint/2010/main" val="1572893781"/>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nodeType="afterEffect">
                                  <p:stCondLst>
                                    <p:cond delay="0"/>
                                  </p:stCondLst>
                                  <p:childTnLst>
                                    <p:animEffect transition="out" filter="fade">
                                      <p:cBhvr>
                                        <p:cTn id="6" dur="5000"/>
                                        <p:tgtEl>
                                          <p:spTgt spid="35"/>
                                        </p:tgtEl>
                                      </p:cBhvr>
                                    </p:animEffect>
                                    <p:set>
                                      <p:cBhvr>
                                        <p:cTn id="7" dur="1" fill="hold">
                                          <p:stCondLst>
                                            <p:cond delay="4999"/>
                                          </p:stCondLst>
                                        </p:cTn>
                                        <p:tgtEl>
                                          <p:spTgt spid="35"/>
                                        </p:tgtEl>
                                        <p:attrNameLst>
                                          <p:attrName>style.visibility</p:attrName>
                                        </p:attrNameLst>
                                      </p:cBhvr>
                                      <p:to>
                                        <p:strVal val="hidden"/>
                                      </p:to>
                                    </p:set>
                                  </p:childTnLst>
                                </p:cTn>
                              </p:par>
                            </p:childTnLst>
                          </p:cTn>
                        </p:par>
                        <p:par>
                          <p:cTn id="8" fill="hold">
                            <p:stCondLst>
                              <p:cond delay="5000"/>
                            </p:stCondLst>
                            <p:childTnLst>
                              <p:par>
                                <p:cTn id="9" presetID="10" presetClass="entr" presetSubtype="0" repeatCount="indefinite"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par>
                                <p:cTn id="12" presetID="10" presetClass="exit" presetSubtype="0" repeatCount="indefinite" fill="hold" nodeType="withEffect">
                                  <p:stCondLst>
                                    <p:cond delay="1500"/>
                                  </p:stCondLst>
                                  <p:childTnLst>
                                    <p:animEffect transition="out" filter="fade">
                                      <p:cBhvr>
                                        <p:cTn id="13" dur="5000"/>
                                        <p:tgtEl>
                                          <p:spTgt spid="36"/>
                                        </p:tgtEl>
                                      </p:cBhvr>
                                    </p:animEffect>
                                    <p:set>
                                      <p:cBhvr>
                                        <p:cTn id="14" dur="1" fill="hold">
                                          <p:stCondLst>
                                            <p:cond delay="4999"/>
                                          </p:stCondLst>
                                        </p:cTn>
                                        <p:tgtEl>
                                          <p:spTgt spid="36"/>
                                        </p:tgtEl>
                                        <p:attrNameLst>
                                          <p:attrName>style.visibility</p:attrName>
                                        </p:attrNameLst>
                                      </p:cBhvr>
                                      <p:to>
                                        <p:strVal val="hidden"/>
                                      </p:to>
                                    </p:set>
                                  </p:childTnLst>
                                </p:cTn>
                              </p:par>
                            </p:childTnLst>
                          </p:cTn>
                        </p:par>
                        <p:par>
                          <p:cTn id="15" fill="hold">
                            <p:stCondLst>
                              <p:cond delay="11500"/>
                            </p:stCondLst>
                            <p:childTnLst>
                              <p:par>
                                <p:cTn id="16" presetID="10" presetClass="entr" presetSubtype="0" repeatCount="indefinite"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000"/>
                                        <p:tgtEl>
                                          <p:spTgt spid="36"/>
                                        </p:tgtEl>
                                      </p:cBhvr>
                                    </p:animEffect>
                                  </p:childTnLst>
                                </p:cTn>
                              </p:par>
                              <p:par>
                                <p:cTn id="19" presetID="10" presetClass="exit" presetSubtype="0" repeatCount="indefinite" fill="hold" nodeType="withEffect">
                                  <p:stCondLst>
                                    <p:cond delay="1500"/>
                                  </p:stCondLst>
                                  <p:childTnLst>
                                    <p:animEffect transition="out" filter="fade">
                                      <p:cBhvr>
                                        <p:cTn id="20" dur="5000"/>
                                        <p:tgtEl>
                                          <p:spTgt spid="37"/>
                                        </p:tgtEl>
                                      </p:cBhvr>
                                    </p:animEffect>
                                    <p:set>
                                      <p:cBhvr>
                                        <p:cTn id="21" dur="1" fill="hold">
                                          <p:stCondLst>
                                            <p:cond delay="4999"/>
                                          </p:stCondLst>
                                        </p:cTn>
                                        <p:tgtEl>
                                          <p:spTgt spid="37"/>
                                        </p:tgtEl>
                                        <p:attrNameLst>
                                          <p:attrName>style.visibility</p:attrName>
                                        </p:attrNameLst>
                                      </p:cBhvr>
                                      <p:to>
                                        <p:strVal val="hidden"/>
                                      </p:to>
                                    </p:set>
                                  </p:childTnLst>
                                </p:cTn>
                              </p:par>
                            </p:childTnLst>
                          </p:cTn>
                        </p:par>
                        <p:par>
                          <p:cTn id="22" fill="hold">
                            <p:stCondLst>
                              <p:cond delay="18000"/>
                            </p:stCondLst>
                            <p:childTnLst>
                              <p:par>
                                <p:cTn id="23" presetID="10" presetClass="entr" presetSubtype="0" repeatCount="indefinite"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8">
            <a:extLst>
              <a:ext uri="{FF2B5EF4-FFF2-40B4-BE49-F238E27FC236}">
                <a16:creationId xmlns:a16="http://schemas.microsoft.com/office/drawing/2014/main" id="{7BFD00E6-2900-6E25-5B37-912B8640C250}"/>
              </a:ext>
            </a:extLst>
          </p:cNvPr>
          <p:cNvSpPr>
            <a:spLocks noGrp="1"/>
          </p:cNvSpPr>
          <p:nvPr>
            <p:ph type="title"/>
          </p:nvPr>
        </p:nvSpPr>
        <p:spPr>
          <a:xfrm>
            <a:off x="838200" y="561765"/>
            <a:ext cx="10515600" cy="1325563"/>
          </a:xfrm>
        </p:spPr>
        <p:txBody>
          <a:bodyPr>
            <a:normAutofit/>
          </a:bodyPr>
          <a:lstStyle/>
          <a:p>
            <a:pPr algn="ctr"/>
            <a:r>
              <a:rPr lang="en-GB" dirty="0">
                <a:latin typeface="Nexa Rust Slab Black" panose="00000A00000000000000" pitchFamily="50" charset="0"/>
              </a:rPr>
              <a:t>SCHEME STRUCTURE</a:t>
            </a:r>
          </a:p>
        </p:txBody>
      </p:sp>
      <p:pic>
        <p:nvPicPr>
          <p:cNvPr id="52" name="Picture 51">
            <a:extLst>
              <a:ext uri="{FF2B5EF4-FFF2-40B4-BE49-F238E27FC236}">
                <a16:creationId xmlns:a16="http://schemas.microsoft.com/office/drawing/2014/main" id="{71F6782D-A951-36A6-9E4F-131E5F28E8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599" y="2617982"/>
            <a:ext cx="3631642" cy="1910553"/>
          </a:xfrm>
          <a:prstGeom prst="rect">
            <a:avLst/>
          </a:prstGeom>
          <a:ln w="57150">
            <a:solidFill>
              <a:srgbClr val="FFC000"/>
            </a:solidFill>
          </a:ln>
        </p:spPr>
      </p:pic>
      <p:pic>
        <p:nvPicPr>
          <p:cNvPr id="53" name="Picture 52">
            <a:extLst>
              <a:ext uri="{FF2B5EF4-FFF2-40B4-BE49-F238E27FC236}">
                <a16:creationId xmlns:a16="http://schemas.microsoft.com/office/drawing/2014/main" id="{541A9A41-FD43-308A-FDB0-05DFAFCB74D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41466" y="3185749"/>
            <a:ext cx="1721636" cy="2685573"/>
          </a:xfrm>
          <a:prstGeom prst="rect">
            <a:avLst/>
          </a:prstGeom>
          <a:ln w="57150">
            <a:noFill/>
          </a:ln>
        </p:spPr>
      </p:pic>
      <p:pic>
        <p:nvPicPr>
          <p:cNvPr id="56" name="Picture 55">
            <a:extLst>
              <a:ext uri="{FF2B5EF4-FFF2-40B4-BE49-F238E27FC236}">
                <a16:creationId xmlns:a16="http://schemas.microsoft.com/office/drawing/2014/main" id="{1126D1AD-C9E7-F155-E1E8-93DE47E973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8327" y="4528535"/>
            <a:ext cx="4456353" cy="2171739"/>
          </a:xfrm>
          <a:prstGeom prst="rect">
            <a:avLst/>
          </a:prstGeom>
          <a:ln w="57150">
            <a:solidFill>
              <a:srgbClr val="00ADAB"/>
            </a:solidFill>
          </a:ln>
        </p:spPr>
      </p:pic>
    </p:spTree>
    <p:custDataLst>
      <p:tags r:id="rId1"/>
    </p:custDataLst>
    <p:extLst>
      <p:ext uri="{BB962C8B-B14F-4D97-AF65-F5344CB8AC3E}">
        <p14:creationId xmlns:p14="http://schemas.microsoft.com/office/powerpoint/2010/main" val="337916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517">
        <p159:morph option="byObject"/>
      </p:transition>
    </mc:Choice>
    <mc:Fallback xmlns="">
      <p:transition spd="slow" advTm="11517">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0000">
                                          <p:cBhvr additive="base">
                                            <p:cTn id="7" dur="500" fill="hold"/>
                                            <p:tgtEl>
                                              <p:spTgt spid="52"/>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60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0000">
                                          <p:cBhvr additive="base">
                                            <p:cTn id="12" dur="500" fill="hold"/>
                                            <p:tgtEl>
                                              <p:spTgt spid="53"/>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5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0000">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14:bounceEnd="60000">
                                          <p:cBhvr additive="base">
                                            <p:cTn id="17" dur="500" fill="hold"/>
                                            <p:tgtEl>
                                              <p:spTgt spid="56"/>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ppt_x"/>
                                              </p:val>
                                            </p:tav>
                                            <p:tav tm="100000">
                                              <p:val>
                                                <p:strVal val="#ppt_x"/>
                                              </p:val>
                                            </p:tav>
                                          </p:tavLst>
                                        </p:anim>
                                        <p:anim calcmode="lin" valueType="num">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B72FBD5-0AD1-DB3E-2856-9A422A50E38B}"/>
              </a:ext>
            </a:extLst>
          </p:cNvPr>
          <p:cNvGrpSpPr/>
          <p:nvPr/>
        </p:nvGrpSpPr>
        <p:grpSpPr>
          <a:xfrm>
            <a:off x="6579732" y="1342042"/>
            <a:ext cx="4173916" cy="4173916"/>
            <a:chOff x="6732132" y="1494442"/>
            <a:chExt cx="4173916" cy="4173916"/>
          </a:xfrm>
        </p:grpSpPr>
        <p:pic>
          <p:nvPicPr>
            <p:cNvPr id="2" name="Picture 1">
              <a:extLst>
                <a:ext uri="{FF2B5EF4-FFF2-40B4-BE49-F238E27FC236}">
                  <a16:creationId xmlns:a16="http://schemas.microsoft.com/office/drawing/2014/main" id="{7C4F8DD4-DE0B-9836-4FF8-B4215EB948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4" name="Picture 3">
              <a:extLst>
                <a:ext uri="{FF2B5EF4-FFF2-40B4-BE49-F238E27FC236}">
                  <a16:creationId xmlns:a16="http://schemas.microsoft.com/office/drawing/2014/main" id="{F2D47B34-71C4-8372-67BE-CC1D0C3BD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6" name="Picture 5">
              <a:extLst>
                <a:ext uri="{FF2B5EF4-FFF2-40B4-BE49-F238E27FC236}">
                  <a16:creationId xmlns:a16="http://schemas.microsoft.com/office/drawing/2014/main" id="{82D53AD6-AB57-0291-E295-A3A1E4EFBA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8" name="Picture 7">
              <a:extLst>
                <a:ext uri="{FF2B5EF4-FFF2-40B4-BE49-F238E27FC236}">
                  <a16:creationId xmlns:a16="http://schemas.microsoft.com/office/drawing/2014/main" id="{E16776BA-8EF8-6306-2016-8B635392DA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0" name="Picture 9">
              <a:extLst>
                <a:ext uri="{FF2B5EF4-FFF2-40B4-BE49-F238E27FC236}">
                  <a16:creationId xmlns:a16="http://schemas.microsoft.com/office/drawing/2014/main" id="{8037DEC4-C2B3-E6FA-45E6-B87D6E96BC6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2" name="Picture 11">
              <a:extLst>
                <a:ext uri="{FF2B5EF4-FFF2-40B4-BE49-F238E27FC236}">
                  <a16:creationId xmlns:a16="http://schemas.microsoft.com/office/drawing/2014/main" id="{11A23A49-5C25-4CB4-112B-61A40958F1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pic>
          <p:nvPicPr>
            <p:cNvPr id="14" name="Picture 13">
              <a:extLst>
                <a:ext uri="{FF2B5EF4-FFF2-40B4-BE49-F238E27FC236}">
                  <a16:creationId xmlns:a16="http://schemas.microsoft.com/office/drawing/2014/main" id="{7D494153-75C4-CD6F-3D00-AD87A2713CB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32132" y="1494442"/>
              <a:ext cx="4173916" cy="4173916"/>
            </a:xfrm>
            <a:prstGeom prst="rect">
              <a:avLst/>
            </a:prstGeom>
          </p:spPr>
        </p:pic>
      </p:grpSp>
      <p:pic>
        <p:nvPicPr>
          <p:cNvPr id="3" name="Picture 2">
            <a:extLst>
              <a:ext uri="{FF2B5EF4-FFF2-40B4-BE49-F238E27FC236}">
                <a16:creationId xmlns:a16="http://schemas.microsoft.com/office/drawing/2014/main" id="{568AD119-2C8C-52B5-5D5A-6C634E2193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9732" y="1342042"/>
            <a:ext cx="4173916" cy="4173916"/>
          </a:xfrm>
          <a:prstGeom prst="rect">
            <a:avLst/>
          </a:prstGeom>
        </p:spPr>
      </p:pic>
      <p:pic>
        <p:nvPicPr>
          <p:cNvPr id="5" name="Picture 4">
            <a:extLst>
              <a:ext uri="{FF2B5EF4-FFF2-40B4-BE49-F238E27FC236}">
                <a16:creationId xmlns:a16="http://schemas.microsoft.com/office/drawing/2014/main" id="{84E705A7-0503-3ED9-1756-AE87C408EC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79732" y="1342042"/>
            <a:ext cx="4173916" cy="4173916"/>
          </a:xfrm>
          <a:prstGeom prst="rect">
            <a:avLst/>
          </a:prstGeom>
        </p:spPr>
      </p:pic>
      <p:pic>
        <p:nvPicPr>
          <p:cNvPr id="7" name="Picture 6">
            <a:extLst>
              <a:ext uri="{FF2B5EF4-FFF2-40B4-BE49-F238E27FC236}">
                <a16:creationId xmlns:a16="http://schemas.microsoft.com/office/drawing/2014/main" id="{705BE2D6-1EBA-EA7A-7C03-05ACBACB38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79732" y="1342042"/>
            <a:ext cx="4173916" cy="4173916"/>
          </a:xfrm>
          <a:prstGeom prst="rect">
            <a:avLst/>
          </a:prstGeom>
        </p:spPr>
      </p:pic>
      <p:pic>
        <p:nvPicPr>
          <p:cNvPr id="9" name="Picture 8">
            <a:extLst>
              <a:ext uri="{FF2B5EF4-FFF2-40B4-BE49-F238E27FC236}">
                <a16:creationId xmlns:a16="http://schemas.microsoft.com/office/drawing/2014/main" id="{455F362A-C9C5-EA5B-CCE4-F54EC790CF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79732" y="1342042"/>
            <a:ext cx="4173916" cy="4173916"/>
          </a:xfrm>
          <a:prstGeom prst="rect">
            <a:avLst/>
          </a:prstGeom>
        </p:spPr>
      </p:pic>
      <p:pic>
        <p:nvPicPr>
          <p:cNvPr id="11" name="Picture 10">
            <a:extLst>
              <a:ext uri="{FF2B5EF4-FFF2-40B4-BE49-F238E27FC236}">
                <a16:creationId xmlns:a16="http://schemas.microsoft.com/office/drawing/2014/main" id="{917A9D34-D6ED-630E-30AF-653928B9CB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79732" y="1342042"/>
            <a:ext cx="4173916" cy="4173916"/>
          </a:xfrm>
          <a:prstGeom prst="rect">
            <a:avLst/>
          </a:prstGeom>
        </p:spPr>
      </p:pic>
      <p:pic>
        <p:nvPicPr>
          <p:cNvPr id="13" name="Picture 12">
            <a:extLst>
              <a:ext uri="{FF2B5EF4-FFF2-40B4-BE49-F238E27FC236}">
                <a16:creationId xmlns:a16="http://schemas.microsoft.com/office/drawing/2014/main" id="{A0973DA1-8837-7A89-4A73-33B9F3B8613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79732" y="1342042"/>
            <a:ext cx="4173916" cy="4173916"/>
          </a:xfrm>
          <a:prstGeom prst="rect">
            <a:avLst/>
          </a:prstGeom>
        </p:spPr>
      </p:pic>
      <p:pic>
        <p:nvPicPr>
          <p:cNvPr id="15" name="Picture 14">
            <a:extLst>
              <a:ext uri="{FF2B5EF4-FFF2-40B4-BE49-F238E27FC236}">
                <a16:creationId xmlns:a16="http://schemas.microsoft.com/office/drawing/2014/main" id="{D4BD543A-88F3-CBFB-FAD0-78CAB922679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79732" y="1342042"/>
            <a:ext cx="4173916" cy="4173916"/>
          </a:xfrm>
          <a:prstGeom prst="rect">
            <a:avLst/>
          </a:prstGeom>
        </p:spPr>
      </p:pic>
      <p:sp>
        <p:nvSpPr>
          <p:cNvPr id="17" name="Title 16">
            <a:extLst>
              <a:ext uri="{FF2B5EF4-FFF2-40B4-BE49-F238E27FC236}">
                <a16:creationId xmlns:a16="http://schemas.microsoft.com/office/drawing/2014/main" id="{BFB8C9B0-76F3-3A82-E9AD-E4E1BA9551C0}"/>
              </a:ext>
            </a:extLst>
          </p:cNvPr>
          <p:cNvSpPr>
            <a:spLocks noGrp="1"/>
          </p:cNvSpPr>
          <p:nvPr>
            <p:ph type="title"/>
          </p:nvPr>
        </p:nvSpPr>
        <p:spPr>
          <a:xfrm>
            <a:off x="490576" y="1676964"/>
            <a:ext cx="5257800" cy="3504072"/>
          </a:xfrm>
        </p:spPr>
        <p:txBody>
          <a:bodyPr/>
          <a:lstStyle/>
          <a:p>
            <a:r>
              <a:rPr lang="en-GB" dirty="0"/>
              <a:t>Welcome to</a:t>
            </a:r>
          </a:p>
        </p:txBody>
      </p:sp>
    </p:spTree>
    <p:custDataLst>
      <p:tags r:id="rId1"/>
    </p:custDataLst>
    <p:extLst>
      <p:ext uri="{BB962C8B-B14F-4D97-AF65-F5344CB8AC3E}">
        <p14:creationId xmlns:p14="http://schemas.microsoft.com/office/powerpoint/2010/main" val="2173192239"/>
      </p:ext>
    </p:extLst>
  </p:cSld>
  <p:clrMapOvr>
    <a:masterClrMapping/>
  </p:clrMapOvr>
  <mc:AlternateContent xmlns:mc="http://schemas.openxmlformats.org/markup-compatibility/2006" xmlns:p14="http://schemas.microsoft.com/office/powerpoint/2010/main">
    <mc:Choice Requires="p14">
      <p:transition spd="slow" p14:dur="1600" advTm="2769">
        <p:blinds dir="vert"/>
      </p:transition>
    </mc:Choice>
    <mc:Fallback xmlns="">
      <p:transition spd="slow" advTm="276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nodeType="afterEffect">
                                  <p:stCondLst>
                                    <p:cond delay="0"/>
                                  </p:stCondLst>
                                  <p:childTnLst>
                                    <p:animEffect transition="out" filter="fade">
                                      <p:cBhvr>
                                        <p:cTn id="6" dur="5000"/>
                                        <p:tgtEl>
                                          <p:spTgt spid="11"/>
                                        </p:tgtEl>
                                      </p:cBhvr>
                                    </p:animEffect>
                                    <p:set>
                                      <p:cBhvr>
                                        <p:cTn id="7" dur="1" fill="hold">
                                          <p:stCondLst>
                                            <p:cond delay="4999"/>
                                          </p:stCondLst>
                                        </p:cTn>
                                        <p:tgtEl>
                                          <p:spTgt spid="11"/>
                                        </p:tgtEl>
                                        <p:attrNameLst>
                                          <p:attrName>style.visibility</p:attrName>
                                        </p:attrNameLst>
                                      </p:cBhvr>
                                      <p:to>
                                        <p:strVal val="hidden"/>
                                      </p:to>
                                    </p:set>
                                  </p:childTnLst>
                                </p:cTn>
                              </p:par>
                            </p:childTnLst>
                          </p:cTn>
                        </p:par>
                        <p:par>
                          <p:cTn id="8" fill="hold">
                            <p:stCondLst>
                              <p:cond delay="5000"/>
                            </p:stCondLst>
                            <p:childTnLst>
                              <p:par>
                                <p:cTn id="9" presetID="10" presetClass="entr" presetSubtype="0" repeatCount="indefinite"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par>
                                <p:cTn id="12" presetID="10" presetClass="exit" presetSubtype="0" repeatCount="indefinite" fill="hold" nodeType="withEffect">
                                  <p:stCondLst>
                                    <p:cond delay="1500"/>
                                  </p:stCondLst>
                                  <p:childTnLst>
                                    <p:animEffect transition="out" filter="fade">
                                      <p:cBhvr>
                                        <p:cTn id="13" dur="5000"/>
                                        <p:tgtEl>
                                          <p:spTgt spid="13"/>
                                        </p:tgtEl>
                                      </p:cBhvr>
                                    </p:animEffect>
                                    <p:set>
                                      <p:cBhvr>
                                        <p:cTn id="14" dur="1" fill="hold">
                                          <p:stCondLst>
                                            <p:cond delay="4999"/>
                                          </p:stCondLst>
                                        </p:cTn>
                                        <p:tgtEl>
                                          <p:spTgt spid="13"/>
                                        </p:tgtEl>
                                        <p:attrNameLst>
                                          <p:attrName>style.visibility</p:attrName>
                                        </p:attrNameLst>
                                      </p:cBhvr>
                                      <p:to>
                                        <p:strVal val="hidden"/>
                                      </p:to>
                                    </p:set>
                                  </p:childTnLst>
                                </p:cTn>
                              </p:par>
                            </p:childTnLst>
                          </p:cTn>
                        </p:par>
                        <p:par>
                          <p:cTn id="15" fill="hold">
                            <p:stCondLst>
                              <p:cond delay="11500"/>
                            </p:stCondLst>
                            <p:childTnLst>
                              <p:par>
                                <p:cTn id="16" presetID="10" presetClass="entr" presetSubtype="0" repeatCount="indefinite"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par>
                                <p:cTn id="19" presetID="10" presetClass="exit" presetSubtype="0" repeatCount="indefinite" fill="hold" nodeType="withEffect">
                                  <p:stCondLst>
                                    <p:cond delay="1500"/>
                                  </p:stCondLst>
                                  <p:childTnLst>
                                    <p:animEffect transition="out" filter="fade">
                                      <p:cBhvr>
                                        <p:cTn id="20" dur="5000"/>
                                        <p:tgtEl>
                                          <p:spTgt spid="15"/>
                                        </p:tgtEl>
                                      </p:cBhvr>
                                    </p:animEffect>
                                    <p:set>
                                      <p:cBhvr>
                                        <p:cTn id="21" dur="1" fill="hold">
                                          <p:stCondLst>
                                            <p:cond delay="4999"/>
                                          </p:stCondLst>
                                        </p:cTn>
                                        <p:tgtEl>
                                          <p:spTgt spid="15"/>
                                        </p:tgtEl>
                                        <p:attrNameLst>
                                          <p:attrName>style.visibility</p:attrName>
                                        </p:attrNameLst>
                                      </p:cBhvr>
                                      <p:to>
                                        <p:strVal val="hidden"/>
                                      </p:to>
                                    </p:set>
                                  </p:childTnLst>
                                </p:cTn>
                              </p:par>
                            </p:childTnLst>
                          </p:cTn>
                        </p:par>
                        <p:par>
                          <p:cTn id="22" fill="hold">
                            <p:stCondLst>
                              <p:cond delay="18000"/>
                            </p:stCondLst>
                            <p:childTnLst>
                              <p:par>
                                <p:cTn id="23" presetID="10" presetClass="entr" presetSubtype="0" repeatCount="indefinite"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BB5E-14C2-8FFB-256B-39AC00AB0506}"/>
              </a:ext>
            </a:extLst>
          </p:cNvPr>
          <p:cNvSpPr>
            <a:spLocks noGrp="1"/>
          </p:cNvSpPr>
          <p:nvPr>
            <p:ph type="ctrTitle"/>
          </p:nvPr>
        </p:nvSpPr>
        <p:spPr/>
        <p:txBody>
          <a:bodyPr anchor="ctr" anchorCtr="0"/>
          <a:lstStyle/>
          <a:p>
            <a:r>
              <a:rPr lang="en-GB" dirty="0"/>
              <a:t>Session One</a:t>
            </a:r>
          </a:p>
        </p:txBody>
      </p:sp>
      <p:sp>
        <p:nvSpPr>
          <p:cNvPr id="3" name="Subtitle 2">
            <a:extLst>
              <a:ext uri="{FF2B5EF4-FFF2-40B4-BE49-F238E27FC236}">
                <a16:creationId xmlns:a16="http://schemas.microsoft.com/office/drawing/2014/main" id="{8CE91765-A005-FB8B-43D7-1F48C9FD42C9}"/>
              </a:ext>
            </a:extLst>
          </p:cNvPr>
          <p:cNvSpPr>
            <a:spLocks noGrp="1"/>
          </p:cNvSpPr>
          <p:nvPr>
            <p:ph type="subTitle" idx="4294967295"/>
          </p:nvPr>
        </p:nvSpPr>
        <p:spPr>
          <a:xfrm>
            <a:off x="1524000" y="4235697"/>
            <a:ext cx="9144000" cy="1655762"/>
          </a:xfrm>
        </p:spPr>
        <p:txBody>
          <a:bodyPr/>
          <a:lstStyle/>
          <a:p>
            <a:pPr marL="0" indent="0" algn="ctr">
              <a:buNone/>
            </a:pPr>
            <a:r>
              <a:rPr lang="en-GB" dirty="0">
                <a:solidFill>
                  <a:schemeClr val="bg1"/>
                </a:solidFill>
              </a:rPr>
              <a:t>Mental Health &amp; Mental Fitness</a:t>
            </a:r>
          </a:p>
        </p:txBody>
      </p:sp>
      <p:sp>
        <p:nvSpPr>
          <p:cNvPr id="4" name="Rectangle 3">
            <a:extLst>
              <a:ext uri="{FF2B5EF4-FFF2-40B4-BE49-F238E27FC236}">
                <a16:creationId xmlns:a16="http://schemas.microsoft.com/office/drawing/2014/main" id="{A046D78D-44DC-0143-181C-CB9614AACA0B}"/>
              </a:ext>
            </a:extLst>
          </p:cNvPr>
          <p:cNvSpPr/>
          <p:nvPr/>
        </p:nvSpPr>
        <p:spPr>
          <a:xfrm>
            <a:off x="8740264" y="272786"/>
            <a:ext cx="3139440" cy="2104143"/>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Staying physically fit helps our </a:t>
            </a:r>
            <a:r>
              <a:rPr kumimoji="0" lang="en-GB" sz="2800" b="0" i="1" u="none" strike="noStrike" kern="1200" cap="none" spc="0" normalizeH="0" baseline="0" noProof="0" dirty="0">
                <a:ln>
                  <a:noFill/>
                </a:ln>
                <a:solidFill>
                  <a:sysClr val="windowText" lastClr="000000"/>
                </a:solidFill>
                <a:effectLst/>
                <a:uLnTx/>
                <a:uFillTx/>
                <a:latin typeface="Aptos" panose="02110004020202020204"/>
                <a:ea typeface="+mn-ea"/>
                <a:cs typeface="+mn-cs"/>
              </a:rPr>
              <a:t>brains</a:t>
            </a: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staying mentally fit helps our </a:t>
            </a:r>
            <a:r>
              <a:rPr kumimoji="0" lang="en-GB" sz="2800" b="0" i="1" u="none" strike="noStrike" kern="1200" cap="none" spc="0" normalizeH="0" baseline="0" noProof="0" dirty="0">
                <a:ln>
                  <a:noFill/>
                </a:ln>
                <a:solidFill>
                  <a:sysClr val="windowText" lastClr="000000"/>
                </a:solidFill>
                <a:effectLst/>
                <a:uLnTx/>
                <a:uFillTx/>
                <a:latin typeface="Aptos" panose="02110004020202020204"/>
                <a:ea typeface="+mn-ea"/>
                <a:cs typeface="+mn-cs"/>
              </a:rPr>
              <a:t>bodies</a:t>
            </a: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a:t>
            </a:r>
          </a:p>
        </p:txBody>
      </p:sp>
      <p:pic>
        <p:nvPicPr>
          <p:cNvPr id="6" name="Picture 5" descr="A heart and brain with a worm&#10;&#10;Description automatically generated">
            <a:extLst>
              <a:ext uri="{FF2B5EF4-FFF2-40B4-BE49-F238E27FC236}">
                <a16:creationId xmlns:a16="http://schemas.microsoft.com/office/drawing/2014/main" id="{51839EBE-617E-0DD1-F236-A87AF16FF0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728" y="119075"/>
            <a:ext cx="2781424" cy="2411564"/>
          </a:xfrm>
          <a:prstGeom prst="rect">
            <a:avLst/>
          </a:prstGeom>
        </p:spPr>
      </p:pic>
    </p:spTree>
    <p:custDataLst>
      <p:tags r:id="rId1"/>
    </p:custDataLst>
    <p:extLst>
      <p:ext uri="{BB962C8B-B14F-4D97-AF65-F5344CB8AC3E}">
        <p14:creationId xmlns:p14="http://schemas.microsoft.com/office/powerpoint/2010/main" val="631166211"/>
      </p:ext>
    </p:extLst>
  </p:cSld>
  <p:clrMapOvr>
    <a:masterClrMapping/>
  </p:clrMapOvr>
  <p:transition spd="slow" advTm="5677">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urons">
            <a:hlinkClick r:id="" action="ppaction://media"/>
            <a:extLst>
              <a:ext uri="{FF2B5EF4-FFF2-40B4-BE49-F238E27FC236}">
                <a16:creationId xmlns:a16="http://schemas.microsoft.com/office/drawing/2014/main" id="{4D339B29-B44F-A7E2-A78F-644AB303B40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6CBDF93-474D-A779-50B5-9A9490355F10}"/>
              </a:ext>
            </a:extLst>
          </p:cNvPr>
          <p:cNvSpPr>
            <a:spLocks noGrp="1"/>
          </p:cNvSpPr>
          <p:nvPr>
            <p:ph type="ctrTitle"/>
          </p:nvPr>
        </p:nvSpPr>
        <p:spPr/>
        <p:txBody>
          <a:bodyPr>
            <a:normAutofit fontScale="90000"/>
          </a:bodyPr>
          <a:lstStyle/>
          <a:p>
            <a:r>
              <a:rPr lang="en-GB" dirty="0">
                <a:solidFill>
                  <a:schemeClr val="bg1"/>
                </a:solidFill>
              </a:rPr>
              <a:t>WHAT CHANGES IN THE BRAIN DURING THE TEENAGE YEARS?</a:t>
            </a:r>
          </a:p>
        </p:txBody>
      </p:sp>
    </p:spTree>
    <p:custDataLst>
      <p:tags r:id="rId1"/>
    </p:custDataLst>
    <p:extLst>
      <p:ext uri="{BB962C8B-B14F-4D97-AF65-F5344CB8AC3E}">
        <p14:creationId xmlns:p14="http://schemas.microsoft.com/office/powerpoint/2010/main" val="104769383"/>
      </p:ext>
    </p:extLst>
  </p:cSld>
  <p:clrMapOvr>
    <a:masterClrMapping/>
  </p:clrMapOvr>
  <p:transition spd="slow" advTm="298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 objId="3"/>
        <p14:playEvt time="1537" objId="3"/>
        <p14:stopEvt time="2982" objId="3"/>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36EC3-B339-7617-0C44-76FD48C88426}"/>
              </a:ext>
            </a:extLst>
          </p:cNvPr>
          <p:cNvSpPr>
            <a:spLocks noGrp="1"/>
          </p:cNvSpPr>
          <p:nvPr>
            <p:ph type="ctrTitle"/>
          </p:nvPr>
        </p:nvSpPr>
        <p:spPr>
          <a:xfrm>
            <a:off x="1524000" y="944880"/>
            <a:ext cx="9144000" cy="2387600"/>
          </a:xfrm>
        </p:spPr>
        <p:txBody>
          <a:bodyPr/>
          <a:lstStyle/>
          <a:p>
            <a:r>
              <a:rPr lang="en-GB" dirty="0"/>
              <a:t>You Can Only Be As Old As Your Brain</a:t>
            </a:r>
          </a:p>
        </p:txBody>
      </p:sp>
      <p:sp>
        <p:nvSpPr>
          <p:cNvPr id="4" name="TextBox 3">
            <a:extLst>
              <a:ext uri="{FF2B5EF4-FFF2-40B4-BE49-F238E27FC236}">
                <a16:creationId xmlns:a16="http://schemas.microsoft.com/office/drawing/2014/main" id="{06E258A0-E847-45B4-F7C4-258F654C1F30}"/>
              </a:ext>
            </a:extLst>
          </p:cNvPr>
          <p:cNvSpPr txBox="1"/>
          <p:nvPr/>
        </p:nvSpPr>
        <p:spPr>
          <a:xfrm>
            <a:off x="325120" y="71120"/>
            <a:ext cx="2580640" cy="31547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9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5" name="TextBox 4">
            <a:extLst>
              <a:ext uri="{FF2B5EF4-FFF2-40B4-BE49-F238E27FC236}">
                <a16:creationId xmlns:a16="http://schemas.microsoft.com/office/drawing/2014/main" id="{85F9DEE7-E0EA-38B0-FE03-1DAC7983EA90}"/>
              </a:ext>
            </a:extLst>
          </p:cNvPr>
          <p:cNvSpPr txBox="1"/>
          <p:nvPr/>
        </p:nvSpPr>
        <p:spPr>
          <a:xfrm>
            <a:off x="9113520" y="1503680"/>
            <a:ext cx="2580640" cy="31547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9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7" name="Picture 6">
            <a:extLst>
              <a:ext uri="{FF2B5EF4-FFF2-40B4-BE49-F238E27FC236}">
                <a16:creationId xmlns:a16="http://schemas.microsoft.com/office/drawing/2014/main" id="{609F5AF3-1D5C-2B3C-5FB0-DA605E4081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7040" y="3966208"/>
            <a:ext cx="2854960" cy="2883711"/>
          </a:xfrm>
          <a:prstGeom prst="rect">
            <a:avLst/>
          </a:prstGeom>
        </p:spPr>
      </p:pic>
    </p:spTree>
    <p:custDataLst>
      <p:tags r:id="rId1"/>
    </p:custDataLst>
    <p:extLst>
      <p:ext uri="{BB962C8B-B14F-4D97-AF65-F5344CB8AC3E}">
        <p14:creationId xmlns:p14="http://schemas.microsoft.com/office/powerpoint/2010/main" val="2582674795"/>
      </p:ext>
    </p:extLst>
  </p:cSld>
  <p:clrMapOvr>
    <a:masterClrMapping/>
  </p:clrMapOvr>
  <mc:AlternateContent xmlns:mc="http://schemas.openxmlformats.org/markup-compatibility/2006" xmlns:p14="http://schemas.microsoft.com/office/powerpoint/2010/main">
    <mc:Choice Requires="p14">
      <p:transition spd="slow" p14:dur="1400" advTm="3042">
        <p14:ripple/>
      </p:transition>
    </mc:Choice>
    <mc:Fallback xmlns="">
      <p:transition spd="slow" advTm="304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screenshot of a computer screen&#10;&#10;Description automatically generated">
            <a:extLst>
              <a:ext uri="{FF2B5EF4-FFF2-40B4-BE49-F238E27FC236}">
                <a16:creationId xmlns:a16="http://schemas.microsoft.com/office/drawing/2014/main" id="{603DEE75-6D85-135C-280E-4B16ED36ED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 t="11328" r="4733" b="12130"/>
          <a:stretch/>
        </p:blipFill>
        <p:spPr bwMode="auto">
          <a:xfrm>
            <a:off x="331774" y="1391831"/>
            <a:ext cx="6064132" cy="348658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 screenshot of a chat&#10;&#10;Description automatically generated">
            <a:extLst>
              <a:ext uri="{FF2B5EF4-FFF2-40B4-BE49-F238E27FC236}">
                <a16:creationId xmlns:a16="http://schemas.microsoft.com/office/drawing/2014/main" id="{48ADAAB6-CD9C-5BE3-A0E0-D958B1FA65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6" t="7734" r="5616" b="4770"/>
          <a:stretch/>
        </p:blipFill>
        <p:spPr bwMode="auto">
          <a:xfrm>
            <a:off x="5701031" y="1620464"/>
            <a:ext cx="6711720" cy="39387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5D3FB8-3CB1-2008-4C86-5D57D9D0B702}"/>
              </a:ext>
            </a:extLst>
          </p:cNvPr>
          <p:cNvSpPr txBox="1"/>
          <p:nvPr/>
        </p:nvSpPr>
        <p:spPr>
          <a:xfrm>
            <a:off x="890124" y="477430"/>
            <a:ext cx="4453399" cy="461665"/>
          </a:xfrm>
          <a:prstGeom prst="rect">
            <a:avLst/>
          </a:prstGeom>
          <a:noFill/>
        </p:spPr>
        <p:txBody>
          <a:bodyPr wrap="none" rtlCol="0">
            <a:spAutoFit/>
          </a:bodyPr>
          <a:lstStyle/>
          <a:p>
            <a:r>
              <a:rPr lang="en-GB" sz="2400">
                <a:solidFill>
                  <a:schemeClr val="accent2">
                    <a:lumMod val="75000"/>
                  </a:schemeClr>
                </a:solidFill>
              </a:rPr>
              <a:t>You Said (</a:t>
            </a:r>
            <a:r>
              <a:rPr lang="en-GB" sz="2400" err="1">
                <a:solidFill>
                  <a:schemeClr val="accent2">
                    <a:lumMod val="75000"/>
                  </a:schemeClr>
                </a:solidFill>
              </a:rPr>
              <a:t>menti</a:t>
            </a:r>
            <a:r>
              <a:rPr lang="en-GB" sz="2400">
                <a:solidFill>
                  <a:schemeClr val="accent2">
                    <a:lumMod val="75000"/>
                  </a:schemeClr>
                </a:solidFill>
              </a:rPr>
              <a:t> responses)……..</a:t>
            </a:r>
          </a:p>
        </p:txBody>
      </p:sp>
    </p:spTree>
    <p:extLst>
      <p:ext uri="{BB962C8B-B14F-4D97-AF65-F5344CB8AC3E}">
        <p14:creationId xmlns:p14="http://schemas.microsoft.com/office/powerpoint/2010/main" val="2596903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F924-3562-AC8D-1585-4B6DAF549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CFB35-7DF5-1A10-827F-FA72C4C8BA8A}"/>
              </a:ext>
            </a:extLst>
          </p:cNvPr>
          <p:cNvSpPr>
            <a:spLocks noGrp="1"/>
          </p:cNvSpPr>
          <p:nvPr>
            <p:ph type="ctrTitle"/>
          </p:nvPr>
        </p:nvSpPr>
        <p:spPr/>
        <p:txBody>
          <a:bodyPr/>
          <a:lstStyle/>
          <a:p>
            <a:r>
              <a:rPr lang="en-GB" dirty="0"/>
              <a:t>Session Two</a:t>
            </a:r>
          </a:p>
        </p:txBody>
      </p:sp>
      <p:sp>
        <p:nvSpPr>
          <p:cNvPr id="3" name="Subtitle 2">
            <a:extLst>
              <a:ext uri="{FF2B5EF4-FFF2-40B4-BE49-F238E27FC236}">
                <a16:creationId xmlns:a16="http://schemas.microsoft.com/office/drawing/2014/main" id="{9D2E3C8C-01FF-455F-81FE-F4EFFC3B9343}"/>
              </a:ext>
            </a:extLst>
          </p:cNvPr>
          <p:cNvSpPr>
            <a:spLocks noGrp="1"/>
          </p:cNvSpPr>
          <p:nvPr>
            <p:ph type="subTitle" idx="4294967295"/>
          </p:nvPr>
        </p:nvSpPr>
        <p:spPr>
          <a:xfrm>
            <a:off x="1524000" y="4233875"/>
            <a:ext cx="9144000" cy="1655762"/>
          </a:xfrm>
        </p:spPr>
        <p:txBody>
          <a:bodyPr/>
          <a:lstStyle/>
          <a:p>
            <a:pPr marL="0" indent="0" algn="ctr">
              <a:buNone/>
            </a:pPr>
            <a:r>
              <a:rPr lang="en-GB" dirty="0">
                <a:solidFill>
                  <a:schemeClr val="bg1"/>
                </a:solidFill>
              </a:rPr>
              <a:t>Poor Mental Health &amp; Mental Ill Health</a:t>
            </a:r>
          </a:p>
        </p:txBody>
      </p:sp>
      <p:pic>
        <p:nvPicPr>
          <p:cNvPr id="4" name="Picture 3" descr="A heart and brain with a worm&#10;&#10;Description automatically generated">
            <a:extLst>
              <a:ext uri="{FF2B5EF4-FFF2-40B4-BE49-F238E27FC236}">
                <a16:creationId xmlns:a16="http://schemas.microsoft.com/office/drawing/2014/main" id="{AAB86702-ADA7-1352-DB73-1C02CE7F78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728" y="119075"/>
            <a:ext cx="2781424" cy="2411564"/>
          </a:xfrm>
          <a:prstGeom prst="rect">
            <a:avLst/>
          </a:prstGeom>
        </p:spPr>
      </p:pic>
      <p:sp>
        <p:nvSpPr>
          <p:cNvPr id="6" name="Rectangle 5">
            <a:extLst>
              <a:ext uri="{FF2B5EF4-FFF2-40B4-BE49-F238E27FC236}">
                <a16:creationId xmlns:a16="http://schemas.microsoft.com/office/drawing/2014/main" id="{F6C05DF0-B1D0-6521-E075-BACEEEE3591C}"/>
              </a:ext>
            </a:extLst>
          </p:cNvPr>
          <p:cNvSpPr/>
          <p:nvPr/>
        </p:nvSpPr>
        <p:spPr>
          <a:xfrm>
            <a:off x="8740264" y="272786"/>
            <a:ext cx="3139440" cy="2104143"/>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People with poor mental health are far more likely to neglect their physical health.</a:t>
            </a:r>
          </a:p>
        </p:txBody>
      </p:sp>
    </p:spTree>
    <p:custDataLst>
      <p:tags r:id="rId1"/>
    </p:custDataLst>
    <p:extLst>
      <p:ext uri="{BB962C8B-B14F-4D97-AF65-F5344CB8AC3E}">
        <p14:creationId xmlns:p14="http://schemas.microsoft.com/office/powerpoint/2010/main" val="4107791600"/>
      </p:ext>
    </p:extLst>
  </p:cSld>
  <p:clrMapOvr>
    <a:masterClrMapping/>
  </p:clrMapOvr>
  <p:transition spd="slow" advTm="504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C74C4-5CC6-5C21-BDC2-C423C27F9ED9}"/>
            </a:ext>
          </a:extLst>
        </p:cNvPr>
        <p:cNvGrpSpPr/>
        <p:nvPr/>
      </p:nvGrpSpPr>
      <p:grpSpPr>
        <a:xfrm>
          <a:off x="0" y="0"/>
          <a:ext cx="0" cy="0"/>
          <a:chOff x="0" y="0"/>
          <a:chExt cx="0" cy="0"/>
        </a:xfrm>
      </p:grpSpPr>
      <p:pic>
        <p:nvPicPr>
          <p:cNvPr id="5" name="Picture 4" descr="A yellow ruler with black numbers&#10;&#10;Description automatically generated">
            <a:extLst>
              <a:ext uri="{FF2B5EF4-FFF2-40B4-BE49-F238E27FC236}">
                <a16:creationId xmlns:a16="http://schemas.microsoft.com/office/drawing/2014/main" id="{40E2AC9A-7D4C-912C-173D-C281826AE7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8838" y="5193876"/>
            <a:ext cx="9394324" cy="1385792"/>
          </a:xfrm>
          <a:prstGeom prst="rect">
            <a:avLst/>
          </a:prstGeom>
        </p:spPr>
      </p:pic>
      <p:sp>
        <p:nvSpPr>
          <p:cNvPr id="2" name="Title 1">
            <a:extLst>
              <a:ext uri="{FF2B5EF4-FFF2-40B4-BE49-F238E27FC236}">
                <a16:creationId xmlns:a16="http://schemas.microsoft.com/office/drawing/2014/main" id="{5BFC1367-7795-B328-369F-3F9EE1571E19}"/>
              </a:ext>
            </a:extLst>
          </p:cNvPr>
          <p:cNvSpPr>
            <a:spLocks noGrp="1"/>
          </p:cNvSpPr>
          <p:nvPr>
            <p:ph type="title"/>
          </p:nvPr>
        </p:nvSpPr>
        <p:spPr/>
        <p:txBody>
          <a:bodyPr/>
          <a:lstStyle/>
          <a:p>
            <a:r>
              <a:rPr lang="en-GB" dirty="0"/>
              <a:t>MENTAL HEALTH STATUS</a:t>
            </a:r>
          </a:p>
        </p:txBody>
      </p:sp>
      <p:sp>
        <p:nvSpPr>
          <p:cNvPr id="4" name="Oval 3">
            <a:extLst>
              <a:ext uri="{FF2B5EF4-FFF2-40B4-BE49-F238E27FC236}">
                <a16:creationId xmlns:a16="http://schemas.microsoft.com/office/drawing/2014/main" id="{02285E6C-07D0-067F-4564-FF6852FED277}"/>
              </a:ext>
            </a:extLst>
          </p:cNvPr>
          <p:cNvSpPr/>
          <p:nvPr/>
        </p:nvSpPr>
        <p:spPr>
          <a:xfrm>
            <a:off x="679173" y="5046958"/>
            <a:ext cx="1577857" cy="157785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7DF2840A-5D71-1EB7-8E7F-5498C47B8EE5}"/>
              </a:ext>
            </a:extLst>
          </p:cNvPr>
          <p:cNvSpPr/>
          <p:nvPr/>
        </p:nvSpPr>
        <p:spPr>
          <a:xfrm>
            <a:off x="5227558" y="5052821"/>
            <a:ext cx="1577857" cy="157785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7827E89A-76FB-C110-BED5-0DD4E787835F}"/>
              </a:ext>
            </a:extLst>
          </p:cNvPr>
          <p:cNvSpPr/>
          <p:nvPr/>
        </p:nvSpPr>
        <p:spPr>
          <a:xfrm>
            <a:off x="9775943" y="5001811"/>
            <a:ext cx="1577857" cy="1577857"/>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A118A96C-3138-EC01-C4F1-6620710960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710" y="5270254"/>
            <a:ext cx="1113907" cy="1135921"/>
          </a:xfrm>
          <a:prstGeom prst="rect">
            <a:avLst/>
          </a:prstGeom>
        </p:spPr>
      </p:pic>
      <p:pic>
        <p:nvPicPr>
          <p:cNvPr id="15" name="Picture 14">
            <a:extLst>
              <a:ext uri="{FF2B5EF4-FFF2-40B4-BE49-F238E27FC236}">
                <a16:creationId xmlns:a16="http://schemas.microsoft.com/office/drawing/2014/main" id="{872A905E-993A-21A7-B9B3-7486F70F7A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9531" y="5340022"/>
            <a:ext cx="1113907" cy="1135921"/>
          </a:xfrm>
          <a:prstGeom prst="rect">
            <a:avLst/>
          </a:prstGeom>
        </p:spPr>
      </p:pic>
      <p:pic>
        <p:nvPicPr>
          <p:cNvPr id="17" name="Picture 16">
            <a:extLst>
              <a:ext uri="{FF2B5EF4-FFF2-40B4-BE49-F238E27FC236}">
                <a16:creationId xmlns:a16="http://schemas.microsoft.com/office/drawing/2014/main" id="{B6647341-A4CD-5B9B-02FA-01EF10CD42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39891" y="5247763"/>
            <a:ext cx="1113907" cy="1135921"/>
          </a:xfrm>
          <a:prstGeom prst="rect">
            <a:avLst/>
          </a:prstGeom>
        </p:spPr>
      </p:pic>
      <p:sp>
        <p:nvSpPr>
          <p:cNvPr id="19" name="Rectangle 1">
            <a:extLst>
              <a:ext uri="{FF2B5EF4-FFF2-40B4-BE49-F238E27FC236}">
                <a16:creationId xmlns:a16="http://schemas.microsoft.com/office/drawing/2014/main" id="{CF616355-FAC4-E42D-70F0-F9BB70E032F3}"/>
              </a:ext>
            </a:extLst>
          </p:cNvPr>
          <p:cNvSpPr>
            <a:spLocks noChangeArrowheads="1"/>
          </p:cNvSpPr>
          <p:nvPr/>
        </p:nvSpPr>
        <p:spPr bwMode="auto">
          <a:xfrm>
            <a:off x="9283955" y="2214318"/>
            <a:ext cx="2561831" cy="1477328"/>
          </a:xfrm>
          <a:prstGeom prst="rect">
            <a:avLst/>
          </a:prstGeom>
          <a:solidFill>
            <a:srgbClr val="47D45A"/>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Good:</a:t>
            </a:r>
            <a:endParaRPr kumimoji="0" lang="en-US" alt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EA72E">
                    <a:lumMod val="50000"/>
                  </a:srgbClr>
                </a:solidFill>
                <a:effectLst/>
                <a:uLnTx/>
                <a:uFillTx/>
                <a:latin typeface="Century Gothic" panose="020B0502020202020204" pitchFamily="34" charset="0"/>
                <a:ea typeface="+mn-ea"/>
                <a:cs typeface="+mn-cs"/>
              </a:rPr>
              <a:t>On a spectrum from good to great. I’m doing well, maybe even thriving!</a:t>
            </a:r>
          </a:p>
        </p:txBody>
      </p:sp>
      <p:sp>
        <p:nvSpPr>
          <p:cNvPr id="20" name="Rectangle 1">
            <a:extLst>
              <a:ext uri="{FF2B5EF4-FFF2-40B4-BE49-F238E27FC236}">
                <a16:creationId xmlns:a16="http://schemas.microsoft.com/office/drawing/2014/main" id="{607B6129-2D22-6C4F-8302-D968E47BF348}"/>
              </a:ext>
            </a:extLst>
          </p:cNvPr>
          <p:cNvSpPr>
            <a:spLocks noChangeArrowheads="1"/>
          </p:cNvSpPr>
          <p:nvPr/>
        </p:nvSpPr>
        <p:spPr bwMode="auto">
          <a:xfrm>
            <a:off x="4735568" y="2214318"/>
            <a:ext cx="2561831" cy="1477328"/>
          </a:xfrm>
          <a:prstGeom prst="rect">
            <a:avLst/>
          </a:prstGeom>
          <a:solidFill>
            <a:srgbClr val="FFC000"/>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Adequate:</a:t>
            </a:r>
            <a:endParaRPr kumimoji="0" lang="en-US" alt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“okay” but not good. I’m coping but could be doing a lot better. </a:t>
            </a:r>
          </a:p>
        </p:txBody>
      </p:sp>
      <p:sp>
        <p:nvSpPr>
          <p:cNvPr id="21" name="Rectangle 1">
            <a:extLst>
              <a:ext uri="{FF2B5EF4-FFF2-40B4-BE49-F238E27FC236}">
                <a16:creationId xmlns:a16="http://schemas.microsoft.com/office/drawing/2014/main" id="{0C4969FB-5A23-5C5B-121E-CA36114B60E9}"/>
              </a:ext>
            </a:extLst>
          </p:cNvPr>
          <p:cNvSpPr>
            <a:spLocks noChangeArrowheads="1"/>
          </p:cNvSpPr>
          <p:nvPr/>
        </p:nvSpPr>
        <p:spPr bwMode="auto">
          <a:xfrm>
            <a:off x="187185" y="2214318"/>
            <a:ext cx="2561831" cy="1477328"/>
          </a:xfrm>
          <a:prstGeom prst="rect">
            <a:avLst/>
          </a:prstGeom>
          <a:solidFill>
            <a:srgbClr val="C00000"/>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Poor:</a:t>
            </a:r>
            <a:endParaRPr kumimoji="0" lang="en-US" alt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A02B93">
                    <a:lumMod val="20000"/>
                    <a:lumOff val="80000"/>
                  </a:srgbClr>
                </a:solidFill>
                <a:effectLst/>
                <a:uLnTx/>
                <a:uFillTx/>
                <a:latin typeface="Century Gothic" panose="020B0502020202020204" pitchFamily="34" charset="0"/>
                <a:ea typeface="+mn-ea"/>
                <a:cs typeface="+mn-cs"/>
              </a:rPr>
              <a:t>I’m not okay. I could be struggling a little, in crisis, or anywhere in between.</a:t>
            </a:r>
          </a:p>
        </p:txBody>
      </p:sp>
    </p:spTree>
    <p:custDataLst>
      <p:tags r:id="rId1"/>
    </p:custDataLst>
    <p:extLst>
      <p:ext uri="{BB962C8B-B14F-4D97-AF65-F5344CB8AC3E}">
        <p14:creationId xmlns:p14="http://schemas.microsoft.com/office/powerpoint/2010/main" val="808665957"/>
      </p:ext>
    </p:extLst>
  </p:cSld>
  <p:clrMapOvr>
    <a:masterClrMapping/>
  </p:clrMapOvr>
  <p:transition spd="slow" advTm="27357">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1" nodeType="clickEffect">
                                  <p:stCondLst>
                                    <p:cond delay="0"/>
                                  </p:stCondLst>
                                  <p:childTnLst>
                                    <p:animMotion origin="layout" path="M -2.70833E-6 4.07407E-6 L 0.2168 0.00093 " pathEditMode="relative" rAng="0" ptsTypes="AA">
                                      <p:cBhvr>
                                        <p:cTn id="20" dur="2000" fill="hold"/>
                                        <p:tgtEl>
                                          <p:spTgt spid="4"/>
                                        </p:tgtEl>
                                        <p:attrNameLst>
                                          <p:attrName>ppt_x</p:attrName>
                                          <p:attrName>ppt_y</p:attrName>
                                        </p:attrNameLst>
                                      </p:cBhvr>
                                      <p:rCtr x="10508" y="-69"/>
                                    </p:animMotion>
                                  </p:childTnLst>
                                </p:cTn>
                              </p:par>
                            </p:childTnLst>
                          </p:cTn>
                        </p:par>
                        <p:par>
                          <p:cTn id="21" fill="hold">
                            <p:stCondLst>
                              <p:cond delay="2000"/>
                            </p:stCondLst>
                            <p:childTnLst>
                              <p:par>
                                <p:cTn id="22" presetID="35" presetClass="path" presetSubtype="0" accel="50000" decel="50000" fill="hold" grpId="2" nodeType="afterEffect">
                                  <p:stCondLst>
                                    <p:cond delay="0"/>
                                  </p:stCondLst>
                                  <p:childTnLst>
                                    <p:animMotion origin="layout" path="M 0.2168 0.00093 L -2.70833E-6 4.07407E-6 " pathEditMode="relative" rAng="0" ptsTypes="AA">
                                      <p:cBhvr>
                                        <p:cTn id="23" dur="2000" fill="hold"/>
                                        <p:tgtEl>
                                          <p:spTgt spid="4"/>
                                        </p:tgtEl>
                                        <p:attrNameLst>
                                          <p:attrName>ppt_x</p:attrName>
                                          <p:attrName>ppt_y</p:attrName>
                                        </p:attrNameLst>
                                      </p:cBhvr>
                                      <p:rCtr x="-10508" y="0"/>
                                    </p:animMotion>
                                  </p:childTnLst>
                                </p:cTn>
                              </p:par>
                            </p:childTnLst>
                          </p:cTn>
                        </p:par>
                        <p:par>
                          <p:cTn id="24" fill="hold">
                            <p:stCondLst>
                              <p:cond delay="4000"/>
                            </p:stCondLst>
                            <p:childTnLst>
                              <p:par>
                                <p:cTn id="25" presetID="9"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par>
                          <p:cTn id="28" fill="hold">
                            <p:stCondLst>
                              <p:cond delay="45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63" presetClass="path" presetSubtype="0" accel="50000" decel="50000" fill="hold" grpId="1" nodeType="afterEffect">
                                  <p:stCondLst>
                                    <p:cond delay="0"/>
                                  </p:stCondLst>
                                  <p:childTnLst>
                                    <p:animMotion origin="layout" path="M 4.16667E-7 -1.85185E-6 L 0.10273 -1.85185E-6 " pathEditMode="relative" rAng="0" ptsTypes="AA">
                                      <p:cBhvr>
                                        <p:cTn id="40" dur="2000" fill="hold"/>
                                        <p:tgtEl>
                                          <p:spTgt spid="10"/>
                                        </p:tgtEl>
                                        <p:attrNameLst>
                                          <p:attrName>ppt_x</p:attrName>
                                          <p:attrName>ppt_y</p:attrName>
                                        </p:attrNameLst>
                                      </p:cBhvr>
                                      <p:rCtr x="5130" y="0"/>
                                    </p:animMotion>
                                  </p:childTnLst>
                                </p:cTn>
                              </p:par>
                            </p:childTnLst>
                          </p:cTn>
                        </p:par>
                        <p:par>
                          <p:cTn id="41" fill="hold">
                            <p:stCondLst>
                              <p:cond delay="2500"/>
                            </p:stCondLst>
                            <p:childTnLst>
                              <p:par>
                                <p:cTn id="42" presetID="35" presetClass="path" presetSubtype="0" accel="50000" decel="50000" fill="hold" grpId="2" nodeType="afterEffect">
                                  <p:stCondLst>
                                    <p:cond delay="0"/>
                                  </p:stCondLst>
                                  <p:childTnLst>
                                    <p:animMotion origin="layout" path="M 0.10273 -1.85185E-6 L -0.09362 -1.85185E-6 " pathEditMode="relative" rAng="0" ptsTypes="AA">
                                      <p:cBhvr>
                                        <p:cTn id="43" dur="2000" fill="hold"/>
                                        <p:tgtEl>
                                          <p:spTgt spid="10"/>
                                        </p:tgtEl>
                                        <p:attrNameLst>
                                          <p:attrName>ppt_x</p:attrName>
                                          <p:attrName>ppt_y</p:attrName>
                                        </p:attrNameLst>
                                      </p:cBhvr>
                                      <p:rCtr x="-9818" y="0"/>
                                    </p:animMotion>
                                  </p:childTnLst>
                                </p:cTn>
                              </p:par>
                            </p:childTnLst>
                          </p:cTn>
                        </p:par>
                        <p:par>
                          <p:cTn id="44" fill="hold">
                            <p:stCondLst>
                              <p:cond delay="4500"/>
                            </p:stCondLst>
                            <p:childTnLst>
                              <p:par>
                                <p:cTn id="45" presetID="63" presetClass="path" presetSubtype="0" accel="50000" decel="50000" fill="hold" grpId="3" nodeType="afterEffect">
                                  <p:stCondLst>
                                    <p:cond delay="0"/>
                                  </p:stCondLst>
                                  <p:childTnLst>
                                    <p:animMotion origin="layout" path="M -0.09362 -1.85185E-6 L 4.16667E-7 -1.85185E-6 " pathEditMode="relative" rAng="0" ptsTypes="AA">
                                      <p:cBhvr>
                                        <p:cTn id="46" dur="2000" fill="hold"/>
                                        <p:tgtEl>
                                          <p:spTgt spid="10"/>
                                        </p:tgtEl>
                                        <p:attrNameLst>
                                          <p:attrName>ppt_x</p:attrName>
                                          <p:attrName>ppt_y</p:attrName>
                                        </p:attrNameLst>
                                      </p:cBhvr>
                                      <p:rCtr x="4583" y="0"/>
                                    </p:animMotion>
                                  </p:childTnLst>
                                </p:cTn>
                              </p:par>
                            </p:childTnLst>
                          </p:cTn>
                        </p:par>
                        <p:par>
                          <p:cTn id="47" fill="hold">
                            <p:stCondLst>
                              <p:cond delay="6500"/>
                            </p:stCondLst>
                            <p:childTnLst>
                              <p:par>
                                <p:cTn id="48" presetID="9"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childTnLst>
                          </p:cTn>
                        </p:par>
                        <p:par>
                          <p:cTn id="51" fill="hold">
                            <p:stCondLst>
                              <p:cond delay="70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1+#ppt_w/2"/>
                                          </p:val>
                                        </p:tav>
                                        <p:tav tm="100000">
                                          <p:val>
                                            <p:strVal val="#ppt_x"/>
                                          </p:val>
                                        </p:tav>
                                      </p:tavLst>
                                    </p:anim>
                                    <p:anim calcmode="lin" valueType="num">
                                      <p:cBhvr additive="base">
                                        <p:cTn id="60" dur="500" fill="hold"/>
                                        <p:tgtEl>
                                          <p:spTgt spid="9"/>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35" presetClass="path" presetSubtype="0" accel="50000" decel="50000" fill="hold" grpId="2" nodeType="afterEffect">
                                  <p:stCondLst>
                                    <p:cond delay="0"/>
                                  </p:stCondLst>
                                  <p:childTnLst>
                                    <p:animMotion origin="layout" path="M 3.54167E-6 -4.44444E-6 L -0.2418 -4.44444E-6 " pathEditMode="relative" rAng="0" ptsTypes="AA">
                                      <p:cBhvr>
                                        <p:cTn id="63" dur="2000" fill="hold"/>
                                        <p:tgtEl>
                                          <p:spTgt spid="9"/>
                                        </p:tgtEl>
                                        <p:attrNameLst>
                                          <p:attrName>ppt_x</p:attrName>
                                          <p:attrName>ppt_y</p:attrName>
                                        </p:attrNameLst>
                                      </p:cBhvr>
                                      <p:rCtr x="-12096" y="0"/>
                                    </p:animMotion>
                                  </p:childTnLst>
                                </p:cTn>
                              </p:par>
                            </p:childTnLst>
                          </p:cTn>
                        </p:par>
                        <p:par>
                          <p:cTn id="64" fill="hold">
                            <p:stCondLst>
                              <p:cond delay="2500"/>
                            </p:stCondLst>
                            <p:childTnLst>
                              <p:par>
                                <p:cTn id="65" presetID="63" presetClass="path" presetSubtype="0" accel="50000" decel="50000" fill="hold" grpId="1" nodeType="afterEffect">
                                  <p:stCondLst>
                                    <p:cond delay="0"/>
                                  </p:stCondLst>
                                  <p:childTnLst>
                                    <p:animMotion origin="layout" path="M -0.2418 -4.44444E-6 L 3.54167E-6 -4.44444E-6 " pathEditMode="relative" rAng="0" ptsTypes="AA">
                                      <p:cBhvr>
                                        <p:cTn id="66" dur="2000" fill="hold"/>
                                        <p:tgtEl>
                                          <p:spTgt spid="9"/>
                                        </p:tgtEl>
                                        <p:attrNameLst>
                                          <p:attrName>ppt_x</p:attrName>
                                          <p:attrName>ppt_y</p:attrName>
                                        </p:attrNameLst>
                                      </p:cBhvr>
                                      <p:rCtr x="11927" y="0"/>
                                    </p:animMotion>
                                  </p:childTnLst>
                                </p:cTn>
                              </p:par>
                            </p:childTnLst>
                          </p:cTn>
                        </p:par>
                        <p:par>
                          <p:cTn id="67" fill="hold">
                            <p:stCondLst>
                              <p:cond delay="4500"/>
                            </p:stCondLst>
                            <p:childTnLst>
                              <p:par>
                                <p:cTn id="68" presetID="9" presetClass="entr" presetSubtype="0"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dissolve">
                                      <p:cBhvr>
                                        <p:cTn id="70" dur="500"/>
                                        <p:tgtEl>
                                          <p:spTgt spid="17"/>
                                        </p:tgtEl>
                                      </p:cBhvr>
                                    </p:animEffect>
                                  </p:childTnLst>
                                </p:cTn>
                              </p:par>
                            </p:childTnLst>
                          </p:cTn>
                        </p:par>
                        <p:par>
                          <p:cTn id="71" fill="hold">
                            <p:stCondLst>
                              <p:cond delay="5000"/>
                            </p:stCondLst>
                            <p:childTnLst>
                              <p:par>
                                <p:cTn id="72" presetID="22" presetClass="entr" presetSubtype="4"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down)">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10" grpId="0" animBg="1"/>
      <p:bldP spid="10" grpId="1" animBg="1"/>
      <p:bldP spid="10" grpId="2" animBg="1"/>
      <p:bldP spid="10" grpId="3" animBg="1"/>
      <p:bldP spid="9" grpId="0" animBg="1"/>
      <p:bldP spid="9" grpId="1" animBg="1"/>
      <p:bldP spid="9" grpId="2"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9C398-3EB0-9C7A-76FE-7C51EAC7524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115549" y="1050426"/>
            <a:ext cx="5960902" cy="5807573"/>
          </a:xfrm>
          <a:prstGeom prst="rect">
            <a:avLst/>
          </a:prstGeom>
        </p:spPr>
      </p:pic>
      <p:pic>
        <p:nvPicPr>
          <p:cNvPr id="3" name="Picture 2">
            <a:extLst>
              <a:ext uri="{FF2B5EF4-FFF2-40B4-BE49-F238E27FC236}">
                <a16:creationId xmlns:a16="http://schemas.microsoft.com/office/drawing/2014/main" id="{AF84CB89-2599-4BBD-B229-198CDD27669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116039" y="1050426"/>
            <a:ext cx="5959922" cy="5807573"/>
          </a:xfrm>
          <a:prstGeom prst="rect">
            <a:avLst/>
          </a:prstGeom>
        </p:spPr>
      </p:pic>
      <p:pic>
        <p:nvPicPr>
          <p:cNvPr id="5" name="Picture 4">
            <a:extLst>
              <a:ext uri="{FF2B5EF4-FFF2-40B4-BE49-F238E27FC236}">
                <a16:creationId xmlns:a16="http://schemas.microsoft.com/office/drawing/2014/main" id="{1A0510C8-2D0C-B800-7C47-F4E9E8BB9B9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115549" y="1050426"/>
            <a:ext cx="5960902" cy="5807573"/>
          </a:xfrm>
          <a:prstGeom prst="rect">
            <a:avLst/>
          </a:prstGeom>
        </p:spPr>
      </p:pic>
      <p:sp>
        <p:nvSpPr>
          <p:cNvPr id="2" name="Title 1">
            <a:extLst>
              <a:ext uri="{FF2B5EF4-FFF2-40B4-BE49-F238E27FC236}">
                <a16:creationId xmlns:a16="http://schemas.microsoft.com/office/drawing/2014/main" id="{1116398F-7C16-A5B2-6B8E-AD4A116D2825}"/>
              </a:ext>
            </a:extLst>
          </p:cNvPr>
          <p:cNvSpPr>
            <a:spLocks noGrp="1"/>
          </p:cNvSpPr>
          <p:nvPr>
            <p:ph type="title"/>
          </p:nvPr>
        </p:nvSpPr>
        <p:spPr/>
        <p:txBody>
          <a:bodyPr/>
          <a:lstStyle/>
          <a:p>
            <a:r>
              <a:rPr lang="en-GB" dirty="0"/>
              <a:t>DEALING WITH A PANIC ATTACK</a:t>
            </a:r>
          </a:p>
        </p:txBody>
      </p:sp>
      <p:pic>
        <p:nvPicPr>
          <p:cNvPr id="10" name="Graphic 9" descr="Siren with solid fill">
            <a:extLst>
              <a:ext uri="{FF2B5EF4-FFF2-40B4-BE49-F238E27FC236}">
                <a16:creationId xmlns:a16="http://schemas.microsoft.com/office/drawing/2014/main" id="{3E6E598C-A03B-AECA-B9EA-D8E7F2AFB1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227" y="3866677"/>
            <a:ext cx="2991322" cy="2991322"/>
          </a:xfrm>
          <a:prstGeom prst="rect">
            <a:avLst/>
          </a:prstGeom>
        </p:spPr>
      </p:pic>
      <p:pic>
        <p:nvPicPr>
          <p:cNvPr id="13" name="Graphic 12">
            <a:extLst>
              <a:ext uri="{FF2B5EF4-FFF2-40B4-BE49-F238E27FC236}">
                <a16:creationId xmlns:a16="http://schemas.microsoft.com/office/drawing/2014/main" id="{48DEC260-F185-AA58-87DB-6704466C8E1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24227" y="3866676"/>
            <a:ext cx="2991322" cy="2991322"/>
          </a:xfrm>
          <a:prstGeom prst="rect">
            <a:avLst/>
          </a:prstGeom>
        </p:spPr>
      </p:pic>
    </p:spTree>
    <p:custDataLst>
      <p:tags r:id="rId1"/>
    </p:custDataLst>
    <p:extLst>
      <p:ext uri="{BB962C8B-B14F-4D97-AF65-F5344CB8AC3E}">
        <p14:creationId xmlns:p14="http://schemas.microsoft.com/office/powerpoint/2010/main" val="3807841635"/>
      </p:ext>
    </p:extLst>
  </p:cSld>
  <p:clrMapOvr>
    <a:masterClrMapping/>
  </p:clrMapOvr>
  <p:transition spd="slow" advTm="11808">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 presetClass="entr" presetSubtype="8" fill="hold" nodeType="afterEffect" p14:presetBounceEnd="6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60000">
                                          <p:cBhvr additive="base">
                                            <p:cTn id="13"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1500"/>
                                </p:stCondLst>
                                <p:childTnLst>
                                  <p:par>
                                    <p:cTn id="19" presetID="32" presetClass="emph" presetSubtype="0" repeatCount="indefinite" fill="hold" nodeType="afterEffect">
                                      <p:stCondLst>
                                        <p:cond delay="0"/>
                                      </p:stCondLst>
                                      <p:childTnLst>
                                        <p:animRot by="120000">
                                          <p:cBhvr>
                                            <p:cTn id="20" dur="50" fill="hold">
                                              <p:stCondLst>
                                                <p:cond delay="0"/>
                                              </p:stCondLst>
                                            </p:cTn>
                                            <p:tgtEl>
                                              <p:spTgt spid="10"/>
                                            </p:tgtEl>
                                            <p:attrNameLst>
                                              <p:attrName>r</p:attrName>
                                            </p:attrNameLst>
                                          </p:cBhvr>
                                        </p:animRot>
                                        <p:animRot by="-240000">
                                          <p:cBhvr>
                                            <p:cTn id="21" dur="100" fill="hold">
                                              <p:stCondLst>
                                                <p:cond delay="100"/>
                                              </p:stCondLst>
                                            </p:cTn>
                                            <p:tgtEl>
                                              <p:spTgt spid="10"/>
                                            </p:tgtEl>
                                            <p:attrNameLst>
                                              <p:attrName>r</p:attrName>
                                            </p:attrNameLst>
                                          </p:cBhvr>
                                        </p:animRot>
                                        <p:animRot by="240000">
                                          <p:cBhvr>
                                            <p:cTn id="22" dur="100" fill="hold">
                                              <p:stCondLst>
                                                <p:cond delay="200"/>
                                              </p:stCondLst>
                                            </p:cTn>
                                            <p:tgtEl>
                                              <p:spTgt spid="10"/>
                                            </p:tgtEl>
                                            <p:attrNameLst>
                                              <p:attrName>r</p:attrName>
                                            </p:attrNameLst>
                                          </p:cBhvr>
                                        </p:animRot>
                                        <p:animRot by="-240000">
                                          <p:cBhvr>
                                            <p:cTn id="23" dur="100" fill="hold">
                                              <p:stCondLst>
                                                <p:cond delay="300"/>
                                              </p:stCondLst>
                                            </p:cTn>
                                            <p:tgtEl>
                                              <p:spTgt spid="10"/>
                                            </p:tgtEl>
                                            <p:attrNameLst>
                                              <p:attrName>r</p:attrName>
                                            </p:attrNameLst>
                                          </p:cBhvr>
                                        </p:animRot>
                                        <p:animRot by="120000">
                                          <p:cBhvr>
                                            <p:cTn id="24" dur="100" fill="hold">
                                              <p:stCondLst>
                                                <p:cond delay="400"/>
                                              </p:stCondLst>
                                            </p:cTn>
                                            <p:tgtEl>
                                              <p:spTgt spid="1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50" fill="hold">
                                              <p:stCondLst>
                                                <p:cond delay="0"/>
                                              </p:stCondLst>
                                            </p:cTn>
                                            <p:tgtEl>
                                              <p:spTgt spid="13"/>
                                            </p:tgtEl>
                                            <p:attrNameLst>
                                              <p:attrName>r</p:attrName>
                                            </p:attrNameLst>
                                          </p:cBhvr>
                                        </p:animRot>
                                        <p:animRot by="-240000">
                                          <p:cBhvr>
                                            <p:cTn id="27" dur="100" fill="hold">
                                              <p:stCondLst>
                                                <p:cond delay="100"/>
                                              </p:stCondLst>
                                            </p:cTn>
                                            <p:tgtEl>
                                              <p:spTgt spid="13"/>
                                            </p:tgtEl>
                                            <p:attrNameLst>
                                              <p:attrName>r</p:attrName>
                                            </p:attrNameLst>
                                          </p:cBhvr>
                                        </p:animRot>
                                        <p:animRot by="240000">
                                          <p:cBhvr>
                                            <p:cTn id="28" dur="100" fill="hold">
                                              <p:stCondLst>
                                                <p:cond delay="200"/>
                                              </p:stCondLst>
                                            </p:cTn>
                                            <p:tgtEl>
                                              <p:spTgt spid="13"/>
                                            </p:tgtEl>
                                            <p:attrNameLst>
                                              <p:attrName>r</p:attrName>
                                            </p:attrNameLst>
                                          </p:cBhvr>
                                        </p:animRot>
                                        <p:animRot by="-240000">
                                          <p:cBhvr>
                                            <p:cTn id="29" dur="100" fill="hold">
                                              <p:stCondLst>
                                                <p:cond delay="300"/>
                                              </p:stCondLst>
                                            </p:cTn>
                                            <p:tgtEl>
                                              <p:spTgt spid="13"/>
                                            </p:tgtEl>
                                            <p:attrNameLst>
                                              <p:attrName>r</p:attrName>
                                            </p:attrNameLst>
                                          </p:cBhvr>
                                        </p:animRot>
                                        <p:animRot by="120000">
                                          <p:cBhvr>
                                            <p:cTn id="30" dur="100" fill="hold">
                                              <p:stCondLst>
                                                <p:cond delay="400"/>
                                              </p:stCondLst>
                                            </p:cTn>
                                            <p:tgtEl>
                                              <p:spTgt spid="13"/>
                                            </p:tgtEl>
                                            <p:attrNameLst>
                                              <p:attrName>r</p:attrName>
                                            </p:attrNameLst>
                                          </p:cBhvr>
                                        </p:animRot>
                                      </p:childTnLst>
                                    </p:cTn>
                                  </p:par>
                                </p:childTnLst>
                              </p:cTn>
                            </p:par>
                            <p:par>
                              <p:cTn id="31" fill="hold">
                                <p:stCondLst>
                                  <p:cond delay="2000"/>
                                </p:stCondLst>
                                <p:childTnLst>
                                  <p:par>
                                    <p:cTn id="32" presetID="35" presetClass="emph" presetSubtype="0" repeatCount="indefinite" fill="hold" nodeType="afterEffect">
                                      <p:stCondLst>
                                        <p:cond delay="0"/>
                                      </p:stCondLst>
                                      <p:childTnLst>
                                        <p:anim calcmode="discrete" valueType="str">
                                          <p:cBhvr>
                                            <p:cTn id="33" dur="2000" fill="hold"/>
                                            <p:tgtEl>
                                              <p:spTgt spid="13"/>
                                            </p:tgtEl>
                                            <p:attrNameLst>
                                              <p:attrName>style.visibility</p:attrName>
                                            </p:attrNameLst>
                                          </p:cBhvr>
                                          <p:tavLst>
                                            <p:tav tm="0">
                                              <p:val>
                                                <p:strVal val="hidden"/>
                                              </p:val>
                                            </p:tav>
                                            <p:tav tm="50000">
                                              <p:val>
                                                <p:strVal val="visible"/>
                                              </p:val>
                                            </p:tav>
                                          </p:tavLst>
                                        </p:anim>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10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1500"/>
                                </p:stCondLst>
                                <p:childTnLst>
                                  <p:par>
                                    <p:cTn id="19" presetID="32" presetClass="emph" presetSubtype="0" repeatCount="indefinite" fill="hold" nodeType="afterEffect">
                                      <p:stCondLst>
                                        <p:cond delay="0"/>
                                      </p:stCondLst>
                                      <p:childTnLst>
                                        <p:animRot by="120000">
                                          <p:cBhvr>
                                            <p:cTn id="20" dur="50" fill="hold">
                                              <p:stCondLst>
                                                <p:cond delay="0"/>
                                              </p:stCondLst>
                                            </p:cTn>
                                            <p:tgtEl>
                                              <p:spTgt spid="10"/>
                                            </p:tgtEl>
                                            <p:attrNameLst>
                                              <p:attrName>r</p:attrName>
                                            </p:attrNameLst>
                                          </p:cBhvr>
                                        </p:animRot>
                                        <p:animRot by="-240000">
                                          <p:cBhvr>
                                            <p:cTn id="21" dur="100" fill="hold">
                                              <p:stCondLst>
                                                <p:cond delay="100"/>
                                              </p:stCondLst>
                                            </p:cTn>
                                            <p:tgtEl>
                                              <p:spTgt spid="10"/>
                                            </p:tgtEl>
                                            <p:attrNameLst>
                                              <p:attrName>r</p:attrName>
                                            </p:attrNameLst>
                                          </p:cBhvr>
                                        </p:animRot>
                                        <p:animRot by="240000">
                                          <p:cBhvr>
                                            <p:cTn id="22" dur="100" fill="hold">
                                              <p:stCondLst>
                                                <p:cond delay="200"/>
                                              </p:stCondLst>
                                            </p:cTn>
                                            <p:tgtEl>
                                              <p:spTgt spid="10"/>
                                            </p:tgtEl>
                                            <p:attrNameLst>
                                              <p:attrName>r</p:attrName>
                                            </p:attrNameLst>
                                          </p:cBhvr>
                                        </p:animRot>
                                        <p:animRot by="-240000">
                                          <p:cBhvr>
                                            <p:cTn id="23" dur="100" fill="hold">
                                              <p:stCondLst>
                                                <p:cond delay="300"/>
                                              </p:stCondLst>
                                            </p:cTn>
                                            <p:tgtEl>
                                              <p:spTgt spid="10"/>
                                            </p:tgtEl>
                                            <p:attrNameLst>
                                              <p:attrName>r</p:attrName>
                                            </p:attrNameLst>
                                          </p:cBhvr>
                                        </p:animRot>
                                        <p:animRot by="120000">
                                          <p:cBhvr>
                                            <p:cTn id="24" dur="100" fill="hold">
                                              <p:stCondLst>
                                                <p:cond delay="400"/>
                                              </p:stCondLst>
                                            </p:cTn>
                                            <p:tgtEl>
                                              <p:spTgt spid="1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50" fill="hold">
                                              <p:stCondLst>
                                                <p:cond delay="0"/>
                                              </p:stCondLst>
                                            </p:cTn>
                                            <p:tgtEl>
                                              <p:spTgt spid="13"/>
                                            </p:tgtEl>
                                            <p:attrNameLst>
                                              <p:attrName>r</p:attrName>
                                            </p:attrNameLst>
                                          </p:cBhvr>
                                        </p:animRot>
                                        <p:animRot by="-240000">
                                          <p:cBhvr>
                                            <p:cTn id="27" dur="100" fill="hold">
                                              <p:stCondLst>
                                                <p:cond delay="100"/>
                                              </p:stCondLst>
                                            </p:cTn>
                                            <p:tgtEl>
                                              <p:spTgt spid="13"/>
                                            </p:tgtEl>
                                            <p:attrNameLst>
                                              <p:attrName>r</p:attrName>
                                            </p:attrNameLst>
                                          </p:cBhvr>
                                        </p:animRot>
                                        <p:animRot by="240000">
                                          <p:cBhvr>
                                            <p:cTn id="28" dur="100" fill="hold">
                                              <p:stCondLst>
                                                <p:cond delay="200"/>
                                              </p:stCondLst>
                                            </p:cTn>
                                            <p:tgtEl>
                                              <p:spTgt spid="13"/>
                                            </p:tgtEl>
                                            <p:attrNameLst>
                                              <p:attrName>r</p:attrName>
                                            </p:attrNameLst>
                                          </p:cBhvr>
                                        </p:animRot>
                                        <p:animRot by="-240000">
                                          <p:cBhvr>
                                            <p:cTn id="29" dur="100" fill="hold">
                                              <p:stCondLst>
                                                <p:cond delay="300"/>
                                              </p:stCondLst>
                                            </p:cTn>
                                            <p:tgtEl>
                                              <p:spTgt spid="13"/>
                                            </p:tgtEl>
                                            <p:attrNameLst>
                                              <p:attrName>r</p:attrName>
                                            </p:attrNameLst>
                                          </p:cBhvr>
                                        </p:animRot>
                                        <p:animRot by="120000">
                                          <p:cBhvr>
                                            <p:cTn id="30" dur="100" fill="hold">
                                              <p:stCondLst>
                                                <p:cond delay="400"/>
                                              </p:stCondLst>
                                            </p:cTn>
                                            <p:tgtEl>
                                              <p:spTgt spid="13"/>
                                            </p:tgtEl>
                                            <p:attrNameLst>
                                              <p:attrName>r</p:attrName>
                                            </p:attrNameLst>
                                          </p:cBhvr>
                                        </p:animRot>
                                      </p:childTnLst>
                                    </p:cTn>
                                  </p:par>
                                </p:childTnLst>
                              </p:cTn>
                            </p:par>
                            <p:par>
                              <p:cTn id="31" fill="hold">
                                <p:stCondLst>
                                  <p:cond delay="2000"/>
                                </p:stCondLst>
                                <p:childTnLst>
                                  <p:par>
                                    <p:cTn id="32" presetID="35" presetClass="emph" presetSubtype="0" repeatCount="indefinite" fill="hold" nodeType="afterEffect">
                                      <p:stCondLst>
                                        <p:cond delay="0"/>
                                      </p:stCondLst>
                                      <p:childTnLst>
                                        <p:anim calcmode="discrete" valueType="str">
                                          <p:cBhvr>
                                            <p:cTn id="33" dur="2000" fill="hold"/>
                                            <p:tgtEl>
                                              <p:spTgt spid="13"/>
                                            </p:tgtEl>
                                            <p:attrNameLst>
                                              <p:attrName>style.visibility</p:attrName>
                                            </p:attrNameLst>
                                          </p:cBhvr>
                                          <p:tavLst>
                                            <p:tav tm="0">
                                              <p:val>
                                                <p:strVal val="hidden"/>
                                              </p:val>
                                            </p:tav>
                                            <p:tav tm="50000">
                                              <p:val>
                                                <p:strVal val="visible"/>
                                              </p:val>
                                            </p:tav>
                                          </p:tavLst>
                                        </p:anim>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10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BB5E-14C2-8FFB-256B-39AC00AB0506}"/>
              </a:ext>
            </a:extLst>
          </p:cNvPr>
          <p:cNvSpPr>
            <a:spLocks noGrp="1"/>
          </p:cNvSpPr>
          <p:nvPr>
            <p:ph type="ctrTitle"/>
          </p:nvPr>
        </p:nvSpPr>
        <p:spPr/>
        <p:txBody>
          <a:bodyPr/>
          <a:lstStyle/>
          <a:p>
            <a:r>
              <a:rPr lang="en-GB" dirty="0"/>
              <a:t>Session Three</a:t>
            </a:r>
          </a:p>
        </p:txBody>
      </p:sp>
      <p:sp>
        <p:nvSpPr>
          <p:cNvPr id="3" name="Subtitle 2">
            <a:extLst>
              <a:ext uri="{FF2B5EF4-FFF2-40B4-BE49-F238E27FC236}">
                <a16:creationId xmlns:a16="http://schemas.microsoft.com/office/drawing/2014/main" id="{8CE91765-A005-FB8B-43D7-1F48C9FD42C9}"/>
              </a:ext>
            </a:extLst>
          </p:cNvPr>
          <p:cNvSpPr>
            <a:spLocks noGrp="1"/>
          </p:cNvSpPr>
          <p:nvPr>
            <p:ph type="subTitle" idx="4294967295"/>
          </p:nvPr>
        </p:nvSpPr>
        <p:spPr>
          <a:xfrm>
            <a:off x="1524000" y="4235697"/>
            <a:ext cx="9144000" cy="1655762"/>
          </a:xfrm>
        </p:spPr>
        <p:txBody>
          <a:bodyPr/>
          <a:lstStyle/>
          <a:p>
            <a:pPr marL="0" indent="0" algn="ctr">
              <a:buNone/>
            </a:pPr>
            <a:r>
              <a:rPr lang="en-GB" dirty="0">
                <a:solidFill>
                  <a:schemeClr val="bg1"/>
                </a:solidFill>
              </a:rPr>
              <a:t>Being a Peer Champion</a:t>
            </a:r>
          </a:p>
        </p:txBody>
      </p:sp>
      <p:sp>
        <p:nvSpPr>
          <p:cNvPr id="6" name="Rectangle 5">
            <a:extLst>
              <a:ext uri="{FF2B5EF4-FFF2-40B4-BE49-F238E27FC236}">
                <a16:creationId xmlns:a16="http://schemas.microsoft.com/office/drawing/2014/main" id="{CD7EB6A6-22E2-AB74-1C8D-200C2B0D20CA}"/>
              </a:ext>
            </a:extLst>
          </p:cNvPr>
          <p:cNvSpPr/>
          <p:nvPr/>
        </p:nvSpPr>
        <p:spPr>
          <a:xfrm>
            <a:off x="8740264" y="272786"/>
            <a:ext cx="3139440" cy="2104143"/>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Good mental health helps us to </a:t>
            </a:r>
            <a:r>
              <a:rPr kumimoji="0" lang="en-GB" sz="28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live longer</a:t>
            </a: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By almost 20%!</a:t>
            </a:r>
          </a:p>
        </p:txBody>
      </p:sp>
      <p:pic>
        <p:nvPicPr>
          <p:cNvPr id="7" name="Picture 6" descr="A heart and brain with a worm&#10;&#10;Description automatically generated">
            <a:extLst>
              <a:ext uri="{FF2B5EF4-FFF2-40B4-BE49-F238E27FC236}">
                <a16:creationId xmlns:a16="http://schemas.microsoft.com/office/drawing/2014/main" id="{6AA21F4E-2B05-DC1B-E5B1-FF7A825990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728" y="119075"/>
            <a:ext cx="2781424" cy="2411564"/>
          </a:xfrm>
          <a:prstGeom prst="rect">
            <a:avLst/>
          </a:prstGeom>
        </p:spPr>
      </p:pic>
    </p:spTree>
    <p:custDataLst>
      <p:tags r:id="rId1"/>
    </p:custDataLst>
    <p:extLst>
      <p:ext uri="{BB962C8B-B14F-4D97-AF65-F5344CB8AC3E}">
        <p14:creationId xmlns:p14="http://schemas.microsoft.com/office/powerpoint/2010/main" val="1960735370"/>
      </p:ext>
    </p:extLst>
  </p:cSld>
  <p:clrMapOvr>
    <a:masterClrMapping/>
  </p:clrMapOvr>
  <p:transition spd="slow" advTm="466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E636E-E0B5-63F3-9ABB-E5C9667CC2E2}"/>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214CE2E-D68D-5728-209D-D689478E80AD}"/>
              </a:ext>
            </a:extLst>
          </p:cNvPr>
          <p:cNvGraphicFramePr>
            <a:graphicFrameLocks noGrp="1"/>
          </p:cNvGraphicFramePr>
          <p:nvPr/>
        </p:nvGraphicFramePr>
        <p:xfrm>
          <a:off x="5079793" y="89144"/>
          <a:ext cx="6831468" cy="6679712"/>
        </p:xfrm>
        <a:graphic>
          <a:graphicData uri="http://schemas.openxmlformats.org/drawingml/2006/table">
            <a:tbl>
              <a:tblPr>
                <a:tableStyleId>{5C22544A-7EE6-4342-B048-85BDC9FD1C3A}</a:tableStyleId>
              </a:tblPr>
              <a:tblGrid>
                <a:gridCol w="379526">
                  <a:extLst>
                    <a:ext uri="{9D8B030D-6E8A-4147-A177-3AD203B41FA5}">
                      <a16:colId xmlns:a16="http://schemas.microsoft.com/office/drawing/2014/main" val="2221682586"/>
                    </a:ext>
                  </a:extLst>
                </a:gridCol>
                <a:gridCol w="379526">
                  <a:extLst>
                    <a:ext uri="{9D8B030D-6E8A-4147-A177-3AD203B41FA5}">
                      <a16:colId xmlns:a16="http://schemas.microsoft.com/office/drawing/2014/main" val="350615807"/>
                    </a:ext>
                  </a:extLst>
                </a:gridCol>
                <a:gridCol w="379526">
                  <a:extLst>
                    <a:ext uri="{9D8B030D-6E8A-4147-A177-3AD203B41FA5}">
                      <a16:colId xmlns:a16="http://schemas.microsoft.com/office/drawing/2014/main" val="2228488483"/>
                    </a:ext>
                  </a:extLst>
                </a:gridCol>
                <a:gridCol w="379526">
                  <a:extLst>
                    <a:ext uri="{9D8B030D-6E8A-4147-A177-3AD203B41FA5}">
                      <a16:colId xmlns:a16="http://schemas.microsoft.com/office/drawing/2014/main" val="3113583818"/>
                    </a:ext>
                  </a:extLst>
                </a:gridCol>
                <a:gridCol w="379526">
                  <a:extLst>
                    <a:ext uri="{9D8B030D-6E8A-4147-A177-3AD203B41FA5}">
                      <a16:colId xmlns:a16="http://schemas.microsoft.com/office/drawing/2014/main" val="3632787132"/>
                    </a:ext>
                  </a:extLst>
                </a:gridCol>
                <a:gridCol w="379526">
                  <a:extLst>
                    <a:ext uri="{9D8B030D-6E8A-4147-A177-3AD203B41FA5}">
                      <a16:colId xmlns:a16="http://schemas.microsoft.com/office/drawing/2014/main" val="2672895493"/>
                    </a:ext>
                  </a:extLst>
                </a:gridCol>
                <a:gridCol w="379526">
                  <a:extLst>
                    <a:ext uri="{9D8B030D-6E8A-4147-A177-3AD203B41FA5}">
                      <a16:colId xmlns:a16="http://schemas.microsoft.com/office/drawing/2014/main" val="1938371785"/>
                    </a:ext>
                  </a:extLst>
                </a:gridCol>
                <a:gridCol w="379526">
                  <a:extLst>
                    <a:ext uri="{9D8B030D-6E8A-4147-A177-3AD203B41FA5}">
                      <a16:colId xmlns:a16="http://schemas.microsoft.com/office/drawing/2014/main" val="6528434"/>
                    </a:ext>
                  </a:extLst>
                </a:gridCol>
                <a:gridCol w="379526">
                  <a:extLst>
                    <a:ext uri="{9D8B030D-6E8A-4147-A177-3AD203B41FA5}">
                      <a16:colId xmlns:a16="http://schemas.microsoft.com/office/drawing/2014/main" val="2896419099"/>
                    </a:ext>
                  </a:extLst>
                </a:gridCol>
                <a:gridCol w="379526">
                  <a:extLst>
                    <a:ext uri="{9D8B030D-6E8A-4147-A177-3AD203B41FA5}">
                      <a16:colId xmlns:a16="http://schemas.microsoft.com/office/drawing/2014/main" val="2528867650"/>
                    </a:ext>
                  </a:extLst>
                </a:gridCol>
                <a:gridCol w="379526">
                  <a:extLst>
                    <a:ext uri="{9D8B030D-6E8A-4147-A177-3AD203B41FA5}">
                      <a16:colId xmlns:a16="http://schemas.microsoft.com/office/drawing/2014/main" val="2964284002"/>
                    </a:ext>
                  </a:extLst>
                </a:gridCol>
                <a:gridCol w="379526">
                  <a:extLst>
                    <a:ext uri="{9D8B030D-6E8A-4147-A177-3AD203B41FA5}">
                      <a16:colId xmlns:a16="http://schemas.microsoft.com/office/drawing/2014/main" val="4202494418"/>
                    </a:ext>
                  </a:extLst>
                </a:gridCol>
                <a:gridCol w="379526">
                  <a:extLst>
                    <a:ext uri="{9D8B030D-6E8A-4147-A177-3AD203B41FA5}">
                      <a16:colId xmlns:a16="http://schemas.microsoft.com/office/drawing/2014/main" val="495326086"/>
                    </a:ext>
                  </a:extLst>
                </a:gridCol>
                <a:gridCol w="379526">
                  <a:extLst>
                    <a:ext uri="{9D8B030D-6E8A-4147-A177-3AD203B41FA5}">
                      <a16:colId xmlns:a16="http://schemas.microsoft.com/office/drawing/2014/main" val="1785743639"/>
                    </a:ext>
                  </a:extLst>
                </a:gridCol>
                <a:gridCol w="379526">
                  <a:extLst>
                    <a:ext uri="{9D8B030D-6E8A-4147-A177-3AD203B41FA5}">
                      <a16:colId xmlns:a16="http://schemas.microsoft.com/office/drawing/2014/main" val="633747714"/>
                    </a:ext>
                  </a:extLst>
                </a:gridCol>
                <a:gridCol w="379526">
                  <a:extLst>
                    <a:ext uri="{9D8B030D-6E8A-4147-A177-3AD203B41FA5}">
                      <a16:colId xmlns:a16="http://schemas.microsoft.com/office/drawing/2014/main" val="36133325"/>
                    </a:ext>
                  </a:extLst>
                </a:gridCol>
                <a:gridCol w="379526">
                  <a:extLst>
                    <a:ext uri="{9D8B030D-6E8A-4147-A177-3AD203B41FA5}">
                      <a16:colId xmlns:a16="http://schemas.microsoft.com/office/drawing/2014/main" val="3206367214"/>
                    </a:ext>
                  </a:extLst>
                </a:gridCol>
                <a:gridCol w="379526">
                  <a:extLst>
                    <a:ext uri="{9D8B030D-6E8A-4147-A177-3AD203B41FA5}">
                      <a16:colId xmlns:a16="http://schemas.microsoft.com/office/drawing/2014/main" val="3768030468"/>
                    </a:ext>
                  </a:extLst>
                </a:gridCol>
              </a:tblGrid>
              <a:tr h="417482">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r>
                        <a:rPr lang="en-GB" sz="1900" u="none" dirty="0"/>
                        <a:t>K</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r>
                        <a:rPr lang="en-GB" sz="1900" u="none" dirty="0"/>
                        <a:t>N</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1267494871"/>
                  </a:ext>
                </a:extLst>
              </a:tr>
              <a:tr h="417482">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r>
                        <a:rPr lang="en-GB" sz="1900" u="none" dirty="0"/>
                        <a:t>N</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3265689628"/>
                  </a:ext>
                </a:extLst>
              </a:tr>
              <a:tr h="417482">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r>
                        <a:rPr lang="en-GB" sz="1900" u="none" dirty="0"/>
                        <a:t>O</a:t>
                      </a:r>
                    </a:p>
                  </a:txBody>
                  <a:tcPr marL="124793" marR="124793" marT="62395" marB="62395">
                    <a:solidFill>
                      <a:schemeClr val="bg2"/>
                    </a:solidFill>
                  </a:tcPr>
                </a:tc>
                <a:tc>
                  <a:txBody>
                    <a:bodyPr/>
                    <a:lstStyle/>
                    <a:p>
                      <a:pPr algn="ctr"/>
                      <a:r>
                        <a:rPr lang="en-GB" sz="1900" u="none" dirty="0"/>
                        <a:t>P</a:t>
                      </a:r>
                    </a:p>
                  </a:txBody>
                  <a:tcPr marL="124793" marR="124793" marT="62395" marB="62395">
                    <a:solidFill>
                      <a:schemeClr val="bg2"/>
                    </a:solidFill>
                  </a:tcPr>
                </a:tc>
                <a:tc>
                  <a:txBody>
                    <a:bodyPr/>
                    <a:lstStyle/>
                    <a:p>
                      <a:pPr algn="ctr"/>
                      <a:r>
                        <a:rPr lang="en-GB" sz="1900" u="none" dirty="0"/>
                        <a:t>T</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r>
                        <a:rPr lang="en-GB" sz="1900" u="none" dirty="0"/>
                        <a:t>C</a:t>
                      </a:r>
                    </a:p>
                  </a:txBody>
                  <a:tcPr marL="124793" marR="124793" marT="62395" marB="62395">
                    <a:solidFill>
                      <a:schemeClr val="bg2"/>
                    </a:solidFill>
                  </a:tcPr>
                </a:tc>
                <a:extLst>
                  <a:ext uri="{0D108BD9-81ED-4DB2-BD59-A6C34878D82A}">
                    <a16:rowId xmlns:a16="http://schemas.microsoft.com/office/drawing/2014/main" val="1844502100"/>
                  </a:ext>
                </a:extLst>
              </a:tr>
              <a:tr h="417482">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extLst>
                  <a:ext uri="{0D108BD9-81ED-4DB2-BD59-A6C34878D82A}">
                    <a16:rowId xmlns:a16="http://schemas.microsoft.com/office/drawing/2014/main" val="1094944040"/>
                  </a:ext>
                </a:extLst>
              </a:tr>
              <a:tr h="417482">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r>
                        <a:rPr lang="en-GB" sz="1900" u="none" dirty="0"/>
                        <a:t>A</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extLst>
                  <a:ext uri="{0D108BD9-81ED-4DB2-BD59-A6C34878D82A}">
                    <a16:rowId xmlns:a16="http://schemas.microsoft.com/office/drawing/2014/main" val="2530781044"/>
                  </a:ext>
                </a:extLst>
              </a:tr>
              <a:tr h="417482">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extLst>
                  <a:ext uri="{0D108BD9-81ED-4DB2-BD59-A6C34878D82A}">
                    <a16:rowId xmlns:a16="http://schemas.microsoft.com/office/drawing/2014/main" val="4015271104"/>
                  </a:ext>
                </a:extLst>
              </a:tr>
              <a:tr h="417482">
                <a:tc>
                  <a:txBody>
                    <a:bodyPr/>
                    <a:lstStyle/>
                    <a:p>
                      <a:pPr marL="0" indent="0" algn="ctr">
                        <a:buFont typeface="+mj-lt"/>
                        <a:buNone/>
                      </a:pPr>
                      <a:r>
                        <a:rPr lang="en-GB" sz="1900" u="none" dirty="0"/>
                        <a:t>E</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r>
                        <a:rPr lang="en-GB" sz="1900" u="none" dirty="0"/>
                        <a:t>N</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r>
                        <a:rPr lang="en-GB" sz="1900" u="none" dirty="0"/>
                        <a:t>N</a:t>
                      </a:r>
                    </a:p>
                  </a:txBody>
                  <a:tcPr marL="124793" marR="124793" marT="62395" marB="62395">
                    <a:solidFill>
                      <a:schemeClr val="bg2"/>
                    </a:solidFill>
                  </a:tcPr>
                </a:tc>
                <a:tc>
                  <a:txBody>
                    <a:bodyPr/>
                    <a:lstStyle/>
                    <a:p>
                      <a:pPr marL="0" indent="0" algn="ctr">
                        <a:buFont typeface="+mj-lt"/>
                        <a:buNone/>
                      </a:pPr>
                      <a:r>
                        <a:rPr lang="en-GB" sz="1900" u="none" dirty="0"/>
                        <a:t>-</a:t>
                      </a:r>
                    </a:p>
                  </a:txBody>
                  <a:tcPr marL="124793" marR="124793" marT="62395" marB="62395">
                    <a:solidFill>
                      <a:schemeClr val="bg2"/>
                    </a:solidFill>
                  </a:tcPr>
                </a:tc>
                <a:tc>
                  <a:txBody>
                    <a:bodyPr/>
                    <a:lstStyle/>
                    <a:p>
                      <a:pPr marL="0" indent="0" algn="ctr">
                        <a:buFont typeface="+mj-lt"/>
                        <a:buNone/>
                      </a:pPr>
                      <a:r>
                        <a:rPr lang="en-GB" sz="1900" u="none" dirty="0"/>
                        <a:t>J</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r>
                        <a:rPr lang="en-GB" sz="1900" u="none" dirty="0"/>
                        <a:t>D</a:t>
                      </a:r>
                    </a:p>
                  </a:txBody>
                  <a:tcPr marL="124793" marR="124793" marT="62395" marB="62395">
                    <a:solidFill>
                      <a:schemeClr val="bg2"/>
                    </a:solidFill>
                  </a:tcPr>
                </a:tc>
                <a:tc>
                  <a:txBody>
                    <a:bodyPr/>
                    <a:lstStyle/>
                    <a:p>
                      <a:pPr algn="ctr"/>
                      <a:r>
                        <a:rPr lang="en-GB" sz="1900" u="none" dirty="0"/>
                        <a:t>G</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r>
                        <a:rPr lang="en-GB" sz="1900" u="none" dirty="0"/>
                        <a:t>A</a:t>
                      </a:r>
                    </a:p>
                  </a:txBody>
                  <a:tcPr marL="124793" marR="124793" marT="62395" marB="62395">
                    <a:solidFill>
                      <a:schemeClr val="bg2"/>
                    </a:solidFill>
                  </a:tcPr>
                </a:tc>
                <a:tc>
                  <a:txBody>
                    <a:bodyPr/>
                    <a:lstStyle/>
                    <a:p>
                      <a:pPr algn="ctr"/>
                      <a:r>
                        <a:rPr lang="en-GB" sz="1900" u="none" dirty="0"/>
                        <a:t>L</a:t>
                      </a:r>
                    </a:p>
                  </a:txBody>
                  <a:tcPr marL="124793" marR="124793" marT="62395" marB="62395">
                    <a:solidFill>
                      <a:schemeClr val="bg2"/>
                    </a:solidFill>
                  </a:tcPr>
                </a:tc>
                <a:tc>
                  <a:txBody>
                    <a:bodyPr/>
                    <a:lstStyle/>
                    <a:p>
                      <a:pPr algn="ctr"/>
                      <a:endParaRPr lang="en-GB" sz="1900" u="none"/>
                    </a:p>
                  </a:txBody>
                  <a:tcPr marL="124793" marR="124793" marT="62395" marB="62395">
                    <a:solidFill>
                      <a:schemeClr val="tx1"/>
                    </a:solidFill>
                  </a:tcPr>
                </a:tc>
                <a:extLst>
                  <a:ext uri="{0D108BD9-81ED-4DB2-BD59-A6C34878D82A}">
                    <a16:rowId xmlns:a16="http://schemas.microsoft.com/office/drawing/2014/main" val="1320157608"/>
                  </a:ext>
                </a:extLst>
              </a:tr>
              <a:tr h="417482">
                <a:tc>
                  <a:txBody>
                    <a:bodyPr/>
                    <a:lstStyle/>
                    <a:p>
                      <a:pPr marL="0" indent="0" algn="ctr">
                        <a:buFont typeface="+mj-lt"/>
                        <a:buNone/>
                      </a:pPr>
                      <a:r>
                        <a:rPr lang="en-GB" sz="1900" u="none" dirty="0"/>
                        <a:t>M</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r>
                        <a:rPr lang="en-GB" sz="1900" u="none" dirty="0"/>
                        <a:t>G</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3581920269"/>
                  </a:ext>
                </a:extLst>
              </a:tr>
              <a:tr h="417482">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r>
                        <a:rPr lang="en-GB" sz="1900" u="none" dirty="0"/>
                        <a:t>H</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1191924077"/>
                  </a:ext>
                </a:extLst>
              </a:tr>
              <a:tr h="417482">
                <a:tc>
                  <a:txBody>
                    <a:bodyPr/>
                    <a:lstStyle/>
                    <a:p>
                      <a:pPr marL="0" indent="0" algn="ctr">
                        <a:buFont typeface="+mj-lt"/>
                        <a:buNone/>
                      </a:pPr>
                      <a:r>
                        <a:rPr lang="en-GB" sz="1900" u="none" dirty="0"/>
                        <a:t>A</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r>
                        <a:rPr lang="en-GB" sz="1900" u="none" dirty="0"/>
                        <a:t>O</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r>
                        <a:rPr lang="en-GB" sz="1900" u="none" dirty="0"/>
                        <a:t>C</a:t>
                      </a:r>
                    </a:p>
                  </a:txBody>
                  <a:tcPr marL="124793" marR="124793" marT="62395" marB="62395">
                    <a:solidFill>
                      <a:schemeClr val="bg2"/>
                    </a:solidFill>
                  </a:tcPr>
                </a:tc>
                <a:tc>
                  <a:txBody>
                    <a:bodyPr/>
                    <a:lstStyle/>
                    <a:p>
                      <a:pPr algn="ctr"/>
                      <a:r>
                        <a:rPr lang="en-GB" sz="1900" u="none" dirty="0"/>
                        <a:t>H</a:t>
                      </a:r>
                    </a:p>
                  </a:txBody>
                  <a:tcPr marL="124793" marR="124793" marT="62395" marB="62395">
                    <a:solidFill>
                      <a:schemeClr val="bg2"/>
                    </a:solidFill>
                  </a:tcPr>
                </a:tc>
                <a:tc>
                  <a:txBody>
                    <a:bodyPr/>
                    <a:lstStyle/>
                    <a:p>
                      <a:pPr algn="ctr"/>
                      <a:r>
                        <a:rPr lang="en-GB" sz="1900" u="none" dirty="0"/>
                        <a:t>A</a:t>
                      </a:r>
                    </a:p>
                  </a:txBody>
                  <a:tcPr marL="124793" marR="124793" marT="62395" marB="62395">
                    <a:solidFill>
                      <a:schemeClr val="bg2"/>
                    </a:solidFill>
                  </a:tcPr>
                </a:tc>
                <a:tc>
                  <a:txBody>
                    <a:bodyPr/>
                    <a:lstStyle/>
                    <a:p>
                      <a:pPr algn="ctr"/>
                      <a:r>
                        <a:rPr lang="en-GB" sz="1900" u="none" dirty="0"/>
                        <a:t>B</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r>
                        <a:rPr lang="en-GB" sz="1900" u="none" dirty="0"/>
                        <a:t>A</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1094628976"/>
                  </a:ext>
                </a:extLst>
              </a:tr>
              <a:tr h="417482">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r>
                        <a:rPr lang="en-GB" sz="1900" u="none" dirty="0"/>
                        <a:t>B</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r>
                        <a:rPr lang="en-GB" sz="1900" u="none" dirty="0"/>
                        <a:t>B</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extLst>
                  <a:ext uri="{0D108BD9-81ED-4DB2-BD59-A6C34878D82A}">
                    <a16:rowId xmlns:a16="http://schemas.microsoft.com/office/drawing/2014/main" val="4070253344"/>
                  </a:ext>
                </a:extLst>
              </a:tr>
              <a:tr h="417482">
                <a:tc>
                  <a:txBody>
                    <a:bodyPr/>
                    <a:lstStyle/>
                    <a:p>
                      <a:pPr marL="0" indent="0" algn="ctr">
                        <a:buFont typeface="+mj-lt"/>
                        <a:buNone/>
                      </a:pPr>
                      <a:r>
                        <a:rPr lang="en-GB" sz="1900" u="none" dirty="0"/>
                        <a:t>H</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r>
                        <a:rPr lang="en-GB" sz="1900" u="none" dirty="0"/>
                        <a:t>L</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extLst>
                  <a:ext uri="{0D108BD9-81ED-4DB2-BD59-A6C34878D82A}">
                    <a16:rowId xmlns:a16="http://schemas.microsoft.com/office/drawing/2014/main" val="436827058"/>
                  </a:ext>
                </a:extLst>
              </a:tr>
              <a:tr h="417482">
                <a:tc>
                  <a:txBody>
                    <a:bodyPr/>
                    <a:lstStyle/>
                    <a:p>
                      <a:pPr marL="0" indent="0" algn="ctr">
                        <a:buFont typeface="+mj-lt"/>
                        <a:buNone/>
                      </a:pPr>
                      <a:r>
                        <a:rPr lang="en-GB" sz="1900" u="none" dirty="0"/>
                        <a:t>E</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r>
                        <a:rPr lang="en-GB" sz="1900" u="none" dirty="0"/>
                        <a:t>D</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r>
                        <a:rPr lang="en-GB" sz="1900" u="none" dirty="0"/>
                        <a:t>S</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algn="ctr"/>
                      <a:r>
                        <a:rPr lang="en-GB" sz="1900" u="none" dirty="0"/>
                        <a:t>E</a:t>
                      </a:r>
                    </a:p>
                  </a:txBody>
                  <a:tcPr marL="124793" marR="124793" marT="62395" marB="62395">
                    <a:solidFill>
                      <a:schemeClr val="bg2"/>
                    </a:solidFill>
                  </a:tcPr>
                </a:tc>
                <a:tc>
                  <a:txBody>
                    <a:bodyPr/>
                    <a:lstStyle/>
                    <a:p>
                      <a:pPr algn="ctr"/>
                      <a:r>
                        <a:rPr lang="en-GB" sz="1900" u="none" dirty="0"/>
                        <a:t>E</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r>
                        <a:rPr lang="en-GB" sz="1900" u="none" dirty="0"/>
                        <a:t>E</a:t>
                      </a:r>
                    </a:p>
                  </a:txBody>
                  <a:tcPr marL="124793" marR="124793" marT="62395" marB="62395">
                    <a:solidFill>
                      <a:schemeClr val="bg2"/>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extLst>
                  <a:ext uri="{0D108BD9-81ED-4DB2-BD59-A6C34878D82A}">
                    <a16:rowId xmlns:a16="http://schemas.microsoft.com/office/drawing/2014/main" val="4287754001"/>
                  </a:ext>
                </a:extLst>
              </a:tr>
              <a:tr h="417482">
                <a:tc>
                  <a:txBody>
                    <a:bodyPr/>
                    <a:lstStyle/>
                    <a:p>
                      <a:pPr marL="0" indent="0" algn="ctr">
                        <a:buFont typeface="+mj-lt"/>
                        <a:buNone/>
                      </a:pPr>
                      <a:r>
                        <a:rPr lang="en-GB" sz="1900" u="none" dirty="0"/>
                        <a:t>T</a:t>
                      </a:r>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3749079572"/>
                  </a:ext>
                </a:extLst>
              </a:tr>
              <a:tr h="417482">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3066361143"/>
                  </a:ext>
                </a:extLst>
              </a:tr>
              <a:tr h="417482">
                <a:tc>
                  <a:txBody>
                    <a:bodyPr/>
                    <a:lstStyle/>
                    <a:p>
                      <a:pPr marL="0" indent="0" algn="ctr">
                        <a:buFont typeface="+mj-lt"/>
                        <a:buNone/>
                      </a:pPr>
                      <a:endParaRPr lang="en-GB" sz="1900" u="none" dirty="0"/>
                    </a:p>
                  </a:txBody>
                  <a:tcPr marL="124793" marR="124793" marT="62395" marB="62395">
                    <a:solidFill>
                      <a:schemeClr val="bg2"/>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marL="0" indent="0" algn="ctr">
                        <a:buFont typeface="+mj-lt"/>
                        <a:buNone/>
                      </a:pP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tc>
                  <a:txBody>
                    <a:bodyPr/>
                    <a:lstStyle/>
                    <a:p>
                      <a:pPr algn="ctr"/>
                      <a:endParaRPr lang="en-GB" sz="1900" u="none" dirty="0"/>
                    </a:p>
                  </a:txBody>
                  <a:tcPr marL="124793" marR="124793" marT="62395" marB="62395">
                    <a:solidFill>
                      <a:schemeClr val="tx1"/>
                    </a:solidFill>
                  </a:tcPr>
                </a:tc>
                <a:extLst>
                  <a:ext uri="{0D108BD9-81ED-4DB2-BD59-A6C34878D82A}">
                    <a16:rowId xmlns:a16="http://schemas.microsoft.com/office/drawing/2014/main" val="3676781336"/>
                  </a:ext>
                </a:extLst>
              </a:tr>
            </a:tbl>
          </a:graphicData>
        </a:graphic>
      </p:graphicFrame>
      <p:sp>
        <p:nvSpPr>
          <p:cNvPr id="6" name="TextBox 5">
            <a:extLst>
              <a:ext uri="{FF2B5EF4-FFF2-40B4-BE49-F238E27FC236}">
                <a16:creationId xmlns:a16="http://schemas.microsoft.com/office/drawing/2014/main" id="{D16E8D2D-0850-23A6-F290-C2B6C5CDCFA1}"/>
              </a:ext>
            </a:extLst>
          </p:cNvPr>
          <p:cNvSpPr txBox="1"/>
          <p:nvPr/>
        </p:nvSpPr>
        <p:spPr>
          <a:xfrm>
            <a:off x="264496" y="612844"/>
            <a:ext cx="4299948"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Of a good or benevolent nature or disposition, as a person (4)</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Truthful; not lying or cheating (6)</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Avoiding moral judgements (3-11)</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Friendly and easy to talk to (12)</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Hopeful about the future (10)</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Well-informed (13)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Careful in speech or actions, especially to keep something confidential or avoid embarrassment (8)</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At someone's disposal (9)</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Showing an ability to understand and share the feelings of another (10)</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727859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173">
        <p159:morph option="byObject"/>
      </p:transition>
    </mc:Choice>
    <mc:Fallback xmlns="">
      <p:transition spd="slow" advTm="6173">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4A70-231E-BDC3-0918-0991B305C277}"/>
              </a:ext>
            </a:extLst>
          </p:cNvPr>
          <p:cNvSpPr>
            <a:spLocks noGrp="1"/>
          </p:cNvSpPr>
          <p:nvPr>
            <p:ph type="ctrTitle"/>
          </p:nvPr>
        </p:nvSpPr>
        <p:spPr>
          <a:xfrm>
            <a:off x="3073190" y="1831737"/>
            <a:ext cx="6045620" cy="3368334"/>
          </a:xfrm>
          <a:ln w="38100">
            <a:solidFill>
              <a:schemeClr val="tx1"/>
            </a:solidFill>
          </a:ln>
        </p:spPr>
        <p:txBody>
          <a:bodyPr anchor="ctr" anchorCtr="0">
            <a:normAutofit/>
          </a:bodyPr>
          <a:lstStyle/>
          <a:p>
            <a:pPr algn="ctr"/>
            <a:r>
              <a:rPr lang="en-GB" dirty="0"/>
              <a:t>THE 60-SECOND </a:t>
            </a:r>
            <a:br>
              <a:rPr lang="en-GB" dirty="0"/>
            </a:br>
            <a:r>
              <a:rPr lang="en-GB" dirty="0"/>
              <a:t>LISTENING CHALLENGE</a:t>
            </a:r>
          </a:p>
        </p:txBody>
      </p:sp>
      <p:pic>
        <p:nvPicPr>
          <p:cNvPr id="9" name="Graphic 8" descr="Ear outline">
            <a:extLst>
              <a:ext uri="{FF2B5EF4-FFF2-40B4-BE49-F238E27FC236}">
                <a16:creationId xmlns:a16="http://schemas.microsoft.com/office/drawing/2014/main" id="{10A2F7C0-B47C-70A3-AD9D-8842C99B8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1154" y="2428322"/>
            <a:ext cx="2175164" cy="2175164"/>
          </a:xfrm>
          <a:prstGeom prst="rect">
            <a:avLst/>
          </a:prstGeom>
        </p:spPr>
      </p:pic>
      <p:pic>
        <p:nvPicPr>
          <p:cNvPr id="10" name="Graphic 9" descr="Ear outline">
            <a:extLst>
              <a:ext uri="{FF2B5EF4-FFF2-40B4-BE49-F238E27FC236}">
                <a16:creationId xmlns:a16="http://schemas.microsoft.com/office/drawing/2014/main" id="{C05E9B04-18D1-054A-4410-B7E2746A14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415683" y="2428322"/>
            <a:ext cx="2175164" cy="2175164"/>
          </a:xfrm>
          <a:prstGeom prst="rect">
            <a:avLst/>
          </a:prstGeom>
        </p:spPr>
      </p:pic>
    </p:spTree>
    <p:custDataLst>
      <p:tags r:id="rId1"/>
    </p:custDataLst>
    <p:extLst>
      <p:ext uri="{BB962C8B-B14F-4D97-AF65-F5344CB8AC3E}">
        <p14:creationId xmlns:p14="http://schemas.microsoft.com/office/powerpoint/2010/main" val="4047236818"/>
      </p:ext>
    </p:extLst>
  </p:cSld>
  <p:clrMapOvr>
    <a:masterClrMapping/>
  </p:clrMapOvr>
  <p:transition spd="slow" advTm="3369">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16DA-33B8-DB61-2943-C9E5F32C9264}"/>
              </a:ext>
            </a:extLst>
          </p:cNvPr>
          <p:cNvSpPr>
            <a:spLocks noGrp="1"/>
          </p:cNvSpPr>
          <p:nvPr>
            <p:ph type="ctrTitle"/>
          </p:nvPr>
        </p:nvSpPr>
        <p:spPr>
          <a:xfrm>
            <a:off x="355179" y="1724051"/>
            <a:ext cx="4864889" cy="3409898"/>
          </a:xfrm>
        </p:spPr>
        <p:txBody>
          <a:bodyPr anchor="ctr" anchorCtr="0">
            <a:normAutofit/>
          </a:bodyPr>
          <a:lstStyle/>
          <a:p>
            <a:r>
              <a:rPr lang="en-GB" sz="4000" dirty="0"/>
              <a:t>TALKING ABOUT MENTAL HEALTH</a:t>
            </a:r>
          </a:p>
        </p:txBody>
      </p:sp>
      <p:pic>
        <p:nvPicPr>
          <p:cNvPr id="6" name="Picture 5">
            <a:extLst>
              <a:ext uri="{FF2B5EF4-FFF2-40B4-BE49-F238E27FC236}">
                <a16:creationId xmlns:a16="http://schemas.microsoft.com/office/drawing/2014/main" id="{D3EBFF31-C452-5139-19EC-87301D1F341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20069" y="340066"/>
            <a:ext cx="7132464" cy="6857999"/>
          </a:xfrm>
          <a:prstGeom prst="rect">
            <a:avLst/>
          </a:prstGeom>
        </p:spPr>
      </p:pic>
      <p:pic>
        <p:nvPicPr>
          <p:cNvPr id="22" name="Picture 21">
            <a:extLst>
              <a:ext uri="{FF2B5EF4-FFF2-40B4-BE49-F238E27FC236}">
                <a16:creationId xmlns:a16="http://schemas.microsoft.com/office/drawing/2014/main" id="{43DBD9F5-76DA-3C58-CB7D-F96417048D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8" name="Picture 7">
            <a:extLst>
              <a:ext uri="{FF2B5EF4-FFF2-40B4-BE49-F238E27FC236}">
                <a16:creationId xmlns:a16="http://schemas.microsoft.com/office/drawing/2014/main" id="{EB48EAE8-369C-A253-9E5A-43EA996E02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10" name="Picture 9">
            <a:extLst>
              <a:ext uri="{FF2B5EF4-FFF2-40B4-BE49-F238E27FC236}">
                <a16:creationId xmlns:a16="http://schemas.microsoft.com/office/drawing/2014/main" id="{DB3AD5B0-DE4A-750A-E8BD-10295C9DA3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12" name="Picture 11">
            <a:extLst>
              <a:ext uri="{FF2B5EF4-FFF2-40B4-BE49-F238E27FC236}">
                <a16:creationId xmlns:a16="http://schemas.microsoft.com/office/drawing/2014/main" id="{BD55CDCA-1977-2BF5-0B20-1DF1A0ACE8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14" name="Picture 13">
            <a:extLst>
              <a:ext uri="{FF2B5EF4-FFF2-40B4-BE49-F238E27FC236}">
                <a16:creationId xmlns:a16="http://schemas.microsoft.com/office/drawing/2014/main" id="{87A0081C-20E0-9BE9-383C-4AA02F8C2F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16" name="Picture 15">
            <a:extLst>
              <a:ext uri="{FF2B5EF4-FFF2-40B4-BE49-F238E27FC236}">
                <a16:creationId xmlns:a16="http://schemas.microsoft.com/office/drawing/2014/main" id="{DB1B4498-224D-B879-FCE8-629F33C549E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18" name="Picture 17">
            <a:extLst>
              <a:ext uri="{FF2B5EF4-FFF2-40B4-BE49-F238E27FC236}">
                <a16:creationId xmlns:a16="http://schemas.microsoft.com/office/drawing/2014/main" id="{BBB5097A-EEE0-C1A7-1D41-8E2CDC93020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20" name="Picture 19">
            <a:extLst>
              <a:ext uri="{FF2B5EF4-FFF2-40B4-BE49-F238E27FC236}">
                <a16:creationId xmlns:a16="http://schemas.microsoft.com/office/drawing/2014/main" id="{B13034FC-312F-EF65-98A6-F537655CC73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24" name="Picture 23">
            <a:extLst>
              <a:ext uri="{FF2B5EF4-FFF2-40B4-BE49-F238E27FC236}">
                <a16:creationId xmlns:a16="http://schemas.microsoft.com/office/drawing/2014/main" id="{7B0A489A-5D36-394C-358C-B443EAC3CC1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26" name="Picture 25">
            <a:extLst>
              <a:ext uri="{FF2B5EF4-FFF2-40B4-BE49-F238E27FC236}">
                <a16:creationId xmlns:a16="http://schemas.microsoft.com/office/drawing/2014/main" id="{62A094A7-8806-801E-1A74-0DB73A1140F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pic>
        <p:nvPicPr>
          <p:cNvPr id="28" name="Picture 27">
            <a:extLst>
              <a:ext uri="{FF2B5EF4-FFF2-40B4-BE49-F238E27FC236}">
                <a16:creationId xmlns:a16="http://schemas.microsoft.com/office/drawing/2014/main" id="{7DD79340-2B3B-E257-12D6-66A1BCD58F6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220069" y="340066"/>
            <a:ext cx="7132464" cy="6858000"/>
          </a:xfrm>
          <a:prstGeom prst="rect">
            <a:avLst/>
          </a:prstGeom>
        </p:spPr>
      </p:pic>
    </p:spTree>
    <p:custDataLst>
      <p:tags r:id="rId1"/>
    </p:custDataLst>
    <p:extLst>
      <p:ext uri="{BB962C8B-B14F-4D97-AF65-F5344CB8AC3E}">
        <p14:creationId xmlns:p14="http://schemas.microsoft.com/office/powerpoint/2010/main" val="992185112"/>
      </p:ext>
    </p:extLst>
  </p:cSld>
  <p:clrMapOvr>
    <a:masterClrMapping/>
  </p:clrMapOvr>
  <p:transition spd="slow" advTm="332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
                                        <p:tgtEl>
                                          <p:spTgt spid="10"/>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
                                        <p:tgtEl>
                                          <p:spTgt spid="16"/>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
                                        <p:tgtEl>
                                          <p:spTgt spid="20"/>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00"/>
                                        <p:tgtEl>
                                          <p:spTgt spid="22"/>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
                                        <p:tgtEl>
                                          <p:spTgt spid="24"/>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00"/>
                                        <p:tgtEl>
                                          <p:spTgt spid="28"/>
                                        </p:tgtEl>
                                      </p:cBhvr>
                                    </p:animEffect>
                                  </p:childTnLst>
                                </p:cTn>
                              </p:par>
                            </p:childTnLst>
                          </p:cTn>
                        </p:par>
                        <p:par>
                          <p:cTn id="48" fill="hold">
                            <p:stCondLst>
                              <p:cond delay="2200"/>
                            </p:stCondLst>
                            <p:childTnLst>
                              <p:par>
                                <p:cTn id="49" presetID="10"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2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4309-E470-ED3E-05FB-2418561F9E5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DCA3EC7-EC3D-35E7-035F-6D7AE3E7AFD1}"/>
              </a:ext>
            </a:extLst>
          </p:cNvPr>
          <p:cNvSpPr/>
          <p:nvPr/>
        </p:nvSpPr>
        <p:spPr>
          <a:xfrm>
            <a:off x="2774687" y="279610"/>
            <a:ext cx="6642625" cy="65141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8F45C81-7A0B-08C7-A53E-C81568C6EE88}"/>
              </a:ext>
            </a:extLst>
          </p:cNvPr>
          <p:cNvSpPr>
            <a:spLocks noGrp="1"/>
          </p:cNvSpPr>
          <p:nvPr>
            <p:ph type="title"/>
          </p:nvPr>
        </p:nvSpPr>
        <p:spPr/>
        <p:txBody>
          <a:bodyPr>
            <a:normAutofit/>
          </a:bodyPr>
          <a:lstStyle/>
          <a:p>
            <a:r>
              <a:rPr lang="en-GB" sz="4000" dirty="0"/>
              <a:t>THE GRAFFITI WALL</a:t>
            </a:r>
          </a:p>
        </p:txBody>
      </p:sp>
      <p:sp>
        <p:nvSpPr>
          <p:cNvPr id="3" name="Content Placeholder 2">
            <a:extLst>
              <a:ext uri="{FF2B5EF4-FFF2-40B4-BE49-F238E27FC236}">
                <a16:creationId xmlns:a16="http://schemas.microsoft.com/office/drawing/2014/main" id="{F101F22C-E02F-A4F0-E0A7-91BF361AA286}"/>
              </a:ext>
            </a:extLst>
          </p:cNvPr>
          <p:cNvSpPr>
            <a:spLocks noGrp="1"/>
          </p:cNvSpPr>
          <p:nvPr>
            <p:ph idx="1"/>
          </p:nvPr>
        </p:nvSpPr>
        <p:spPr>
          <a:xfrm>
            <a:off x="2985024" y="1825624"/>
            <a:ext cx="6211875" cy="4885013"/>
          </a:xfrm>
        </p:spPr>
        <p:txBody>
          <a:bodyPr/>
          <a:lstStyle/>
          <a:p>
            <a:r>
              <a:rPr lang="en-GB" dirty="0"/>
              <a:t>You have </a:t>
            </a:r>
            <a:r>
              <a:rPr lang="en-GB" b="1" dirty="0"/>
              <a:t>two minutes</a:t>
            </a:r>
            <a:r>
              <a:rPr lang="en-GB" dirty="0"/>
              <a:t>.</a:t>
            </a:r>
          </a:p>
          <a:p>
            <a:r>
              <a:rPr lang="en-GB" dirty="0"/>
              <a:t>What mental health words and phrases have you heard in conversation?</a:t>
            </a:r>
          </a:p>
          <a:p>
            <a:r>
              <a:rPr lang="en-GB" dirty="0"/>
              <a:t>What mental health words and phrases do you use in conversation?</a:t>
            </a:r>
          </a:p>
          <a:p>
            <a:r>
              <a:rPr lang="en-GB" dirty="0"/>
              <a:t>If you think of any that might be offensive, write them down anyway! </a:t>
            </a:r>
          </a:p>
        </p:txBody>
      </p:sp>
      <p:sp>
        <p:nvSpPr>
          <p:cNvPr id="6" name="Rectangle: Folded Corner 5">
            <a:extLst>
              <a:ext uri="{FF2B5EF4-FFF2-40B4-BE49-F238E27FC236}">
                <a16:creationId xmlns:a16="http://schemas.microsoft.com/office/drawing/2014/main" id="{BEED8146-E5FA-0F57-D845-F61625FCD117}"/>
              </a:ext>
            </a:extLst>
          </p:cNvPr>
          <p:cNvSpPr/>
          <p:nvPr/>
        </p:nvSpPr>
        <p:spPr>
          <a:xfrm>
            <a:off x="430750" y="365125"/>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Low Mood, Depression</a:t>
            </a:r>
          </a:p>
        </p:txBody>
      </p:sp>
      <p:sp>
        <p:nvSpPr>
          <p:cNvPr id="7" name="Rectangle: Folded Corner 6">
            <a:extLst>
              <a:ext uri="{FF2B5EF4-FFF2-40B4-BE49-F238E27FC236}">
                <a16:creationId xmlns:a16="http://schemas.microsoft.com/office/drawing/2014/main" id="{D863C16E-842E-9EE7-3486-C08048903548}"/>
              </a:ext>
            </a:extLst>
          </p:cNvPr>
          <p:cNvSpPr/>
          <p:nvPr/>
        </p:nvSpPr>
        <p:spPr>
          <a:xfrm>
            <a:off x="430750" y="1994923"/>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Anxiety, Fear</a:t>
            </a:r>
          </a:p>
        </p:txBody>
      </p:sp>
      <p:sp>
        <p:nvSpPr>
          <p:cNvPr id="8" name="Rectangle: Folded Corner 7">
            <a:extLst>
              <a:ext uri="{FF2B5EF4-FFF2-40B4-BE49-F238E27FC236}">
                <a16:creationId xmlns:a16="http://schemas.microsoft.com/office/drawing/2014/main" id="{B5BF3B76-9116-BBAD-6E9B-1AC6F19F9649}"/>
              </a:ext>
            </a:extLst>
          </p:cNvPr>
          <p:cNvSpPr/>
          <p:nvPr/>
        </p:nvSpPr>
        <p:spPr>
          <a:xfrm>
            <a:off x="430750" y="3624721"/>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Hearing &amp; Seeing Things</a:t>
            </a:r>
          </a:p>
        </p:txBody>
      </p:sp>
      <p:sp>
        <p:nvSpPr>
          <p:cNvPr id="9" name="Rectangle: Folded Corner 8">
            <a:extLst>
              <a:ext uri="{FF2B5EF4-FFF2-40B4-BE49-F238E27FC236}">
                <a16:creationId xmlns:a16="http://schemas.microsoft.com/office/drawing/2014/main" id="{9679655F-680D-A796-634E-172832742044}"/>
              </a:ext>
            </a:extLst>
          </p:cNvPr>
          <p:cNvSpPr/>
          <p:nvPr/>
        </p:nvSpPr>
        <p:spPr>
          <a:xfrm>
            <a:off x="430750" y="5254520"/>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Resilience, Mental Strength</a:t>
            </a:r>
          </a:p>
        </p:txBody>
      </p:sp>
      <p:sp>
        <p:nvSpPr>
          <p:cNvPr id="10" name="Rectangle: Folded Corner 9">
            <a:extLst>
              <a:ext uri="{FF2B5EF4-FFF2-40B4-BE49-F238E27FC236}">
                <a16:creationId xmlns:a16="http://schemas.microsoft.com/office/drawing/2014/main" id="{5AA8443F-89E0-CC4D-1990-41170DFFAD34}"/>
              </a:ext>
            </a:extLst>
          </p:cNvPr>
          <p:cNvSpPr/>
          <p:nvPr/>
        </p:nvSpPr>
        <p:spPr>
          <a:xfrm>
            <a:off x="10491669" y="365125"/>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High Mood, Mania</a:t>
            </a:r>
          </a:p>
        </p:txBody>
      </p:sp>
      <p:sp>
        <p:nvSpPr>
          <p:cNvPr id="11" name="Rectangle: Folded Corner 10">
            <a:extLst>
              <a:ext uri="{FF2B5EF4-FFF2-40B4-BE49-F238E27FC236}">
                <a16:creationId xmlns:a16="http://schemas.microsoft.com/office/drawing/2014/main" id="{1D00BF0E-97C1-D23E-1A91-7EE15FB64FE1}"/>
              </a:ext>
            </a:extLst>
          </p:cNvPr>
          <p:cNvSpPr/>
          <p:nvPr/>
        </p:nvSpPr>
        <p:spPr>
          <a:xfrm>
            <a:off x="10491669" y="1994923"/>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Problems with Eating</a:t>
            </a:r>
          </a:p>
        </p:txBody>
      </p:sp>
      <p:sp>
        <p:nvSpPr>
          <p:cNvPr id="12" name="Rectangle: Folded Corner 11">
            <a:extLst>
              <a:ext uri="{FF2B5EF4-FFF2-40B4-BE49-F238E27FC236}">
                <a16:creationId xmlns:a16="http://schemas.microsoft.com/office/drawing/2014/main" id="{AC216A2C-D63D-64D8-864B-7785A947AFBD}"/>
              </a:ext>
            </a:extLst>
          </p:cNvPr>
          <p:cNvSpPr/>
          <p:nvPr/>
        </p:nvSpPr>
        <p:spPr>
          <a:xfrm>
            <a:off x="10491669" y="3624721"/>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Stress &amp; Worry</a:t>
            </a:r>
          </a:p>
        </p:txBody>
      </p:sp>
      <p:sp>
        <p:nvSpPr>
          <p:cNvPr id="13" name="Rectangle: Folded Corner 12">
            <a:extLst>
              <a:ext uri="{FF2B5EF4-FFF2-40B4-BE49-F238E27FC236}">
                <a16:creationId xmlns:a16="http://schemas.microsoft.com/office/drawing/2014/main" id="{7A6B52ED-B8B5-A909-D1E9-E825248087DB}"/>
              </a:ext>
            </a:extLst>
          </p:cNvPr>
          <p:cNvSpPr/>
          <p:nvPr/>
        </p:nvSpPr>
        <p:spPr>
          <a:xfrm>
            <a:off x="10491669" y="5254520"/>
            <a:ext cx="1269581" cy="1063153"/>
          </a:xfrm>
          <a:prstGeom prst="foldedCorner">
            <a:avLst/>
          </a:prstGeom>
          <a:solidFill>
            <a:srgbClr val="EEE86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Sanity, “Madness”</a:t>
            </a:r>
          </a:p>
        </p:txBody>
      </p:sp>
    </p:spTree>
    <p:custDataLst>
      <p:tags r:id="rId1"/>
    </p:custDataLst>
    <p:extLst>
      <p:ext uri="{BB962C8B-B14F-4D97-AF65-F5344CB8AC3E}">
        <p14:creationId xmlns:p14="http://schemas.microsoft.com/office/powerpoint/2010/main" val="1362048359"/>
      </p:ext>
    </p:extLst>
  </p:cSld>
  <p:clrMapOvr>
    <a:masterClrMapping/>
  </p:clrMapOvr>
  <p:transition spd="slow" advTm="611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1EA7E-5EE0-4960-D423-1958C08FC4F8}"/>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5EAE3A17-37B2-AE1B-B8C4-E7C9CDC7EE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5" y="0"/>
            <a:ext cx="12181409" cy="6858000"/>
          </a:xfrm>
          <a:prstGeom prst="rect">
            <a:avLst/>
          </a:prstGeom>
        </p:spPr>
      </p:pic>
    </p:spTree>
    <p:custDataLst>
      <p:tags r:id="rId1"/>
    </p:custDataLst>
    <p:extLst>
      <p:ext uri="{BB962C8B-B14F-4D97-AF65-F5344CB8AC3E}">
        <p14:creationId xmlns:p14="http://schemas.microsoft.com/office/powerpoint/2010/main" val="838718009"/>
      </p:ext>
    </p:extLst>
  </p:cSld>
  <p:clrMapOvr>
    <a:masterClrMapping/>
  </p:clrMapOvr>
  <p:transition spd="slow" advTm="9157">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FE112-6A88-08CC-2DC6-E412C384E5F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BA48B3E-B41F-7E4C-3364-55E77F257A35}"/>
              </a:ext>
            </a:extLst>
          </p:cNvPr>
          <p:cNvGrpSpPr/>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92C0CF8E-1288-AEF2-97DC-CAEBFDB8DF16}"/>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3B400DED-528E-9872-FADE-AD48B26D5672}"/>
                </a:ext>
              </a:extLst>
            </p:cNvPr>
            <p:cNvGrpSpPr/>
            <p:nvPr/>
          </p:nvGrpSpPr>
          <p:grpSpPr>
            <a:xfrm>
              <a:off x="4307009" y="596419"/>
              <a:ext cx="2931500" cy="2297458"/>
              <a:chOff x="4307009" y="596419"/>
              <a:chExt cx="2931500" cy="2297458"/>
            </a:xfrm>
          </p:grpSpPr>
          <p:pic>
            <p:nvPicPr>
              <p:cNvPr id="7" name="Picture 6">
                <a:extLst>
                  <a:ext uri="{FF2B5EF4-FFF2-40B4-BE49-F238E27FC236}">
                    <a16:creationId xmlns:a16="http://schemas.microsoft.com/office/drawing/2014/main" id="{DEA55FAF-BC5F-4D1B-875B-86E2508FD7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3565" y="596419"/>
                <a:ext cx="1118388" cy="1555200"/>
              </a:xfrm>
              <a:prstGeom prst="rect">
                <a:avLst/>
              </a:prstGeom>
            </p:spPr>
          </p:pic>
          <p:sp>
            <p:nvSpPr>
              <p:cNvPr id="19" name="Content Placeholder 2">
                <a:extLst>
                  <a:ext uri="{FF2B5EF4-FFF2-40B4-BE49-F238E27FC236}">
                    <a16:creationId xmlns:a16="http://schemas.microsoft.com/office/drawing/2014/main" id="{EDDA3E41-AAAE-2FF8-561A-628041997930}"/>
                  </a:ext>
                </a:extLst>
              </p:cNvPr>
              <p:cNvSpPr txBox="1">
                <a:spLocks/>
              </p:cNvSpPr>
              <p:nvPr/>
            </p:nvSpPr>
            <p:spPr>
              <a:xfrm>
                <a:off x="4307009" y="2342120"/>
                <a:ext cx="2931500" cy="551757"/>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Bored</a:t>
                </a:r>
              </a:p>
            </p:txBody>
          </p:sp>
        </p:grpSp>
        <p:grpSp>
          <p:nvGrpSpPr>
            <p:cNvPr id="24" name="Group 23">
              <a:extLst>
                <a:ext uri="{FF2B5EF4-FFF2-40B4-BE49-F238E27FC236}">
                  <a16:creationId xmlns:a16="http://schemas.microsoft.com/office/drawing/2014/main" id="{1847608B-A28E-4FB3-AED5-C1D8E6F0D0AE}"/>
                </a:ext>
              </a:extLst>
            </p:cNvPr>
            <p:cNvGrpSpPr/>
            <p:nvPr/>
          </p:nvGrpSpPr>
          <p:grpSpPr>
            <a:xfrm>
              <a:off x="8356927" y="596419"/>
              <a:ext cx="2931500" cy="2296974"/>
              <a:chOff x="8356927" y="596419"/>
              <a:chExt cx="2931500" cy="2296974"/>
            </a:xfrm>
          </p:grpSpPr>
          <p:pic>
            <p:nvPicPr>
              <p:cNvPr id="11" name="Picture 10">
                <a:extLst>
                  <a:ext uri="{FF2B5EF4-FFF2-40B4-BE49-F238E27FC236}">
                    <a16:creationId xmlns:a16="http://schemas.microsoft.com/office/drawing/2014/main" id="{897B5C33-EB85-26C4-4809-7F76BB939F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02773" y="596419"/>
                <a:ext cx="1639809" cy="1555200"/>
              </a:xfrm>
              <a:prstGeom prst="rect">
                <a:avLst/>
              </a:prstGeom>
            </p:spPr>
          </p:pic>
          <p:sp>
            <p:nvSpPr>
              <p:cNvPr id="20" name="Content Placeholder 2">
                <a:extLst>
                  <a:ext uri="{FF2B5EF4-FFF2-40B4-BE49-F238E27FC236}">
                    <a16:creationId xmlns:a16="http://schemas.microsoft.com/office/drawing/2014/main" id="{3221EDD5-64A6-472D-9E0A-EB018E84AED3}"/>
                  </a:ext>
                </a:extLst>
              </p:cNvPr>
              <p:cNvSpPr txBox="1">
                <a:spLocks/>
              </p:cNvSpPr>
              <p:nvPr/>
            </p:nvSpPr>
            <p:spPr>
              <a:xfrm>
                <a:off x="8356927" y="2341636"/>
                <a:ext cx="2931500" cy="551757"/>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Distracted</a:t>
                </a:r>
              </a:p>
            </p:txBody>
          </p:sp>
        </p:grpSp>
        <p:grpSp>
          <p:nvGrpSpPr>
            <p:cNvPr id="26" name="Group 25">
              <a:extLst>
                <a:ext uri="{FF2B5EF4-FFF2-40B4-BE49-F238E27FC236}">
                  <a16:creationId xmlns:a16="http://schemas.microsoft.com/office/drawing/2014/main" id="{6E6B2F94-045D-4578-7A31-6C24450F2A42}"/>
                </a:ext>
              </a:extLst>
            </p:cNvPr>
            <p:cNvGrpSpPr/>
            <p:nvPr/>
          </p:nvGrpSpPr>
          <p:grpSpPr>
            <a:xfrm>
              <a:off x="415402" y="3971625"/>
              <a:ext cx="2931500" cy="2392043"/>
              <a:chOff x="415402" y="3628725"/>
              <a:chExt cx="2931500" cy="2392043"/>
            </a:xfrm>
          </p:grpSpPr>
          <p:pic>
            <p:nvPicPr>
              <p:cNvPr id="13" name="Picture 12">
                <a:extLst>
                  <a:ext uri="{FF2B5EF4-FFF2-40B4-BE49-F238E27FC236}">
                    <a16:creationId xmlns:a16="http://schemas.microsoft.com/office/drawing/2014/main" id="{5E151D1C-CB03-8B4D-9C95-1CA2AA0346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4845" y="3628725"/>
                <a:ext cx="1312615" cy="1555200"/>
              </a:xfrm>
              <a:prstGeom prst="rect">
                <a:avLst/>
              </a:prstGeom>
            </p:spPr>
          </p:pic>
          <p:sp>
            <p:nvSpPr>
              <p:cNvPr id="21" name="Content Placeholder 2">
                <a:extLst>
                  <a:ext uri="{FF2B5EF4-FFF2-40B4-BE49-F238E27FC236}">
                    <a16:creationId xmlns:a16="http://schemas.microsoft.com/office/drawing/2014/main" id="{A47F7EC0-C642-91A7-973B-B4DB3F76DE66}"/>
                  </a:ext>
                </a:extLst>
              </p:cNvPr>
              <p:cNvSpPr txBox="1">
                <a:spLocks/>
              </p:cNvSpPr>
              <p:nvPr/>
            </p:nvSpPr>
            <p:spPr>
              <a:xfrm>
                <a:off x="415402" y="5469011"/>
                <a:ext cx="2931500" cy="551757"/>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Focussed</a:t>
                </a:r>
              </a:p>
            </p:txBody>
          </p:sp>
        </p:grpSp>
        <p:grpSp>
          <p:nvGrpSpPr>
            <p:cNvPr id="27" name="Group 26">
              <a:extLst>
                <a:ext uri="{FF2B5EF4-FFF2-40B4-BE49-F238E27FC236}">
                  <a16:creationId xmlns:a16="http://schemas.microsoft.com/office/drawing/2014/main" id="{CC0E8E78-F70E-9158-7F2E-30A72D220E76}"/>
                </a:ext>
              </a:extLst>
            </p:cNvPr>
            <p:cNvGrpSpPr/>
            <p:nvPr/>
          </p:nvGrpSpPr>
          <p:grpSpPr>
            <a:xfrm>
              <a:off x="4191849" y="3971625"/>
              <a:ext cx="2931500" cy="2391075"/>
              <a:chOff x="4191849" y="3628725"/>
              <a:chExt cx="2931500" cy="2391075"/>
            </a:xfrm>
          </p:grpSpPr>
          <p:pic>
            <p:nvPicPr>
              <p:cNvPr id="15" name="Picture 14">
                <a:extLst>
                  <a:ext uri="{FF2B5EF4-FFF2-40B4-BE49-F238E27FC236}">
                    <a16:creationId xmlns:a16="http://schemas.microsoft.com/office/drawing/2014/main" id="{0EBF2491-FBD8-BF60-9829-13F8E191BF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9999" y="3628725"/>
                <a:ext cx="1555200" cy="1555200"/>
              </a:xfrm>
              <a:prstGeom prst="rect">
                <a:avLst/>
              </a:prstGeom>
            </p:spPr>
          </p:pic>
          <p:sp>
            <p:nvSpPr>
              <p:cNvPr id="22" name="Content Placeholder 2">
                <a:extLst>
                  <a:ext uri="{FF2B5EF4-FFF2-40B4-BE49-F238E27FC236}">
                    <a16:creationId xmlns:a16="http://schemas.microsoft.com/office/drawing/2014/main" id="{440E70AB-2F7D-A23D-2286-7F3F437C24E2}"/>
                  </a:ext>
                </a:extLst>
              </p:cNvPr>
              <p:cNvSpPr txBox="1">
                <a:spLocks/>
              </p:cNvSpPr>
              <p:nvPr/>
            </p:nvSpPr>
            <p:spPr>
              <a:xfrm>
                <a:off x="4191849" y="5468043"/>
                <a:ext cx="2931500" cy="551757"/>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Silly</a:t>
                </a:r>
              </a:p>
            </p:txBody>
          </p:sp>
        </p:grpSp>
        <p:grpSp>
          <p:nvGrpSpPr>
            <p:cNvPr id="28" name="Group 27">
              <a:extLst>
                <a:ext uri="{FF2B5EF4-FFF2-40B4-BE49-F238E27FC236}">
                  <a16:creationId xmlns:a16="http://schemas.microsoft.com/office/drawing/2014/main" id="{451FA569-F0FB-D438-5CAB-E051D121ED6B}"/>
                </a:ext>
              </a:extLst>
            </p:cNvPr>
            <p:cNvGrpSpPr/>
            <p:nvPr/>
          </p:nvGrpSpPr>
          <p:grpSpPr>
            <a:xfrm>
              <a:off x="8241767" y="3971625"/>
              <a:ext cx="2931500" cy="2725388"/>
              <a:chOff x="8241767" y="3628725"/>
              <a:chExt cx="2931500" cy="2725388"/>
            </a:xfrm>
          </p:grpSpPr>
          <p:pic>
            <p:nvPicPr>
              <p:cNvPr id="17" name="Picture 16">
                <a:extLst>
                  <a:ext uri="{FF2B5EF4-FFF2-40B4-BE49-F238E27FC236}">
                    <a16:creationId xmlns:a16="http://schemas.microsoft.com/office/drawing/2014/main" id="{1BB667B8-5CF0-B4AF-D88F-8BD7CB6C9C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23837" y="3628725"/>
                <a:ext cx="1167360" cy="1555200"/>
              </a:xfrm>
              <a:prstGeom prst="rect">
                <a:avLst/>
              </a:prstGeom>
            </p:spPr>
          </p:pic>
          <p:sp>
            <p:nvSpPr>
              <p:cNvPr id="23" name="Content Placeholder 2">
                <a:extLst>
                  <a:ext uri="{FF2B5EF4-FFF2-40B4-BE49-F238E27FC236}">
                    <a16:creationId xmlns:a16="http://schemas.microsoft.com/office/drawing/2014/main" id="{DD2BD49B-BACE-18D2-2A99-9168CC82E3F9}"/>
                  </a:ext>
                </a:extLst>
              </p:cNvPr>
              <p:cNvSpPr txBox="1">
                <a:spLocks/>
              </p:cNvSpPr>
              <p:nvPr/>
            </p:nvSpPr>
            <p:spPr>
              <a:xfrm>
                <a:off x="8241767" y="5467075"/>
                <a:ext cx="2931500" cy="88703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Struggling with</a:t>
                </a:r>
                <a:b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low mood</a:t>
                </a:r>
              </a:p>
            </p:txBody>
          </p:sp>
        </p:grpSp>
        <p:pic>
          <p:nvPicPr>
            <p:cNvPr id="9" name="Picture 8">
              <a:extLst>
                <a:ext uri="{FF2B5EF4-FFF2-40B4-BE49-F238E27FC236}">
                  <a16:creationId xmlns:a16="http://schemas.microsoft.com/office/drawing/2014/main" id="{A2478EE9-CD09-5FD6-525A-CB62E4FF31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63396" y="595935"/>
              <a:ext cx="1079348" cy="1556168"/>
            </a:xfrm>
            <a:prstGeom prst="rect">
              <a:avLst/>
            </a:prstGeom>
          </p:spPr>
        </p:pic>
      </p:grpSp>
      <p:sp>
        <p:nvSpPr>
          <p:cNvPr id="3" name="Content Placeholder 2">
            <a:extLst>
              <a:ext uri="{FF2B5EF4-FFF2-40B4-BE49-F238E27FC236}">
                <a16:creationId xmlns:a16="http://schemas.microsoft.com/office/drawing/2014/main" id="{248B3B28-43A2-96AA-5F7C-E8558F3E3B6B}"/>
              </a:ext>
            </a:extLst>
          </p:cNvPr>
          <p:cNvSpPr>
            <a:spLocks noGrp="1"/>
          </p:cNvSpPr>
          <p:nvPr>
            <p:ph idx="1"/>
          </p:nvPr>
        </p:nvSpPr>
        <p:spPr>
          <a:xfrm>
            <a:off x="537320" y="2342604"/>
            <a:ext cx="2931500" cy="551757"/>
          </a:xfrm>
        </p:spPr>
        <p:txBody>
          <a:bodyPr anchor="t" anchorCtr="0">
            <a:normAutofit/>
          </a:bodyPr>
          <a:lstStyle/>
          <a:p>
            <a:pPr marL="0" indent="0" algn="ctr">
              <a:buNone/>
            </a:pPr>
            <a:r>
              <a:rPr lang="en-GB" dirty="0"/>
              <a:t>Interested</a:t>
            </a:r>
          </a:p>
        </p:txBody>
      </p:sp>
      <p:cxnSp>
        <p:nvCxnSpPr>
          <p:cNvPr id="31" name="Straight Connector 30">
            <a:extLst>
              <a:ext uri="{FF2B5EF4-FFF2-40B4-BE49-F238E27FC236}">
                <a16:creationId xmlns:a16="http://schemas.microsoft.com/office/drawing/2014/main" id="{B117B9EE-25C1-C26B-0605-213C1633FC0D}"/>
              </a:ext>
            </a:extLst>
          </p:cNvPr>
          <p:cNvCxnSpPr>
            <a:stCxn id="29" idx="1"/>
            <a:endCxn id="29" idx="3"/>
          </p:cNvCxnSpPr>
          <p:nvPr/>
        </p:nvCxnSpPr>
        <p:spPr>
          <a:xfrm>
            <a:off x="0" y="3429000"/>
            <a:ext cx="121920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1941483-4020-7663-E2A4-2AFF3D83F0C1}"/>
              </a:ext>
            </a:extLst>
          </p:cNvPr>
          <p:cNvCxnSpPr>
            <a:cxnSpLocks/>
          </p:cNvCxnSpPr>
          <p:nvPr/>
        </p:nvCxnSpPr>
        <p:spPr>
          <a:xfrm flipH="1">
            <a:off x="3908802" y="0"/>
            <a:ext cx="28406" cy="685800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438DE46-4228-A2E2-BA2B-78852012CB81}"/>
              </a:ext>
            </a:extLst>
          </p:cNvPr>
          <p:cNvCxnSpPr>
            <a:cxnSpLocks/>
          </p:cNvCxnSpPr>
          <p:nvPr/>
        </p:nvCxnSpPr>
        <p:spPr>
          <a:xfrm flipH="1">
            <a:off x="7783515" y="91440"/>
            <a:ext cx="28406" cy="685800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21849141"/>
      </p:ext>
    </p:extLst>
  </p:cSld>
  <p:clrMapOvr>
    <a:masterClrMapping/>
  </p:clrMapOvr>
  <mc:AlternateContent xmlns:mc="http://schemas.openxmlformats.org/markup-compatibility/2006" xmlns:p14="http://schemas.microsoft.com/office/powerpoint/2010/main">
    <mc:Choice Requires="p14">
      <p:transition spd="slow" advTm="2442">
        <p14:flash/>
      </p:transition>
    </mc:Choice>
    <mc:Fallback xmlns="">
      <p:transition spd="slow" advTm="244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31894F-6D04-06CD-841F-E1E8E562F92F}"/>
              </a:ext>
            </a:extLst>
          </p:cNvPr>
          <p:cNvSpPr>
            <a:spLocks noGrp="1"/>
          </p:cNvSpPr>
          <p:nvPr>
            <p:ph type="title"/>
          </p:nvPr>
        </p:nvSpPr>
        <p:spPr>
          <a:xfrm>
            <a:off x="695400" y="441793"/>
            <a:ext cx="11214659" cy="1215135"/>
          </a:xfrm>
        </p:spPr>
        <p:txBody>
          <a:bodyPr/>
          <a:lstStyle>
            <a:defPPr>
              <a:defRPr lang="en-US"/>
            </a:defPPr>
            <a:lvl1pPr algn="l" rtl="0" fontAlgn="base">
              <a:spcBef>
                <a:spcPct val="0"/>
              </a:spcBef>
              <a:spcAft>
                <a:spcPct val="0"/>
              </a:spcAft>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1pPr>
            <a:lvl2pPr marL="382676" algn="l" rtl="0" fontAlgn="base">
              <a:spcBef>
                <a:spcPct val="0"/>
              </a:spcBef>
              <a:spcAft>
                <a:spcPct val="0"/>
              </a:spcAft>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2pPr>
            <a:lvl3pPr marL="765353" algn="l" rtl="0" fontAlgn="base">
              <a:spcBef>
                <a:spcPct val="0"/>
              </a:spcBef>
              <a:spcAft>
                <a:spcPct val="0"/>
              </a:spcAft>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3pPr>
            <a:lvl4pPr marL="1148029" algn="l" rtl="0" fontAlgn="base">
              <a:spcBef>
                <a:spcPct val="0"/>
              </a:spcBef>
              <a:spcAft>
                <a:spcPct val="0"/>
              </a:spcAft>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4pPr>
            <a:lvl5pPr marL="1530706" algn="l" rtl="0" fontAlgn="base">
              <a:spcBef>
                <a:spcPct val="0"/>
              </a:spcBef>
              <a:spcAft>
                <a:spcPct val="0"/>
              </a:spcAft>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5pPr>
            <a:lvl6pPr marL="1913382" algn="l" defTabSz="765353" rtl="0" eaLnBrk="1" latinLnBrk="0" hangingPunct="1">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6pPr>
            <a:lvl7pPr marL="2296058" algn="l" defTabSz="765353" rtl="0" eaLnBrk="1" latinLnBrk="0" hangingPunct="1">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7pPr>
            <a:lvl8pPr marL="2678735" algn="l" defTabSz="765353" rtl="0" eaLnBrk="1" latinLnBrk="0" hangingPunct="1">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8pPr>
            <a:lvl9pPr marL="3061411" algn="l" defTabSz="765353" rtl="0" eaLnBrk="1" latinLnBrk="0" hangingPunct="1">
              <a:defRPr sz="1674" kern="1200">
                <a:solidFill>
                  <a:srgbClr val="636363"/>
                </a:solidFill>
                <a:latin typeface="Arial" panose="020B0604020202020204" pitchFamily="34" charset="0"/>
                <a:ea typeface="ヒラギノ角ゴ ProN W3" panose="020B0300000000000000" pitchFamily="34" charset="-128"/>
                <a:cs typeface="+mn-cs"/>
                <a:sym typeface="Arial" panose="020B0604020202020204" pitchFamily="34" charset="0"/>
              </a:defRPr>
            </a:lvl9pPr>
          </a:lstStyle>
          <a:p>
            <a:pPr algn="ctr"/>
            <a:r>
              <a:rPr lang="en-GB" sz="3375" dirty="0"/>
              <a:t>Child and Family Early Help</a:t>
            </a:r>
          </a:p>
        </p:txBody>
      </p:sp>
      <p:pic>
        <p:nvPicPr>
          <p:cNvPr id="5" name="Picture 2">
            <a:extLst>
              <a:ext uri="{FF2B5EF4-FFF2-40B4-BE49-F238E27FC236}">
                <a16:creationId xmlns:a16="http://schemas.microsoft.com/office/drawing/2014/main" id="{4BECE3DC-FF19-73D3-800C-6C14424B7A6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476171" y="1485900"/>
            <a:ext cx="9075325" cy="508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8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C984-FCB7-1689-48C4-611D59BBDB42}"/>
              </a:ext>
            </a:extLst>
          </p:cNvPr>
          <p:cNvSpPr>
            <a:spLocks noGrp="1"/>
          </p:cNvSpPr>
          <p:nvPr>
            <p:ph type="title"/>
          </p:nvPr>
        </p:nvSpPr>
        <p:spPr/>
        <p:txBody>
          <a:bodyPr/>
          <a:lstStyle/>
          <a:p>
            <a:r>
              <a:rPr lang="en-GB" dirty="0"/>
              <a:t>#AskTwice</a:t>
            </a:r>
          </a:p>
        </p:txBody>
      </p:sp>
      <p:sp>
        <p:nvSpPr>
          <p:cNvPr id="3" name="Content Placeholder 2">
            <a:extLst>
              <a:ext uri="{FF2B5EF4-FFF2-40B4-BE49-F238E27FC236}">
                <a16:creationId xmlns:a16="http://schemas.microsoft.com/office/drawing/2014/main" id="{ADD63FC7-CFE9-AE51-FD6A-F2DEBA2E4DAE}"/>
              </a:ext>
            </a:extLst>
          </p:cNvPr>
          <p:cNvSpPr>
            <a:spLocks noGrp="1"/>
          </p:cNvSpPr>
          <p:nvPr>
            <p:ph idx="1"/>
          </p:nvPr>
        </p:nvSpPr>
        <p:spPr/>
        <p:txBody>
          <a:bodyPr/>
          <a:lstStyle/>
          <a:p>
            <a:pPr marL="0" indent="0" algn="ctr">
              <a:buNone/>
            </a:pPr>
            <a:r>
              <a:rPr lang="en-GB" dirty="0"/>
              <a:t>When asked, </a:t>
            </a:r>
            <a:r>
              <a:rPr lang="en-GB" b="1" dirty="0"/>
              <a:t>88%</a:t>
            </a:r>
            <a:r>
              <a:rPr lang="en-GB" dirty="0"/>
              <a:t> of 16-24-year-olds would tell friends and family they are “fine”, even if they’re struggling with a mental health problem.</a:t>
            </a:r>
          </a:p>
        </p:txBody>
      </p:sp>
      <p:sp>
        <p:nvSpPr>
          <p:cNvPr id="6" name="Speech Bubble: Rectangle with Corners Rounded 5">
            <a:extLst>
              <a:ext uri="{FF2B5EF4-FFF2-40B4-BE49-F238E27FC236}">
                <a16:creationId xmlns:a16="http://schemas.microsoft.com/office/drawing/2014/main" id="{35446D7E-D42C-E312-4DC7-5702B84A8C33}"/>
              </a:ext>
            </a:extLst>
          </p:cNvPr>
          <p:cNvSpPr/>
          <p:nvPr/>
        </p:nvSpPr>
        <p:spPr>
          <a:xfrm>
            <a:off x="7042486" y="3318503"/>
            <a:ext cx="3336758" cy="1905000"/>
          </a:xfrm>
          <a:prstGeom prst="wedgeRoundRectCallout">
            <a:avLst>
              <a:gd name="adj1" fmla="val 62821"/>
              <a:gd name="adj2" fmla="val 1868"/>
              <a:gd name="adj3" fmla="val 1666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I’d only talk if I was confident my friend or family member really wanted to listen.</a:t>
            </a:r>
          </a:p>
        </p:txBody>
      </p:sp>
      <p:sp>
        <p:nvSpPr>
          <p:cNvPr id="4" name="Speech Bubble: Rectangle with Corners Rounded 3">
            <a:extLst>
              <a:ext uri="{FF2B5EF4-FFF2-40B4-BE49-F238E27FC236}">
                <a16:creationId xmlns:a16="http://schemas.microsoft.com/office/drawing/2014/main" id="{748BA45B-258A-82E6-69DC-559A21B5D0F3}"/>
              </a:ext>
            </a:extLst>
          </p:cNvPr>
          <p:cNvSpPr/>
          <p:nvPr/>
        </p:nvSpPr>
        <p:spPr>
          <a:xfrm>
            <a:off x="1812756" y="3318503"/>
            <a:ext cx="3336758" cy="1905000"/>
          </a:xfrm>
          <a:prstGeom prst="wedgeRoundRectCallout">
            <a:avLst>
              <a:gd name="adj1" fmla="val -63141"/>
              <a:gd name="adj2" fmla="val -5290"/>
              <a:gd name="adj3" fmla="val 1666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I don’t want to burden people.</a:t>
            </a:r>
          </a:p>
        </p:txBody>
      </p:sp>
      <p:sp>
        <p:nvSpPr>
          <p:cNvPr id="5" name="Speech Bubble: Oval 4">
            <a:extLst>
              <a:ext uri="{FF2B5EF4-FFF2-40B4-BE49-F238E27FC236}">
                <a16:creationId xmlns:a16="http://schemas.microsoft.com/office/drawing/2014/main" id="{7DF48C9C-27B6-4C9C-2591-0A80E8AC74FA}"/>
              </a:ext>
            </a:extLst>
          </p:cNvPr>
          <p:cNvSpPr/>
          <p:nvPr/>
        </p:nvSpPr>
        <p:spPr>
          <a:xfrm>
            <a:off x="4467727" y="4034200"/>
            <a:ext cx="3256547" cy="2281503"/>
          </a:xfrm>
          <a:prstGeom prst="wedgeEllipse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Just because people ask how you are, doesn’t mean they really want to know.</a:t>
            </a:r>
          </a:p>
        </p:txBody>
      </p:sp>
      <p:pic>
        <p:nvPicPr>
          <p:cNvPr id="8" name="Picture 7">
            <a:extLst>
              <a:ext uri="{FF2B5EF4-FFF2-40B4-BE49-F238E27FC236}">
                <a16:creationId xmlns:a16="http://schemas.microsoft.com/office/drawing/2014/main" id="{21CBE825-5815-FA66-13AB-7C1C116674D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684461" y="5461080"/>
            <a:ext cx="1218781" cy="850820"/>
          </a:xfrm>
          <a:prstGeom prst="rect">
            <a:avLst/>
          </a:prstGeom>
        </p:spPr>
      </p:pic>
      <p:sp>
        <p:nvSpPr>
          <p:cNvPr id="9" name="Content Placeholder 2">
            <a:extLst>
              <a:ext uri="{FF2B5EF4-FFF2-40B4-BE49-F238E27FC236}">
                <a16:creationId xmlns:a16="http://schemas.microsoft.com/office/drawing/2014/main" id="{EAB6F3F1-D4C5-8E37-F9CE-A4F68FD744B6}"/>
              </a:ext>
            </a:extLst>
          </p:cNvPr>
          <p:cNvSpPr txBox="1">
            <a:spLocks/>
          </p:cNvSpPr>
          <p:nvPr/>
        </p:nvSpPr>
        <p:spPr>
          <a:xfrm>
            <a:off x="10730163" y="6311900"/>
            <a:ext cx="1247274" cy="540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2018</a:t>
            </a:r>
          </a:p>
        </p:txBody>
      </p:sp>
    </p:spTree>
    <p:custDataLst>
      <p:tags r:id="rId1"/>
    </p:custDataLst>
    <p:extLst>
      <p:ext uri="{BB962C8B-B14F-4D97-AF65-F5344CB8AC3E}">
        <p14:creationId xmlns:p14="http://schemas.microsoft.com/office/powerpoint/2010/main" val="3906276708"/>
      </p:ext>
    </p:extLst>
  </p:cSld>
  <p:clrMapOvr>
    <a:masterClrMapping/>
  </p:clrMapOvr>
  <p:transition spd="slow" advTm="1394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6C5E-579F-5575-290E-99B55059B88F}"/>
              </a:ext>
            </a:extLst>
          </p:cNvPr>
          <p:cNvSpPr>
            <a:spLocks noGrp="1"/>
          </p:cNvSpPr>
          <p:nvPr>
            <p:ph type="title"/>
          </p:nvPr>
        </p:nvSpPr>
        <p:spPr>
          <a:xfrm>
            <a:off x="491290" y="365125"/>
            <a:ext cx="11209421" cy="1325563"/>
          </a:xfrm>
        </p:spPr>
        <p:txBody>
          <a:bodyPr/>
          <a:lstStyle/>
          <a:p>
            <a:r>
              <a:rPr lang="en-GB" dirty="0"/>
              <a:t>SUPPORT VERSUS SHIFT RESPONSES</a:t>
            </a:r>
          </a:p>
        </p:txBody>
      </p:sp>
      <p:pic>
        <p:nvPicPr>
          <p:cNvPr id="17" name="Picture 16">
            <a:extLst>
              <a:ext uri="{FF2B5EF4-FFF2-40B4-BE49-F238E27FC236}">
                <a16:creationId xmlns:a16="http://schemas.microsoft.com/office/drawing/2014/main" id="{F384C60B-F5A3-3B74-D33F-C8B8655BA8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936793" y="5084358"/>
            <a:ext cx="1578807" cy="1578807"/>
          </a:xfrm>
          <a:prstGeom prst="rect">
            <a:avLst/>
          </a:prstGeom>
        </p:spPr>
      </p:pic>
      <p:pic>
        <p:nvPicPr>
          <p:cNvPr id="21" name="Picture 20">
            <a:extLst>
              <a:ext uri="{FF2B5EF4-FFF2-40B4-BE49-F238E27FC236}">
                <a16:creationId xmlns:a16="http://schemas.microsoft.com/office/drawing/2014/main" id="{BD32E321-AE4F-34AD-025B-FD003E5E9E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952" y="3505551"/>
            <a:ext cx="1578807" cy="1578807"/>
          </a:xfrm>
          <a:prstGeom prst="rect">
            <a:avLst/>
          </a:prstGeom>
        </p:spPr>
      </p:pic>
      <p:pic>
        <p:nvPicPr>
          <p:cNvPr id="23" name="Picture 22">
            <a:extLst>
              <a:ext uri="{FF2B5EF4-FFF2-40B4-BE49-F238E27FC236}">
                <a16:creationId xmlns:a16="http://schemas.microsoft.com/office/drawing/2014/main" id="{0D36BC44-5B00-1876-D787-A3DE48EC2D7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980387" y="2745018"/>
            <a:ext cx="1568769" cy="1808768"/>
          </a:xfrm>
          <a:prstGeom prst="rect">
            <a:avLst/>
          </a:prstGeom>
        </p:spPr>
      </p:pic>
      <p:sp>
        <p:nvSpPr>
          <p:cNvPr id="27" name="Speech Bubble: Rectangle 26">
            <a:extLst>
              <a:ext uri="{FF2B5EF4-FFF2-40B4-BE49-F238E27FC236}">
                <a16:creationId xmlns:a16="http://schemas.microsoft.com/office/drawing/2014/main" id="{9B7BDAE1-9B90-CACE-1833-D7187163AAEE}"/>
              </a:ext>
            </a:extLst>
          </p:cNvPr>
          <p:cNvSpPr/>
          <p:nvPr/>
        </p:nvSpPr>
        <p:spPr>
          <a:xfrm>
            <a:off x="1981200" y="1832494"/>
            <a:ext cx="2221154" cy="1362308"/>
          </a:xfrm>
          <a:prstGeom prst="wedgeRectCallou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I’m feeling really low at the moment.</a:t>
            </a:r>
          </a:p>
        </p:txBody>
      </p:sp>
      <p:sp>
        <p:nvSpPr>
          <p:cNvPr id="28" name="Speech Bubble: Rectangle 27">
            <a:extLst>
              <a:ext uri="{FF2B5EF4-FFF2-40B4-BE49-F238E27FC236}">
                <a16:creationId xmlns:a16="http://schemas.microsoft.com/office/drawing/2014/main" id="{5A2353D4-1139-ABE9-8400-D79E14025BA4}"/>
              </a:ext>
            </a:extLst>
          </p:cNvPr>
          <p:cNvSpPr/>
          <p:nvPr/>
        </p:nvSpPr>
        <p:spPr>
          <a:xfrm>
            <a:off x="6560820" y="4030028"/>
            <a:ext cx="2221154" cy="1362308"/>
          </a:xfrm>
          <a:prstGeom prst="wedgeRectCallout">
            <a:avLst>
              <a:gd name="adj1" fmla="val 30284"/>
              <a:gd name="adj2" fmla="val 64737"/>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So am I, let me tell you about </a:t>
            </a:r>
            <a:r>
              <a:rPr kumimoji="0" lang="en-GB" sz="24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MY</a:t>
            </a: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problems!</a:t>
            </a:r>
          </a:p>
        </p:txBody>
      </p:sp>
      <p:sp>
        <p:nvSpPr>
          <p:cNvPr id="29" name="Speech Bubble: Rectangle 28">
            <a:extLst>
              <a:ext uri="{FF2B5EF4-FFF2-40B4-BE49-F238E27FC236}">
                <a16:creationId xmlns:a16="http://schemas.microsoft.com/office/drawing/2014/main" id="{0ACCA150-E7BB-BC62-5DE8-6768B7E6EEFC}"/>
              </a:ext>
            </a:extLst>
          </p:cNvPr>
          <p:cNvSpPr/>
          <p:nvPr/>
        </p:nvSpPr>
        <p:spPr>
          <a:xfrm>
            <a:off x="6594376" y="1690688"/>
            <a:ext cx="2221154" cy="1362308"/>
          </a:xfrm>
          <a:prstGeom prst="wedgeRectCallout">
            <a:avLst>
              <a:gd name="adj1" fmla="val 30284"/>
              <a:gd name="adj2" fmla="val 64737"/>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Would you like to talk to me about it?</a:t>
            </a:r>
          </a:p>
        </p:txBody>
      </p:sp>
    </p:spTree>
    <p:custDataLst>
      <p:tags r:id="rId1"/>
    </p:custDataLst>
    <p:extLst>
      <p:ext uri="{BB962C8B-B14F-4D97-AF65-F5344CB8AC3E}">
        <p14:creationId xmlns:p14="http://schemas.microsoft.com/office/powerpoint/2010/main" val="3942674261"/>
      </p:ext>
    </p:extLst>
  </p:cSld>
  <p:clrMapOvr>
    <a:masterClrMapping/>
  </p:clrMapOvr>
  <p:transition spd="slow" advTm="7642">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1+#ppt_w/2"/>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14:presetBounceEnd="4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40000">
                                          <p:cBhvr additive="base">
                                            <p:cTn id="27"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1+#ppt_w/2"/>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5B4DC-8D5F-4E13-8681-5991F652D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E0608-5C9D-14F6-931D-79F106C0036F}"/>
              </a:ext>
            </a:extLst>
          </p:cNvPr>
          <p:cNvSpPr>
            <a:spLocks noGrp="1"/>
          </p:cNvSpPr>
          <p:nvPr>
            <p:ph type="ctrTitle"/>
          </p:nvPr>
        </p:nvSpPr>
        <p:spPr/>
        <p:txBody>
          <a:bodyPr/>
          <a:lstStyle/>
          <a:p>
            <a:r>
              <a:rPr lang="en-GB" dirty="0"/>
              <a:t>Session Four</a:t>
            </a:r>
          </a:p>
        </p:txBody>
      </p:sp>
      <p:sp>
        <p:nvSpPr>
          <p:cNvPr id="3" name="Subtitle 2">
            <a:extLst>
              <a:ext uri="{FF2B5EF4-FFF2-40B4-BE49-F238E27FC236}">
                <a16:creationId xmlns:a16="http://schemas.microsoft.com/office/drawing/2014/main" id="{E373C95A-D588-4790-FC4A-F2B14BBDADB7}"/>
              </a:ext>
            </a:extLst>
          </p:cNvPr>
          <p:cNvSpPr>
            <a:spLocks noGrp="1"/>
          </p:cNvSpPr>
          <p:nvPr>
            <p:ph type="subTitle" idx="4294967295"/>
          </p:nvPr>
        </p:nvSpPr>
        <p:spPr>
          <a:xfrm>
            <a:off x="1524000" y="4235697"/>
            <a:ext cx="9144000" cy="1655762"/>
          </a:xfrm>
        </p:spPr>
        <p:txBody>
          <a:bodyPr/>
          <a:lstStyle/>
          <a:p>
            <a:pPr marL="0" indent="0" algn="ctr">
              <a:buNone/>
            </a:pPr>
            <a:r>
              <a:rPr lang="en-GB" dirty="0">
                <a:solidFill>
                  <a:schemeClr val="bg1"/>
                </a:solidFill>
              </a:rPr>
              <a:t>Wider Impact &amp; Self-Care</a:t>
            </a:r>
          </a:p>
        </p:txBody>
      </p:sp>
      <p:sp>
        <p:nvSpPr>
          <p:cNvPr id="6" name="Rectangle 5">
            <a:extLst>
              <a:ext uri="{FF2B5EF4-FFF2-40B4-BE49-F238E27FC236}">
                <a16:creationId xmlns:a16="http://schemas.microsoft.com/office/drawing/2014/main" id="{E1AF340B-DB9E-4CA4-456B-C757D6517368}"/>
              </a:ext>
            </a:extLst>
          </p:cNvPr>
          <p:cNvSpPr/>
          <p:nvPr/>
        </p:nvSpPr>
        <p:spPr>
          <a:xfrm>
            <a:off x="8740264" y="272786"/>
            <a:ext cx="3139440" cy="2104143"/>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Physical exercise is </a:t>
            </a:r>
            <a:r>
              <a:rPr kumimoji="0" lang="en-GB" sz="28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as effective</a:t>
            </a:r>
            <a:r>
              <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as antidepressants in improving mood.</a:t>
            </a:r>
          </a:p>
        </p:txBody>
      </p:sp>
      <p:pic>
        <p:nvPicPr>
          <p:cNvPr id="7" name="Picture 6" descr="A heart and brain with a worm&#10;&#10;Description automatically generated">
            <a:extLst>
              <a:ext uri="{FF2B5EF4-FFF2-40B4-BE49-F238E27FC236}">
                <a16:creationId xmlns:a16="http://schemas.microsoft.com/office/drawing/2014/main" id="{CAA52DE0-0D3B-9782-EF7C-6790382393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728" y="119075"/>
            <a:ext cx="2781424" cy="2411564"/>
          </a:xfrm>
          <a:prstGeom prst="rect">
            <a:avLst/>
          </a:prstGeom>
        </p:spPr>
      </p:pic>
    </p:spTree>
    <p:custDataLst>
      <p:tags r:id="rId1"/>
    </p:custDataLst>
    <p:extLst>
      <p:ext uri="{BB962C8B-B14F-4D97-AF65-F5344CB8AC3E}">
        <p14:creationId xmlns:p14="http://schemas.microsoft.com/office/powerpoint/2010/main" val="1929143925"/>
      </p:ext>
    </p:extLst>
  </p:cSld>
  <p:clrMapOvr>
    <a:masterClrMapping/>
  </p:clrMapOvr>
  <p:transition spd="slow" advTm="433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48FE-50A0-9FF3-8CF8-1890DB444343}"/>
              </a:ext>
            </a:extLst>
          </p:cNvPr>
          <p:cNvSpPr>
            <a:spLocks noGrp="1"/>
          </p:cNvSpPr>
          <p:nvPr>
            <p:ph type="title"/>
          </p:nvPr>
        </p:nvSpPr>
        <p:spPr>
          <a:xfrm>
            <a:off x="838200" y="2766219"/>
            <a:ext cx="10515600" cy="1325563"/>
          </a:xfrm>
        </p:spPr>
        <p:txBody>
          <a:bodyPr/>
          <a:lstStyle/>
          <a:p>
            <a:r>
              <a:rPr lang="en-GB" dirty="0"/>
              <a:t>BOUNDARIES</a:t>
            </a:r>
          </a:p>
        </p:txBody>
      </p:sp>
      <p:grpSp>
        <p:nvGrpSpPr>
          <p:cNvPr id="23" name="Group 22">
            <a:extLst>
              <a:ext uri="{FF2B5EF4-FFF2-40B4-BE49-F238E27FC236}">
                <a16:creationId xmlns:a16="http://schemas.microsoft.com/office/drawing/2014/main" id="{D243B5D6-FF4E-C8C8-03FA-0C46EEB2179C}"/>
              </a:ext>
            </a:extLst>
          </p:cNvPr>
          <p:cNvGrpSpPr/>
          <p:nvPr/>
        </p:nvGrpSpPr>
        <p:grpSpPr>
          <a:xfrm>
            <a:off x="584369" y="320700"/>
            <a:ext cx="1628608" cy="1283732"/>
            <a:chOff x="1242008" y="1068511"/>
            <a:chExt cx="1148400" cy="1283732"/>
          </a:xfrm>
        </p:grpSpPr>
        <p:sp>
          <p:nvSpPr>
            <p:cNvPr id="6" name="TextBox 5">
              <a:extLst>
                <a:ext uri="{FF2B5EF4-FFF2-40B4-BE49-F238E27FC236}">
                  <a16:creationId xmlns:a16="http://schemas.microsoft.com/office/drawing/2014/main" id="{D34BBC7B-2E2F-71D4-D1C8-89E8B9917454}"/>
                </a:ext>
              </a:extLst>
            </p:cNvPr>
            <p:cNvSpPr txBox="1"/>
            <p:nvPr/>
          </p:nvSpPr>
          <p:spPr>
            <a:xfrm>
              <a:off x="1242008" y="1068511"/>
              <a:ext cx="1148400" cy="369332"/>
            </a:xfrm>
            <a:prstGeom prst="rect">
              <a:avLst/>
            </a:prstGeom>
            <a:solidFill>
              <a:schemeClr val="accent5"/>
            </a:solid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Physical</a:t>
              </a:r>
            </a:p>
          </p:txBody>
        </p:sp>
        <p:sp>
          <p:nvSpPr>
            <p:cNvPr id="15" name="Rectangle 14">
              <a:extLst>
                <a:ext uri="{FF2B5EF4-FFF2-40B4-BE49-F238E27FC236}">
                  <a16:creationId xmlns:a16="http://schemas.microsoft.com/office/drawing/2014/main" id="{D246E2CA-4B66-0145-EAC3-A238AE61F8C2}"/>
                </a:ext>
              </a:extLst>
            </p:cNvPr>
            <p:cNvSpPr/>
            <p:nvPr/>
          </p:nvSpPr>
          <p:spPr>
            <a:xfrm>
              <a:off x="1242008" y="1437843"/>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My personal space &amp; body</a:t>
              </a:r>
            </a:p>
          </p:txBody>
        </p:sp>
      </p:grpSp>
      <p:grpSp>
        <p:nvGrpSpPr>
          <p:cNvPr id="24" name="Group 23">
            <a:extLst>
              <a:ext uri="{FF2B5EF4-FFF2-40B4-BE49-F238E27FC236}">
                <a16:creationId xmlns:a16="http://schemas.microsoft.com/office/drawing/2014/main" id="{8B63B90B-87E1-4C3F-4E48-320E8AF2AC09}"/>
              </a:ext>
            </a:extLst>
          </p:cNvPr>
          <p:cNvGrpSpPr/>
          <p:nvPr/>
        </p:nvGrpSpPr>
        <p:grpSpPr>
          <a:xfrm>
            <a:off x="5281696" y="320700"/>
            <a:ext cx="1628608" cy="1283731"/>
            <a:chOff x="5688008" y="1068512"/>
            <a:chExt cx="1148400" cy="1283731"/>
          </a:xfrm>
        </p:grpSpPr>
        <p:sp>
          <p:nvSpPr>
            <p:cNvPr id="7" name="TextBox 6">
              <a:extLst>
                <a:ext uri="{FF2B5EF4-FFF2-40B4-BE49-F238E27FC236}">
                  <a16:creationId xmlns:a16="http://schemas.microsoft.com/office/drawing/2014/main" id="{F102B0AB-4901-01F7-122B-E9E479C69BDB}"/>
                </a:ext>
              </a:extLst>
            </p:cNvPr>
            <p:cNvSpPr txBox="1"/>
            <p:nvPr/>
          </p:nvSpPr>
          <p:spPr>
            <a:xfrm>
              <a:off x="5688008" y="1068512"/>
              <a:ext cx="1148400" cy="369332"/>
            </a:xfrm>
            <a:prstGeom prst="rect">
              <a:avLst/>
            </a:prstGeom>
            <a:solidFill>
              <a:schemeClr val="accent2"/>
            </a:solid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Emotional</a:t>
              </a:r>
            </a:p>
          </p:txBody>
        </p:sp>
        <p:sp>
          <p:nvSpPr>
            <p:cNvPr id="16" name="Rectangle 15">
              <a:extLst>
                <a:ext uri="{FF2B5EF4-FFF2-40B4-BE49-F238E27FC236}">
                  <a16:creationId xmlns:a16="http://schemas.microsoft.com/office/drawing/2014/main" id="{BCEDDFD4-DCEA-A335-FAD7-71C71068BB7E}"/>
                </a:ext>
              </a:extLst>
            </p:cNvPr>
            <p:cNvSpPr/>
            <p:nvPr/>
          </p:nvSpPr>
          <p:spPr>
            <a:xfrm>
              <a:off x="5688008" y="1437843"/>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My thoughts &amp; feelings</a:t>
              </a:r>
            </a:p>
          </p:txBody>
        </p:sp>
      </p:grpSp>
      <p:grpSp>
        <p:nvGrpSpPr>
          <p:cNvPr id="25" name="Group 24">
            <a:extLst>
              <a:ext uri="{FF2B5EF4-FFF2-40B4-BE49-F238E27FC236}">
                <a16:creationId xmlns:a16="http://schemas.microsoft.com/office/drawing/2014/main" id="{322C0FDB-5114-0C3F-38EA-4C4DDB295B09}"/>
              </a:ext>
            </a:extLst>
          </p:cNvPr>
          <p:cNvGrpSpPr/>
          <p:nvPr/>
        </p:nvGrpSpPr>
        <p:grpSpPr>
          <a:xfrm>
            <a:off x="9979023" y="320700"/>
            <a:ext cx="1628608" cy="1283731"/>
            <a:chOff x="9932124" y="1068512"/>
            <a:chExt cx="1148400" cy="1283731"/>
          </a:xfrm>
        </p:grpSpPr>
        <p:sp>
          <p:nvSpPr>
            <p:cNvPr id="8" name="TextBox 7">
              <a:extLst>
                <a:ext uri="{FF2B5EF4-FFF2-40B4-BE49-F238E27FC236}">
                  <a16:creationId xmlns:a16="http://schemas.microsoft.com/office/drawing/2014/main" id="{26AC07E9-3312-DEE9-1708-5700751AE90A}"/>
                </a:ext>
              </a:extLst>
            </p:cNvPr>
            <p:cNvSpPr txBox="1"/>
            <p:nvPr/>
          </p:nvSpPr>
          <p:spPr>
            <a:xfrm>
              <a:off x="9932124" y="1068512"/>
              <a:ext cx="1148400" cy="369332"/>
            </a:xfrm>
            <a:prstGeom prst="rect">
              <a:avLst/>
            </a:prstGeom>
            <a:solidFill>
              <a:schemeClr val="accent6">
                <a:lumMod val="75000"/>
              </a:schemeClr>
            </a:solid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Verbal</a:t>
              </a:r>
            </a:p>
          </p:txBody>
        </p:sp>
        <p:sp>
          <p:nvSpPr>
            <p:cNvPr id="17" name="Rectangle 16">
              <a:extLst>
                <a:ext uri="{FF2B5EF4-FFF2-40B4-BE49-F238E27FC236}">
                  <a16:creationId xmlns:a16="http://schemas.microsoft.com/office/drawing/2014/main" id="{D92012B3-C4BB-3685-3C50-FE308D82D869}"/>
                </a:ext>
              </a:extLst>
            </p:cNvPr>
            <p:cNvSpPr/>
            <p:nvPr/>
          </p:nvSpPr>
          <p:spPr>
            <a:xfrm>
              <a:off x="9932124" y="1437843"/>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How we speak &amp; what we discuss</a:t>
              </a:r>
            </a:p>
          </p:txBody>
        </p:sp>
      </p:grpSp>
      <p:grpSp>
        <p:nvGrpSpPr>
          <p:cNvPr id="26" name="Group 25">
            <a:extLst>
              <a:ext uri="{FF2B5EF4-FFF2-40B4-BE49-F238E27FC236}">
                <a16:creationId xmlns:a16="http://schemas.microsoft.com/office/drawing/2014/main" id="{CBF3597D-869F-1822-4496-360205E6E44A}"/>
              </a:ext>
            </a:extLst>
          </p:cNvPr>
          <p:cNvGrpSpPr/>
          <p:nvPr/>
        </p:nvGrpSpPr>
        <p:grpSpPr>
          <a:xfrm>
            <a:off x="9968380" y="2787134"/>
            <a:ext cx="1628608" cy="1283732"/>
            <a:chOff x="9781152" y="3244334"/>
            <a:chExt cx="1148400" cy="1283732"/>
          </a:xfrm>
        </p:grpSpPr>
        <p:sp>
          <p:nvSpPr>
            <p:cNvPr id="12" name="TextBox 11">
              <a:extLst>
                <a:ext uri="{FF2B5EF4-FFF2-40B4-BE49-F238E27FC236}">
                  <a16:creationId xmlns:a16="http://schemas.microsoft.com/office/drawing/2014/main" id="{BF3AC2B8-D534-AFAA-39DD-25F652D53352}"/>
                </a:ext>
              </a:extLst>
            </p:cNvPr>
            <p:cNvSpPr txBox="1"/>
            <p:nvPr/>
          </p:nvSpPr>
          <p:spPr>
            <a:xfrm>
              <a:off x="9788657" y="3244334"/>
              <a:ext cx="1140894" cy="369332"/>
            </a:xfrm>
            <a:prstGeom prst="rect">
              <a:avLst/>
            </a:prstGeom>
            <a:solidFill>
              <a:schemeClr val="tx2">
                <a:lumMod val="90000"/>
                <a:lumOff val="10000"/>
              </a:schemeClr>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Format</a:t>
              </a:r>
            </a:p>
          </p:txBody>
        </p:sp>
        <p:sp>
          <p:nvSpPr>
            <p:cNvPr id="18" name="Rectangle 17">
              <a:extLst>
                <a:ext uri="{FF2B5EF4-FFF2-40B4-BE49-F238E27FC236}">
                  <a16:creationId xmlns:a16="http://schemas.microsoft.com/office/drawing/2014/main" id="{701F634F-1158-22C9-B10E-41806A7CD215}"/>
                </a:ext>
              </a:extLst>
            </p:cNvPr>
            <p:cNvSpPr/>
            <p:nvPr/>
          </p:nvSpPr>
          <p:spPr>
            <a:xfrm>
              <a:off x="9781152" y="3613666"/>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How &amp; where I’m available to you</a:t>
              </a:r>
            </a:p>
          </p:txBody>
        </p:sp>
      </p:grpSp>
      <p:grpSp>
        <p:nvGrpSpPr>
          <p:cNvPr id="30" name="Group 29">
            <a:extLst>
              <a:ext uri="{FF2B5EF4-FFF2-40B4-BE49-F238E27FC236}">
                <a16:creationId xmlns:a16="http://schemas.microsoft.com/office/drawing/2014/main" id="{5E5F152B-2456-6179-A7F3-B40D2BBA48AC}"/>
              </a:ext>
            </a:extLst>
          </p:cNvPr>
          <p:cNvGrpSpPr/>
          <p:nvPr/>
        </p:nvGrpSpPr>
        <p:grpSpPr>
          <a:xfrm>
            <a:off x="584369" y="2784528"/>
            <a:ext cx="1628608" cy="1283732"/>
            <a:chOff x="1511150" y="3244334"/>
            <a:chExt cx="1148400" cy="1283732"/>
          </a:xfrm>
        </p:grpSpPr>
        <p:sp>
          <p:nvSpPr>
            <p:cNvPr id="9" name="TextBox 8">
              <a:extLst>
                <a:ext uri="{FF2B5EF4-FFF2-40B4-BE49-F238E27FC236}">
                  <a16:creationId xmlns:a16="http://schemas.microsoft.com/office/drawing/2014/main" id="{F6EB3DB6-24C8-64BA-8CD0-92991C0AB5EE}"/>
                </a:ext>
              </a:extLst>
            </p:cNvPr>
            <p:cNvSpPr txBox="1"/>
            <p:nvPr/>
          </p:nvSpPr>
          <p:spPr>
            <a:xfrm>
              <a:off x="1511150" y="3244334"/>
              <a:ext cx="1148400" cy="369332"/>
            </a:xfrm>
            <a:prstGeom prst="rect">
              <a:avLst/>
            </a:prstGeom>
            <a:solidFill>
              <a:srgbClr val="C00000"/>
            </a:solid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Time</a:t>
              </a:r>
            </a:p>
          </p:txBody>
        </p:sp>
        <p:sp>
          <p:nvSpPr>
            <p:cNvPr id="19" name="Rectangle 18">
              <a:extLst>
                <a:ext uri="{FF2B5EF4-FFF2-40B4-BE49-F238E27FC236}">
                  <a16:creationId xmlns:a16="http://schemas.microsoft.com/office/drawing/2014/main" id="{092FCA45-146F-4574-02E2-41DB12125C6F}"/>
                </a:ext>
              </a:extLst>
            </p:cNvPr>
            <p:cNvSpPr/>
            <p:nvPr/>
          </p:nvSpPr>
          <p:spPr>
            <a:xfrm>
              <a:off x="1511150" y="3613666"/>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When I’m available to you</a:t>
              </a:r>
            </a:p>
          </p:txBody>
        </p:sp>
      </p:grpSp>
      <p:grpSp>
        <p:nvGrpSpPr>
          <p:cNvPr id="29" name="Group 28">
            <a:extLst>
              <a:ext uri="{FF2B5EF4-FFF2-40B4-BE49-F238E27FC236}">
                <a16:creationId xmlns:a16="http://schemas.microsoft.com/office/drawing/2014/main" id="{451BFC16-0D79-98A2-4B8C-F45301E66E3E}"/>
              </a:ext>
            </a:extLst>
          </p:cNvPr>
          <p:cNvGrpSpPr/>
          <p:nvPr/>
        </p:nvGrpSpPr>
        <p:grpSpPr>
          <a:xfrm>
            <a:off x="584369" y="5271878"/>
            <a:ext cx="1628608" cy="1293781"/>
            <a:chOff x="1242008" y="5420157"/>
            <a:chExt cx="1148400" cy="1293781"/>
          </a:xfrm>
        </p:grpSpPr>
        <p:sp>
          <p:nvSpPr>
            <p:cNvPr id="10" name="TextBox 9">
              <a:extLst>
                <a:ext uri="{FF2B5EF4-FFF2-40B4-BE49-F238E27FC236}">
                  <a16:creationId xmlns:a16="http://schemas.microsoft.com/office/drawing/2014/main" id="{659D4102-8C79-B968-708B-999B84CD11DA}"/>
                </a:ext>
              </a:extLst>
            </p:cNvPr>
            <p:cNvSpPr txBox="1"/>
            <p:nvPr/>
          </p:nvSpPr>
          <p:spPr>
            <a:xfrm>
              <a:off x="1242008" y="5420157"/>
              <a:ext cx="1148400" cy="369332"/>
            </a:xfrm>
            <a:prstGeom prst="rect">
              <a:avLst/>
            </a:prstGeom>
            <a:solidFill>
              <a:srgbClr val="FFFF00"/>
            </a:solid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Academic</a:t>
              </a:r>
            </a:p>
          </p:txBody>
        </p:sp>
        <p:sp>
          <p:nvSpPr>
            <p:cNvPr id="20" name="Rectangle 19">
              <a:extLst>
                <a:ext uri="{FF2B5EF4-FFF2-40B4-BE49-F238E27FC236}">
                  <a16:creationId xmlns:a16="http://schemas.microsoft.com/office/drawing/2014/main" id="{0EC80C55-0596-A409-B659-969EA7E8BB53}"/>
                </a:ext>
              </a:extLst>
            </p:cNvPr>
            <p:cNvSpPr/>
            <p:nvPr/>
          </p:nvSpPr>
          <p:spPr>
            <a:xfrm>
              <a:off x="1242008" y="5799538"/>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My education</a:t>
              </a:r>
            </a:p>
          </p:txBody>
        </p:sp>
      </p:grpSp>
      <p:grpSp>
        <p:nvGrpSpPr>
          <p:cNvPr id="28" name="Group 27">
            <a:extLst>
              <a:ext uri="{FF2B5EF4-FFF2-40B4-BE49-F238E27FC236}">
                <a16:creationId xmlns:a16="http://schemas.microsoft.com/office/drawing/2014/main" id="{E99BBECB-12C3-AD8C-83B6-7346B03A4E56}"/>
              </a:ext>
            </a:extLst>
          </p:cNvPr>
          <p:cNvGrpSpPr/>
          <p:nvPr/>
        </p:nvGrpSpPr>
        <p:grpSpPr>
          <a:xfrm>
            <a:off x="5281696" y="5259722"/>
            <a:ext cx="1628608" cy="1293781"/>
            <a:chOff x="5671334" y="5420157"/>
            <a:chExt cx="1148400" cy="1293781"/>
          </a:xfrm>
        </p:grpSpPr>
        <p:sp>
          <p:nvSpPr>
            <p:cNvPr id="11" name="TextBox 10">
              <a:extLst>
                <a:ext uri="{FF2B5EF4-FFF2-40B4-BE49-F238E27FC236}">
                  <a16:creationId xmlns:a16="http://schemas.microsoft.com/office/drawing/2014/main" id="{6507495F-4F3D-65D5-CF69-E35BADDBE313}"/>
                </a:ext>
              </a:extLst>
            </p:cNvPr>
            <p:cNvSpPr txBox="1"/>
            <p:nvPr/>
          </p:nvSpPr>
          <p:spPr>
            <a:xfrm>
              <a:off x="5671334" y="5420157"/>
              <a:ext cx="1148400" cy="369332"/>
            </a:xfrm>
            <a:prstGeom prst="rect">
              <a:avLst/>
            </a:prstGeom>
            <a:solidFill>
              <a:srgbClr val="E0D6C7"/>
            </a:solid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Spiritual</a:t>
              </a:r>
            </a:p>
          </p:txBody>
        </p:sp>
        <p:sp>
          <p:nvSpPr>
            <p:cNvPr id="21" name="Rectangle 20">
              <a:extLst>
                <a:ext uri="{FF2B5EF4-FFF2-40B4-BE49-F238E27FC236}">
                  <a16:creationId xmlns:a16="http://schemas.microsoft.com/office/drawing/2014/main" id="{F521F48A-8922-1E22-223D-7451980FD88E}"/>
                </a:ext>
              </a:extLst>
            </p:cNvPr>
            <p:cNvSpPr/>
            <p:nvPr/>
          </p:nvSpPr>
          <p:spPr>
            <a:xfrm>
              <a:off x="5671334" y="5799538"/>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My values &amp; beliefs</a:t>
              </a:r>
            </a:p>
          </p:txBody>
        </p:sp>
      </p:grpSp>
      <p:grpSp>
        <p:nvGrpSpPr>
          <p:cNvPr id="27" name="Group 26">
            <a:extLst>
              <a:ext uri="{FF2B5EF4-FFF2-40B4-BE49-F238E27FC236}">
                <a16:creationId xmlns:a16="http://schemas.microsoft.com/office/drawing/2014/main" id="{6268F386-F488-BEA4-84CA-20F7C767B65E}"/>
              </a:ext>
            </a:extLst>
          </p:cNvPr>
          <p:cNvGrpSpPr/>
          <p:nvPr/>
        </p:nvGrpSpPr>
        <p:grpSpPr>
          <a:xfrm>
            <a:off x="9968377" y="5253569"/>
            <a:ext cx="1639251" cy="1296619"/>
            <a:chOff x="9781151" y="5417319"/>
            <a:chExt cx="1155905" cy="1296619"/>
          </a:xfrm>
        </p:grpSpPr>
        <p:sp>
          <p:nvSpPr>
            <p:cNvPr id="13" name="TextBox 12">
              <a:extLst>
                <a:ext uri="{FF2B5EF4-FFF2-40B4-BE49-F238E27FC236}">
                  <a16:creationId xmlns:a16="http://schemas.microsoft.com/office/drawing/2014/main" id="{C1A9F610-04CA-D141-74DE-203EF12A694D}"/>
                </a:ext>
              </a:extLst>
            </p:cNvPr>
            <p:cNvSpPr txBox="1"/>
            <p:nvPr/>
          </p:nvSpPr>
          <p:spPr>
            <a:xfrm>
              <a:off x="9781151" y="5417319"/>
              <a:ext cx="1155905" cy="369332"/>
            </a:xfrm>
            <a:prstGeom prst="rect">
              <a:avLst/>
            </a:prstGeom>
            <a:solidFill>
              <a:srgbClr val="FF000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Role</a:t>
              </a:r>
            </a:p>
          </p:txBody>
        </p:sp>
        <p:sp>
          <p:nvSpPr>
            <p:cNvPr id="22" name="Rectangle 21">
              <a:extLst>
                <a:ext uri="{FF2B5EF4-FFF2-40B4-BE49-F238E27FC236}">
                  <a16:creationId xmlns:a16="http://schemas.microsoft.com/office/drawing/2014/main" id="{DA099116-49D6-059E-9063-CC7259305C75}"/>
                </a:ext>
              </a:extLst>
            </p:cNvPr>
            <p:cNvSpPr/>
            <p:nvPr/>
          </p:nvSpPr>
          <p:spPr>
            <a:xfrm>
              <a:off x="9781152" y="5799538"/>
              <a:ext cx="1148400" cy="91440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What I’ll do for you &amp; what I won’t</a:t>
              </a:r>
            </a:p>
          </p:txBody>
        </p:sp>
      </p:grpSp>
    </p:spTree>
    <p:custDataLst>
      <p:tags r:id="rId1"/>
    </p:custDataLst>
    <p:extLst>
      <p:ext uri="{BB962C8B-B14F-4D97-AF65-F5344CB8AC3E}">
        <p14:creationId xmlns:p14="http://schemas.microsoft.com/office/powerpoint/2010/main" val="239193312"/>
      </p:ext>
    </p:extLst>
  </p:cSld>
  <p:clrMapOvr>
    <a:masterClrMapping/>
  </p:clrMapOvr>
  <p:transition spd="slow" advTm="10582">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05C5-7A52-0968-04A4-C1EE36700EFB}"/>
              </a:ext>
            </a:extLst>
          </p:cNvPr>
          <p:cNvSpPr>
            <a:spLocks noGrp="1"/>
          </p:cNvSpPr>
          <p:nvPr>
            <p:ph type="title"/>
          </p:nvPr>
        </p:nvSpPr>
        <p:spPr/>
        <p:txBody>
          <a:bodyPr/>
          <a:lstStyle/>
          <a:p>
            <a:r>
              <a:rPr lang="en-GB" dirty="0"/>
              <a:t>MANAGING YOUR WORRIES</a:t>
            </a:r>
          </a:p>
        </p:txBody>
      </p:sp>
      <p:pic>
        <p:nvPicPr>
          <p:cNvPr id="16" name="Picture 15">
            <a:extLst>
              <a:ext uri="{FF2B5EF4-FFF2-40B4-BE49-F238E27FC236}">
                <a16:creationId xmlns:a16="http://schemas.microsoft.com/office/drawing/2014/main" id="{3E2E738E-FE37-E783-DF36-9DE6C06C0652}"/>
              </a:ext>
            </a:extLst>
          </p:cNvPr>
          <p:cNvPicPr>
            <a:picLocks noChangeAspect="1"/>
          </p:cNvPicPr>
          <p:nvPr/>
        </p:nvPicPr>
        <p:blipFill>
          <a:blip r:embed="rId4"/>
          <a:stretch>
            <a:fillRect/>
          </a:stretch>
        </p:blipFill>
        <p:spPr>
          <a:xfrm>
            <a:off x="3665478" y="513440"/>
            <a:ext cx="4861043" cy="6544868"/>
          </a:xfrm>
          <a:prstGeom prst="rect">
            <a:avLst/>
          </a:prstGeom>
        </p:spPr>
      </p:pic>
      <p:sp>
        <p:nvSpPr>
          <p:cNvPr id="4" name="Oval 3">
            <a:extLst>
              <a:ext uri="{FF2B5EF4-FFF2-40B4-BE49-F238E27FC236}">
                <a16:creationId xmlns:a16="http://schemas.microsoft.com/office/drawing/2014/main" id="{2925FF88-7AD6-40B4-8EC1-C09DC74BFED5}"/>
              </a:ext>
            </a:extLst>
          </p:cNvPr>
          <p:cNvSpPr/>
          <p:nvPr/>
        </p:nvSpPr>
        <p:spPr>
          <a:xfrm>
            <a:off x="714254" y="3626251"/>
            <a:ext cx="1759352" cy="17593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70B21E22-3E7A-3998-6E4E-F25D2E234F49}"/>
              </a:ext>
            </a:extLst>
          </p:cNvPr>
          <p:cNvSpPr/>
          <p:nvPr/>
        </p:nvSpPr>
        <p:spPr>
          <a:xfrm>
            <a:off x="838200" y="3750197"/>
            <a:ext cx="1511461" cy="15114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Brain Stem</a:t>
            </a:r>
          </a:p>
        </p:txBody>
      </p:sp>
      <p:sp>
        <p:nvSpPr>
          <p:cNvPr id="7" name="Oval 6">
            <a:extLst>
              <a:ext uri="{FF2B5EF4-FFF2-40B4-BE49-F238E27FC236}">
                <a16:creationId xmlns:a16="http://schemas.microsoft.com/office/drawing/2014/main" id="{2EC163DD-22FF-3FF0-3F98-37E177ECB143}"/>
              </a:ext>
            </a:extLst>
          </p:cNvPr>
          <p:cNvSpPr/>
          <p:nvPr/>
        </p:nvSpPr>
        <p:spPr>
          <a:xfrm>
            <a:off x="2276837" y="4968915"/>
            <a:ext cx="1759352" cy="175935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DF2842EA-F457-6F04-4E7F-A0504750103C}"/>
              </a:ext>
            </a:extLst>
          </p:cNvPr>
          <p:cNvSpPr/>
          <p:nvPr/>
        </p:nvSpPr>
        <p:spPr>
          <a:xfrm>
            <a:off x="2400783" y="5092861"/>
            <a:ext cx="1511461" cy="15114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Spinal Cord</a:t>
            </a:r>
          </a:p>
        </p:txBody>
      </p:sp>
      <p:sp>
        <p:nvSpPr>
          <p:cNvPr id="10" name="Oval 9">
            <a:extLst>
              <a:ext uri="{FF2B5EF4-FFF2-40B4-BE49-F238E27FC236}">
                <a16:creationId xmlns:a16="http://schemas.microsoft.com/office/drawing/2014/main" id="{4CCB699A-B25D-201F-5E46-C26A7A14696A}"/>
              </a:ext>
            </a:extLst>
          </p:cNvPr>
          <p:cNvSpPr/>
          <p:nvPr/>
        </p:nvSpPr>
        <p:spPr>
          <a:xfrm>
            <a:off x="9718394" y="3915619"/>
            <a:ext cx="1759352" cy="175935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CB231119-9C57-D57B-E9D9-E84CBA4D2970}"/>
              </a:ext>
            </a:extLst>
          </p:cNvPr>
          <p:cNvSpPr/>
          <p:nvPr/>
        </p:nvSpPr>
        <p:spPr>
          <a:xfrm>
            <a:off x="9842340" y="4039565"/>
            <a:ext cx="1511461" cy="15114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Limbic System</a:t>
            </a:r>
          </a:p>
        </p:txBody>
      </p:sp>
      <p:sp>
        <p:nvSpPr>
          <p:cNvPr id="13" name="Oval 12">
            <a:extLst>
              <a:ext uri="{FF2B5EF4-FFF2-40B4-BE49-F238E27FC236}">
                <a16:creationId xmlns:a16="http://schemas.microsoft.com/office/drawing/2014/main" id="{33A5D1EF-184D-9470-E491-B760F46D2570}"/>
              </a:ext>
            </a:extLst>
          </p:cNvPr>
          <p:cNvSpPr/>
          <p:nvPr/>
        </p:nvSpPr>
        <p:spPr>
          <a:xfrm>
            <a:off x="9025759" y="1635316"/>
            <a:ext cx="1759352" cy="1759352"/>
          </a:xfrm>
          <a:prstGeom prst="ellipse">
            <a:avLst/>
          </a:prstGeom>
          <a:solidFill>
            <a:srgbClr val="47D45A"/>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11718241-D1CF-FF6D-4AF9-67E88B8022F6}"/>
              </a:ext>
            </a:extLst>
          </p:cNvPr>
          <p:cNvSpPr/>
          <p:nvPr/>
        </p:nvSpPr>
        <p:spPr>
          <a:xfrm>
            <a:off x="9149705" y="1759262"/>
            <a:ext cx="1511461" cy="15114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Frontal Cortex</a:t>
            </a:r>
          </a:p>
        </p:txBody>
      </p:sp>
      <p:cxnSp>
        <p:nvCxnSpPr>
          <p:cNvPr id="19" name="Straight Arrow Connector 18">
            <a:extLst>
              <a:ext uri="{FF2B5EF4-FFF2-40B4-BE49-F238E27FC236}">
                <a16:creationId xmlns:a16="http://schemas.microsoft.com/office/drawing/2014/main" id="{4B4B20C9-DEBE-0B37-4E21-AF6E299A98E3}"/>
              </a:ext>
            </a:extLst>
          </p:cNvPr>
          <p:cNvCxnSpPr/>
          <p:nvPr/>
        </p:nvCxnSpPr>
        <p:spPr>
          <a:xfrm>
            <a:off x="3912245" y="5856790"/>
            <a:ext cx="2280211" cy="138896"/>
          </a:xfrm>
          <a:prstGeom prst="straightConnector1">
            <a:avLst/>
          </a:prstGeom>
          <a:ln w="73025">
            <a:solidFill>
              <a:srgbClr val="C04F15"/>
            </a:solidFill>
            <a:tailEnd type="ova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33D67D7-EE8F-181C-20A0-B796E757197D}"/>
              </a:ext>
            </a:extLst>
          </p:cNvPr>
          <p:cNvCxnSpPr>
            <a:cxnSpLocks/>
            <a:stCxn id="4" idx="6"/>
          </p:cNvCxnSpPr>
          <p:nvPr/>
        </p:nvCxnSpPr>
        <p:spPr>
          <a:xfrm>
            <a:off x="2473606" y="4505927"/>
            <a:ext cx="3510505" cy="285992"/>
          </a:xfrm>
          <a:prstGeom prst="straightConnector1">
            <a:avLst/>
          </a:prstGeom>
          <a:ln w="73025">
            <a:solidFill>
              <a:srgbClr val="000000"/>
            </a:solidFill>
            <a:tailEnd type="ova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6726586-603B-EB61-BBA7-AC9E7ED95C53}"/>
              </a:ext>
            </a:extLst>
          </p:cNvPr>
          <p:cNvCxnSpPr>
            <a:cxnSpLocks/>
            <a:stCxn id="13" idx="2"/>
          </p:cNvCxnSpPr>
          <p:nvPr/>
        </p:nvCxnSpPr>
        <p:spPr>
          <a:xfrm flipH="1">
            <a:off x="6400800" y="2514992"/>
            <a:ext cx="2624959" cy="1111259"/>
          </a:xfrm>
          <a:prstGeom prst="straightConnector1">
            <a:avLst/>
          </a:prstGeom>
          <a:ln w="73025">
            <a:solidFill>
              <a:srgbClr val="47D45A"/>
            </a:solidFill>
            <a:tailEnd type="oval"/>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5BF0FB7-8BD2-86BC-633B-D652C2E7681F}"/>
              </a:ext>
            </a:extLst>
          </p:cNvPr>
          <p:cNvCxnSpPr>
            <a:cxnSpLocks/>
            <a:stCxn id="10" idx="2"/>
          </p:cNvCxnSpPr>
          <p:nvPr/>
        </p:nvCxnSpPr>
        <p:spPr>
          <a:xfrm flipH="1" flipV="1">
            <a:off x="7283116" y="3915619"/>
            <a:ext cx="2435278" cy="879676"/>
          </a:xfrm>
          <a:prstGeom prst="straightConnector1">
            <a:avLst/>
          </a:prstGeom>
          <a:ln w="73025">
            <a:solidFill>
              <a:srgbClr val="C00000"/>
            </a:solidFill>
            <a:tailEnd type="ova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37624246"/>
      </p:ext>
    </p:extLst>
  </p:cSld>
  <p:clrMapOvr>
    <a:masterClrMapping/>
  </p:clrMapOvr>
  <p:transition spd="slow" advTm="1359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4"/>
                                        </p:tgtEl>
                                        <p:attrNameLst>
                                          <p:attrName>style.opacity</p:attrName>
                                        </p:attrNameLst>
                                      </p:cBhvr>
                                      <p:to>
                                        <p:strVal val="0.25"/>
                                      </p:to>
                                    </p:set>
                                    <p:animEffect filter="image" prLst="opacity: 0.25">
                                      <p:cBhvr rctx="IE">
                                        <p:cTn id="7" dur="indefinite"/>
                                        <p:tgtEl>
                                          <p:spTgt spid="4"/>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25"/>
                                      </p:to>
                                    </p:set>
                                    <p:animEffect filter="image" prLst="opacity: 0.25">
                                      <p:cBhvr rctx="IE">
                                        <p:cTn id="10" dur="indefinite"/>
                                        <p:tgtEl>
                                          <p:spTgt spid="7"/>
                                        </p:tgtEl>
                                      </p:cBhvr>
                                    </p:animEffect>
                                  </p:childTnLst>
                                </p:cTn>
                              </p:par>
                              <p:par>
                                <p:cTn id="11" presetID="9" presetClass="emph" presetSubtype="0" grpId="0" nodeType="withEffect">
                                  <p:stCondLst>
                                    <p:cond delay="0"/>
                                  </p:stCondLst>
                                  <p:childTnLst>
                                    <p:set>
                                      <p:cBhvr>
                                        <p:cTn id="12" dur="indefinite"/>
                                        <p:tgtEl>
                                          <p:spTgt spid="10"/>
                                        </p:tgtEl>
                                        <p:attrNameLst>
                                          <p:attrName>style.opacity</p:attrName>
                                        </p:attrNameLst>
                                      </p:cBhvr>
                                      <p:to>
                                        <p:strVal val="0.25"/>
                                      </p:to>
                                    </p:set>
                                    <p:animEffect filter="image" prLst="opacity: 0.25">
                                      <p:cBhvr rctx="IE">
                                        <p:cTn id="13" dur="indefinite"/>
                                        <p:tgtEl>
                                          <p:spTgt spid="10"/>
                                        </p:tgtEl>
                                      </p:cBhvr>
                                    </p:animEffect>
                                  </p:childTnLst>
                                </p:cTn>
                              </p:par>
                              <p:par>
                                <p:cTn id="14" presetID="9" presetClass="emph" presetSubtype="0" grpId="0" nodeType="withEffect">
                                  <p:stCondLst>
                                    <p:cond delay="0"/>
                                  </p:stCondLst>
                                  <p:childTnLst>
                                    <p:set>
                                      <p:cBhvr>
                                        <p:cTn id="15" dur="indefinite"/>
                                        <p:tgtEl>
                                          <p:spTgt spid="13"/>
                                        </p:tgtEl>
                                        <p:attrNameLst>
                                          <p:attrName>style.opacity</p:attrName>
                                        </p:attrNameLst>
                                      </p:cBhvr>
                                      <p:to>
                                        <p:strVal val="0.25"/>
                                      </p:to>
                                    </p:set>
                                    <p:animEffect filter="image" prLst="opacity: 0.25">
                                      <p:cBhvr rctx="IE">
                                        <p:cTn id="16" dur="indefinite"/>
                                        <p:tgtEl>
                                          <p:spTgt spid="13"/>
                                        </p:tgtEl>
                                      </p:cBhvr>
                                    </p:animEffect>
                                  </p:childTnLst>
                                </p:cTn>
                              </p:par>
                            </p:childTnLst>
                          </p:cTn>
                        </p:par>
                        <p:par>
                          <p:cTn id="17" fill="hold">
                            <p:stCondLst>
                              <p:cond delay="0"/>
                            </p:stCondLst>
                            <p:childTnLst>
                              <p:par>
                                <p:cTn id="18" presetID="9" presetClass="emph" presetSubtype="0" grpId="1" nodeType="afterEffect">
                                  <p:stCondLst>
                                    <p:cond delay="0"/>
                                  </p:stCondLst>
                                  <p:childTnLst>
                                    <p:set>
                                      <p:cBhvr>
                                        <p:cTn id="19" dur="indefinite"/>
                                        <p:tgtEl>
                                          <p:spTgt spid="4"/>
                                        </p:tgtEl>
                                        <p:attrNameLst>
                                          <p:attrName>style.opacity</p:attrName>
                                        </p:attrNameLst>
                                      </p:cBhvr>
                                      <p:to>
                                        <p:strVal val="1"/>
                                      </p:to>
                                    </p:set>
                                    <p:animEffect filter="image" prLst="opacity: 1">
                                      <p:cBhvr rctx="IE">
                                        <p:cTn id="20" dur="indefinite"/>
                                        <p:tgtEl>
                                          <p:spTgt spid="4"/>
                                        </p:tgtEl>
                                      </p:cBhvr>
                                    </p:animEffect>
                                  </p:childTnLst>
                                </p:cTn>
                              </p:par>
                              <p:par>
                                <p:cTn id="21" presetID="9" presetClass="emph" presetSubtype="0" grpId="1" nodeType="withEffect">
                                  <p:stCondLst>
                                    <p:cond delay="0"/>
                                  </p:stCondLst>
                                  <p:childTnLst>
                                    <p:set>
                                      <p:cBhvr>
                                        <p:cTn id="22" dur="indefinite"/>
                                        <p:tgtEl>
                                          <p:spTgt spid="7"/>
                                        </p:tgtEl>
                                        <p:attrNameLst>
                                          <p:attrName>style.opacity</p:attrName>
                                        </p:attrNameLst>
                                      </p:cBhvr>
                                      <p:to>
                                        <p:strVal val="1"/>
                                      </p:to>
                                    </p:set>
                                    <p:animEffect filter="image" prLst="opacity: 1">
                                      <p:cBhvr rctx="IE">
                                        <p:cTn id="23" dur="indefinite"/>
                                        <p:tgtEl>
                                          <p:spTgt spid="7"/>
                                        </p:tgtEl>
                                      </p:cBhvr>
                                    </p:animEffect>
                                  </p:childTnLst>
                                </p:cTn>
                              </p:par>
                            </p:childTnLst>
                          </p:cTn>
                        </p:par>
                        <p:par>
                          <p:cTn id="24" fill="hold">
                            <p:stCondLst>
                              <p:cond delay="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9" presetClass="emph" presetSubtype="0" grpId="2" nodeType="withEffect">
                                  <p:stCondLst>
                                    <p:cond delay="0"/>
                                  </p:stCondLst>
                                  <p:childTnLst>
                                    <p:set>
                                      <p:cBhvr>
                                        <p:cTn id="40" dur="indefinite"/>
                                        <p:tgtEl>
                                          <p:spTgt spid="4"/>
                                        </p:tgtEl>
                                        <p:attrNameLst>
                                          <p:attrName>style.opacity</p:attrName>
                                        </p:attrNameLst>
                                      </p:cBhvr>
                                      <p:to>
                                        <p:strVal val="0.25"/>
                                      </p:to>
                                    </p:set>
                                    <p:animEffect filter="image" prLst="opacity: 0.25">
                                      <p:cBhvr rctx="IE">
                                        <p:cTn id="41" dur="indefinite"/>
                                        <p:tgtEl>
                                          <p:spTgt spid="4"/>
                                        </p:tgtEl>
                                      </p:cBhvr>
                                    </p:animEffect>
                                  </p:childTnLst>
                                </p:cTn>
                              </p:par>
                              <p:par>
                                <p:cTn id="42" presetID="9" presetClass="emph" presetSubtype="0" grpId="1" nodeType="withEffect">
                                  <p:stCondLst>
                                    <p:cond delay="0"/>
                                  </p:stCondLst>
                                  <p:childTnLst>
                                    <p:set>
                                      <p:cBhvr>
                                        <p:cTn id="43" dur="indefinite"/>
                                        <p:tgtEl>
                                          <p:spTgt spid="3"/>
                                        </p:tgtEl>
                                        <p:attrNameLst>
                                          <p:attrName>style.opacity</p:attrName>
                                        </p:attrNameLst>
                                      </p:cBhvr>
                                      <p:to>
                                        <p:strVal val="0.25"/>
                                      </p:to>
                                    </p:set>
                                    <p:animEffect filter="image" prLst="opacity: 0.25">
                                      <p:cBhvr rctx="IE">
                                        <p:cTn id="44" dur="indefinite"/>
                                        <p:tgtEl>
                                          <p:spTgt spid="3"/>
                                        </p:tgtEl>
                                      </p:cBhvr>
                                    </p:animEffect>
                                  </p:childTnLst>
                                </p:cTn>
                              </p:par>
                              <p:par>
                                <p:cTn id="45" presetID="9" presetClass="emph" presetSubtype="0" grpId="2" nodeType="withEffect">
                                  <p:stCondLst>
                                    <p:cond delay="0"/>
                                  </p:stCondLst>
                                  <p:childTnLst>
                                    <p:set>
                                      <p:cBhvr>
                                        <p:cTn id="46" dur="indefinite"/>
                                        <p:tgtEl>
                                          <p:spTgt spid="7"/>
                                        </p:tgtEl>
                                        <p:attrNameLst>
                                          <p:attrName>style.opacity</p:attrName>
                                        </p:attrNameLst>
                                      </p:cBhvr>
                                      <p:to>
                                        <p:strVal val="0.25"/>
                                      </p:to>
                                    </p:set>
                                    <p:animEffect filter="image" prLst="opacity: 0.25">
                                      <p:cBhvr rctx="IE">
                                        <p:cTn id="47" dur="indefinite"/>
                                        <p:tgtEl>
                                          <p:spTgt spid="7"/>
                                        </p:tgtEl>
                                      </p:cBhvr>
                                    </p:animEffect>
                                  </p:childTnLst>
                                </p:cTn>
                              </p:par>
                              <p:par>
                                <p:cTn id="48" presetID="9" presetClass="emph" presetSubtype="0" grpId="1" nodeType="withEffect">
                                  <p:stCondLst>
                                    <p:cond delay="0"/>
                                  </p:stCondLst>
                                  <p:childTnLst>
                                    <p:set>
                                      <p:cBhvr>
                                        <p:cTn id="49" dur="indefinite"/>
                                        <p:tgtEl>
                                          <p:spTgt spid="8"/>
                                        </p:tgtEl>
                                        <p:attrNameLst>
                                          <p:attrName>style.opacity</p:attrName>
                                        </p:attrNameLst>
                                      </p:cBhvr>
                                      <p:to>
                                        <p:strVal val="0.25"/>
                                      </p:to>
                                    </p:set>
                                    <p:animEffect filter="image" prLst="opacity: 0.25">
                                      <p:cBhvr rctx="IE">
                                        <p:cTn id="50" dur="indefinite"/>
                                        <p:tgtEl>
                                          <p:spTgt spid="8"/>
                                        </p:tgtEl>
                                      </p:cBhvr>
                                    </p:animEffec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par>
                          <p:cTn id="57" fill="hold">
                            <p:stCondLst>
                              <p:cond delay="1500"/>
                            </p:stCondLst>
                            <p:childTnLst>
                              <p:par>
                                <p:cTn id="58" presetID="9" presetClass="emph" presetSubtype="0" grpId="1" nodeType="afterEffect">
                                  <p:stCondLst>
                                    <p:cond delay="0"/>
                                  </p:stCondLst>
                                  <p:childTnLst>
                                    <p:set>
                                      <p:cBhvr>
                                        <p:cTn id="59" dur="indefinite"/>
                                        <p:tgtEl>
                                          <p:spTgt spid="10"/>
                                        </p:tgtEl>
                                        <p:attrNameLst>
                                          <p:attrName>style.opacity</p:attrName>
                                        </p:attrNameLst>
                                      </p:cBhvr>
                                      <p:to>
                                        <p:strVal val="1"/>
                                      </p:to>
                                    </p:set>
                                    <p:animEffect filter="image" prLst="opacity: 1">
                                      <p:cBhvr rctx="IE">
                                        <p:cTn id="60" dur="indefinite"/>
                                        <p:tgtEl>
                                          <p:spTgt spid="10"/>
                                        </p:tgtEl>
                                      </p:cBhvr>
                                    </p:animEffect>
                                  </p:childTnLst>
                                </p:cTn>
                              </p:par>
                            </p:childTnLst>
                          </p:cTn>
                        </p:par>
                        <p:par>
                          <p:cTn id="61" fill="hold">
                            <p:stCondLst>
                              <p:cond delay="1500"/>
                            </p:stCondLst>
                            <p:childTnLst>
                              <p:par>
                                <p:cTn id="62" presetID="22" presetClass="entr" presetSubtype="2"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2" presetClass="entr" presetSubtype="4"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par>
                                <p:cTn id="75" presetID="9" presetClass="emph" presetSubtype="0" grpId="1" nodeType="withEffect">
                                  <p:stCondLst>
                                    <p:cond delay="0"/>
                                  </p:stCondLst>
                                  <p:childTnLst>
                                    <p:set>
                                      <p:cBhvr>
                                        <p:cTn id="76" dur="indefinite"/>
                                        <p:tgtEl>
                                          <p:spTgt spid="13"/>
                                        </p:tgtEl>
                                        <p:attrNameLst>
                                          <p:attrName>style.opacity</p:attrName>
                                        </p:attrNameLst>
                                      </p:cBhvr>
                                      <p:to>
                                        <p:strVal val="1"/>
                                      </p:to>
                                    </p:set>
                                    <p:animEffect filter="image" prLst="opacity: 1">
                                      <p:cBhvr rctx="IE">
                                        <p:cTn id="77" dur="indefinite"/>
                                        <p:tgtEl>
                                          <p:spTgt spid="13"/>
                                        </p:tgtEl>
                                      </p:cBhvr>
                                    </p:animEffect>
                                  </p:childTnLst>
                                </p:cTn>
                              </p:par>
                              <p:par>
                                <p:cTn id="78" presetID="10" presetClass="exit" presetSubtype="0" fill="hold"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9" presetClass="emph" presetSubtype="0" grpId="2" nodeType="withEffect">
                                  <p:stCondLst>
                                    <p:cond delay="0"/>
                                  </p:stCondLst>
                                  <p:childTnLst>
                                    <p:set>
                                      <p:cBhvr>
                                        <p:cTn id="82" dur="indefinite"/>
                                        <p:tgtEl>
                                          <p:spTgt spid="10"/>
                                        </p:tgtEl>
                                        <p:attrNameLst>
                                          <p:attrName>style.opacity</p:attrName>
                                        </p:attrNameLst>
                                      </p:cBhvr>
                                      <p:to>
                                        <p:strVal val="0.25"/>
                                      </p:to>
                                    </p:set>
                                    <p:animEffect filter="image" prLst="opacity: 0.25">
                                      <p:cBhvr rctx="IE">
                                        <p:cTn id="83" dur="indefinite"/>
                                        <p:tgtEl>
                                          <p:spTgt spid="10"/>
                                        </p:tgtEl>
                                      </p:cBhvr>
                                    </p:animEffect>
                                  </p:childTnLst>
                                </p:cTn>
                              </p:par>
                              <p:par>
                                <p:cTn id="84" presetID="9" presetClass="emph" presetSubtype="0" grpId="1" nodeType="withEffect">
                                  <p:stCondLst>
                                    <p:cond delay="0"/>
                                  </p:stCondLst>
                                  <p:childTnLst>
                                    <p:set>
                                      <p:cBhvr>
                                        <p:cTn id="85" dur="indefinite"/>
                                        <p:tgtEl>
                                          <p:spTgt spid="11"/>
                                        </p:tgtEl>
                                        <p:attrNameLst>
                                          <p:attrName>style.opacity</p:attrName>
                                        </p:attrNameLst>
                                      </p:cBhvr>
                                      <p:to>
                                        <p:strVal val="0.25"/>
                                      </p:to>
                                    </p:set>
                                    <p:animEffect filter="image" prLst="opacity: 0.25">
                                      <p:cBhvr rctx="IE">
                                        <p:cTn id="86" dur="indefinite"/>
                                        <p:tgtEl>
                                          <p:spTgt spid="11"/>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right)">
                                      <p:cBhvr>
                                        <p:cTn id="90" dur="5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3" grpId="0" animBg="1"/>
      <p:bldP spid="3" grpId="1" animBg="1"/>
      <p:bldP spid="7" grpId="0" animBg="1"/>
      <p:bldP spid="7" grpId="1" animBg="1"/>
      <p:bldP spid="7" grpId="2" animBg="1"/>
      <p:bldP spid="8" grpId="0" animBg="1"/>
      <p:bldP spid="8" grpId="1" animBg="1"/>
      <p:bldP spid="10" grpId="0" animBg="1"/>
      <p:bldP spid="10" grpId="1" animBg="1"/>
      <p:bldP spid="10" grpId="2" animBg="1"/>
      <p:bldP spid="11" grpId="0" animBg="1"/>
      <p:bldP spid="11" grpId="1" animBg="1"/>
      <p:bldP spid="13" grpId="0" animBg="1"/>
      <p:bldP spid="13" grpId="1"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ver">
            <a:extLst>
              <a:ext uri="{FF2B5EF4-FFF2-40B4-BE49-F238E27FC236}">
                <a16:creationId xmlns:a16="http://schemas.microsoft.com/office/drawing/2014/main" id="{D4A6F638-A1B7-B00D-EAEB-526BE2F2B9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1592" y="254127"/>
            <a:ext cx="5148815" cy="634974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6952397"/>
      </p:ext>
    </p:extLst>
  </p:cSld>
  <p:clrMapOvr>
    <a:masterClrMapping/>
  </p:clrMapOvr>
  <p:transition spd="slow" advTm="18033">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p:cTn id="12" dur="indefinite"/>
                                        <p:tgtEl>
                                          <p:spTgt spid="6"/>
                                        </p:tgtEl>
                                        <p:attrNameLst>
                                          <p:attrName>style.opacity</p:attrName>
                                        </p:attrNameLst>
                                      </p:cBhvr>
                                      <p:to>
                                        <p:strVal val="0.25"/>
                                      </p:to>
                                    </p:set>
                                    <p:animEffect filter="image" prLst="opacity: 0.25">
                                      <p:cBhvr rctx="IE">
                                        <p:cTn id="13"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2E12-4144-754A-837F-56721B3E4AE5}"/>
              </a:ext>
            </a:extLst>
          </p:cNvPr>
          <p:cNvSpPr>
            <a:spLocks noGrp="1"/>
          </p:cNvSpPr>
          <p:nvPr>
            <p:ph type="title"/>
          </p:nvPr>
        </p:nvSpPr>
        <p:spPr/>
        <p:txBody>
          <a:bodyPr/>
          <a:lstStyle/>
          <a:p>
            <a:r>
              <a:rPr lang="en-GB" dirty="0"/>
              <a:t>COURSE STRUCTURE</a:t>
            </a:r>
          </a:p>
        </p:txBody>
      </p:sp>
      <p:grpSp>
        <p:nvGrpSpPr>
          <p:cNvPr id="7" name="Group 6">
            <a:extLst>
              <a:ext uri="{FF2B5EF4-FFF2-40B4-BE49-F238E27FC236}">
                <a16:creationId xmlns:a16="http://schemas.microsoft.com/office/drawing/2014/main" id="{333A5DE3-950D-7022-31F0-09BA04E17A09}"/>
              </a:ext>
            </a:extLst>
          </p:cNvPr>
          <p:cNvGrpSpPr/>
          <p:nvPr/>
        </p:nvGrpSpPr>
        <p:grpSpPr>
          <a:xfrm>
            <a:off x="3426995" y="2140741"/>
            <a:ext cx="5338010" cy="3626394"/>
            <a:chOff x="3453064" y="2549817"/>
            <a:chExt cx="5338010" cy="3626394"/>
          </a:xfrm>
        </p:grpSpPr>
        <p:sp>
          <p:nvSpPr>
            <p:cNvPr id="3" name="Rectangle: Rounded Corners 2">
              <a:extLst>
                <a:ext uri="{FF2B5EF4-FFF2-40B4-BE49-F238E27FC236}">
                  <a16:creationId xmlns:a16="http://schemas.microsoft.com/office/drawing/2014/main" id="{8F80F064-3F19-8D41-6BB4-2FC90AE3A6FF}"/>
                </a:ext>
              </a:extLst>
            </p:cNvPr>
            <p:cNvSpPr/>
            <p:nvPr/>
          </p:nvSpPr>
          <p:spPr>
            <a:xfrm>
              <a:off x="3453064" y="2549817"/>
              <a:ext cx="2638926" cy="178869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Corporate Level Slides</a:t>
              </a:r>
            </a:p>
          </p:txBody>
        </p:sp>
        <p:sp>
          <p:nvSpPr>
            <p:cNvPr id="4" name="Rectangle: Rounded Corners 3">
              <a:extLst>
                <a:ext uri="{FF2B5EF4-FFF2-40B4-BE49-F238E27FC236}">
                  <a16:creationId xmlns:a16="http://schemas.microsoft.com/office/drawing/2014/main" id="{AAFF1A9F-F8EC-2816-9E36-D717C0F16D89}"/>
                </a:ext>
              </a:extLst>
            </p:cNvPr>
            <p:cNvSpPr/>
            <p:nvPr/>
          </p:nvSpPr>
          <p:spPr>
            <a:xfrm>
              <a:off x="6152148" y="2553827"/>
              <a:ext cx="2638926" cy="178869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4 Videos </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(2 Bespoke)</a:t>
              </a:r>
            </a:p>
          </p:txBody>
        </p:sp>
        <p:sp>
          <p:nvSpPr>
            <p:cNvPr id="5" name="Rectangle: Rounded Corners 4">
              <a:extLst>
                <a:ext uri="{FF2B5EF4-FFF2-40B4-BE49-F238E27FC236}">
                  <a16:creationId xmlns:a16="http://schemas.microsoft.com/office/drawing/2014/main" id="{8524C620-D3AB-FD2B-BA7E-3FA328B4E4DE}"/>
                </a:ext>
              </a:extLst>
            </p:cNvPr>
            <p:cNvSpPr/>
            <p:nvPr/>
          </p:nvSpPr>
          <p:spPr>
            <a:xfrm>
              <a:off x="3457074" y="4387516"/>
              <a:ext cx="2638926" cy="1788695"/>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11 Group Activities</a:t>
              </a:r>
            </a:p>
          </p:txBody>
        </p:sp>
        <p:sp>
          <p:nvSpPr>
            <p:cNvPr id="6" name="Rectangle: Rounded Corners 5">
              <a:extLst>
                <a:ext uri="{FF2B5EF4-FFF2-40B4-BE49-F238E27FC236}">
                  <a16:creationId xmlns:a16="http://schemas.microsoft.com/office/drawing/2014/main" id="{D59C434B-E1AE-9E1C-4BC9-6D76C7234496}"/>
                </a:ext>
              </a:extLst>
            </p:cNvPr>
            <p:cNvSpPr/>
            <p:nvPr/>
          </p:nvSpPr>
          <p:spPr>
            <a:xfrm>
              <a:off x="6152148" y="4387516"/>
              <a:ext cx="2638926" cy="1788695"/>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1 Wellbeing Action Plan</a:t>
              </a:r>
            </a:p>
          </p:txBody>
        </p:sp>
      </p:grpSp>
      <p:grpSp>
        <p:nvGrpSpPr>
          <p:cNvPr id="10" name="Group 9">
            <a:extLst>
              <a:ext uri="{FF2B5EF4-FFF2-40B4-BE49-F238E27FC236}">
                <a16:creationId xmlns:a16="http://schemas.microsoft.com/office/drawing/2014/main" id="{82B34F05-4199-92BF-F5D5-4040D37FAE22}"/>
              </a:ext>
            </a:extLst>
          </p:cNvPr>
          <p:cNvGrpSpPr/>
          <p:nvPr/>
        </p:nvGrpSpPr>
        <p:grpSpPr>
          <a:xfrm>
            <a:off x="167300" y="365081"/>
            <a:ext cx="11857400" cy="1186417"/>
            <a:chOff x="167300" y="44241"/>
            <a:chExt cx="11857400" cy="1186417"/>
          </a:xfrm>
        </p:grpSpPr>
        <p:pic>
          <p:nvPicPr>
            <p:cNvPr id="11" name="Picture 2">
              <a:extLst>
                <a:ext uri="{FF2B5EF4-FFF2-40B4-BE49-F238E27FC236}">
                  <a16:creationId xmlns:a16="http://schemas.microsoft.com/office/drawing/2014/main" id="{34F44B63-BFB3-B867-75F0-5E67D7F20D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300" y="44241"/>
              <a:ext cx="1259494" cy="118641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B4FA601-A682-4082-D821-7BCBDFE40FC4}"/>
                </a:ext>
              </a:extLst>
            </p:cNvPr>
            <p:cNvGrpSpPr/>
            <p:nvPr/>
          </p:nvGrpSpPr>
          <p:grpSpPr>
            <a:xfrm>
              <a:off x="10311017" y="338745"/>
              <a:ext cx="1713683" cy="597408"/>
              <a:chOff x="10368589" y="286512"/>
              <a:chExt cx="1713683" cy="597408"/>
            </a:xfrm>
          </p:grpSpPr>
          <p:sp>
            <p:nvSpPr>
              <p:cNvPr id="13" name="Rectangle 12">
                <a:extLst>
                  <a:ext uri="{FF2B5EF4-FFF2-40B4-BE49-F238E27FC236}">
                    <a16:creationId xmlns:a16="http://schemas.microsoft.com/office/drawing/2014/main" id="{3D3B7E81-B886-0A32-0369-93B5B50A0276}"/>
                  </a:ext>
                </a:extLst>
              </p:cNvPr>
              <p:cNvSpPr/>
              <p:nvPr/>
            </p:nvSpPr>
            <p:spPr>
              <a:xfrm>
                <a:off x="10368589" y="286512"/>
                <a:ext cx="1713683" cy="597408"/>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56E9D93F-3CDE-736F-977D-C07361BC26D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95416" y="369192"/>
                <a:ext cx="1460028"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3" name="Free-form: Shape 22">
            <a:extLst>
              <a:ext uri="{FF2B5EF4-FFF2-40B4-BE49-F238E27FC236}">
                <a16:creationId xmlns:a16="http://schemas.microsoft.com/office/drawing/2014/main" id="{7749506B-F6F3-7B15-9E27-B96A172B959F}"/>
              </a:ext>
            </a:extLst>
          </p:cNvPr>
          <p:cNvSpPr/>
          <p:nvPr/>
        </p:nvSpPr>
        <p:spPr>
          <a:xfrm>
            <a:off x="838200" y="5983706"/>
            <a:ext cx="560611" cy="629212"/>
          </a:xfrm>
          <a:custGeom>
            <a:avLst/>
            <a:gdLst>
              <a:gd name="connsiteX0" fmla="*/ 1765528 w 2129843"/>
              <a:gd name="connsiteY0" fmla="*/ 590639 h 2390469"/>
              <a:gd name="connsiteX1" fmla="*/ 1765528 w 2129843"/>
              <a:gd name="connsiteY1" fmla="*/ 316674 h 2390469"/>
              <a:gd name="connsiteX2" fmla="*/ 1443053 w 2129843"/>
              <a:gd name="connsiteY2" fmla="*/ 316674 h 2390469"/>
              <a:gd name="connsiteX3" fmla="*/ 1064922 w 2129843"/>
              <a:gd name="connsiteY3" fmla="*/ 0 h 2390469"/>
              <a:gd name="connsiteX4" fmla="*/ 686791 w 2129843"/>
              <a:gd name="connsiteY4" fmla="*/ 316674 h 2390469"/>
              <a:gd name="connsiteX5" fmla="*/ 364315 w 2129843"/>
              <a:gd name="connsiteY5" fmla="*/ 316674 h 2390469"/>
              <a:gd name="connsiteX6" fmla="*/ 364315 w 2129843"/>
              <a:gd name="connsiteY6" fmla="*/ 590639 h 2390469"/>
              <a:gd name="connsiteX7" fmla="*/ 0 w 2129843"/>
              <a:gd name="connsiteY7" fmla="*/ 891984 h 2390469"/>
              <a:gd name="connsiteX8" fmla="*/ 0 w 2129843"/>
              <a:gd name="connsiteY8" fmla="*/ 2390470 h 2390469"/>
              <a:gd name="connsiteX9" fmla="*/ 2129844 w 2129843"/>
              <a:gd name="connsiteY9" fmla="*/ 2390470 h 2390469"/>
              <a:gd name="connsiteX10" fmla="*/ 2129844 w 2129843"/>
              <a:gd name="connsiteY10" fmla="*/ 891984 h 2390469"/>
              <a:gd name="connsiteX11" fmla="*/ 1765528 w 2129843"/>
              <a:gd name="connsiteY11" fmla="*/ 663502 h 2390469"/>
              <a:gd name="connsiteX12" fmla="*/ 2060232 w 2129843"/>
              <a:gd name="connsiteY12" fmla="*/ 907313 h 2390469"/>
              <a:gd name="connsiteX13" fmla="*/ 1765528 w 2129843"/>
              <a:gd name="connsiteY13" fmla="*/ 1201848 h 2390469"/>
              <a:gd name="connsiteX14" fmla="*/ 1064922 w 2129843"/>
              <a:gd name="connsiteY14" fmla="*/ 73003 h 2390469"/>
              <a:gd name="connsiteX15" fmla="*/ 1355758 w 2129843"/>
              <a:gd name="connsiteY15" fmla="*/ 316674 h 2390469"/>
              <a:gd name="connsiteX16" fmla="*/ 774086 w 2129843"/>
              <a:gd name="connsiteY16" fmla="*/ 316674 h 2390469"/>
              <a:gd name="connsiteX17" fmla="*/ 420364 w 2129843"/>
              <a:gd name="connsiteY17" fmla="*/ 372723 h 2390469"/>
              <a:gd name="connsiteX18" fmla="*/ 1709480 w 2129843"/>
              <a:gd name="connsiteY18" fmla="*/ 372723 h 2390469"/>
              <a:gd name="connsiteX19" fmla="*/ 1709480 w 2129843"/>
              <a:gd name="connsiteY19" fmla="*/ 1257897 h 2390469"/>
              <a:gd name="connsiteX20" fmla="*/ 1371732 w 2129843"/>
              <a:gd name="connsiteY20" fmla="*/ 1595645 h 2390469"/>
              <a:gd name="connsiteX21" fmla="*/ 758000 w 2129843"/>
              <a:gd name="connsiteY21" fmla="*/ 1595645 h 2390469"/>
              <a:gd name="connsiteX22" fmla="*/ 420364 w 2129843"/>
              <a:gd name="connsiteY22" fmla="*/ 1257897 h 2390469"/>
              <a:gd name="connsiteX23" fmla="*/ 364315 w 2129843"/>
              <a:gd name="connsiteY23" fmla="*/ 663390 h 2390469"/>
              <a:gd name="connsiteX24" fmla="*/ 364315 w 2129843"/>
              <a:gd name="connsiteY24" fmla="*/ 1201848 h 2390469"/>
              <a:gd name="connsiteX25" fmla="*/ 69612 w 2129843"/>
              <a:gd name="connsiteY25" fmla="*/ 907145 h 2390469"/>
              <a:gd name="connsiteX26" fmla="*/ 56525 w 2129843"/>
              <a:gd name="connsiteY26" fmla="*/ 973311 h 2390469"/>
              <a:gd name="connsiteX27" fmla="*/ 717029 w 2129843"/>
              <a:gd name="connsiteY27" fmla="*/ 1633814 h 2390469"/>
              <a:gd name="connsiteX28" fmla="*/ 56525 w 2129843"/>
              <a:gd name="connsiteY28" fmla="*/ 2294318 h 2390469"/>
              <a:gd name="connsiteX29" fmla="*/ 56130 w 2129843"/>
              <a:gd name="connsiteY29" fmla="*/ 2294316 h 2390469"/>
              <a:gd name="connsiteX30" fmla="*/ 56049 w 2129843"/>
              <a:gd name="connsiteY30" fmla="*/ 2294122 h 2390469"/>
              <a:gd name="connsiteX31" fmla="*/ 56049 w 2129843"/>
              <a:gd name="connsiteY31" fmla="*/ 973507 h 2390469"/>
              <a:gd name="connsiteX32" fmla="*/ 56332 w 2129843"/>
              <a:gd name="connsiteY32" fmla="*/ 973229 h 2390469"/>
              <a:gd name="connsiteX33" fmla="*/ 56525 w 2129843"/>
              <a:gd name="connsiteY33" fmla="*/ 973311 h 2390469"/>
              <a:gd name="connsiteX34" fmla="*/ 96347 w 2129843"/>
              <a:gd name="connsiteY34" fmla="*/ 2334421 h 2390469"/>
              <a:gd name="connsiteX35" fmla="*/ 96070 w 2129843"/>
              <a:gd name="connsiteY35" fmla="*/ 2334138 h 2390469"/>
              <a:gd name="connsiteX36" fmla="*/ 96151 w 2129843"/>
              <a:gd name="connsiteY36" fmla="*/ 2333945 h 2390469"/>
              <a:gd name="connsiteX37" fmla="*/ 767697 w 2129843"/>
              <a:gd name="connsiteY37" fmla="*/ 1662427 h 2390469"/>
              <a:gd name="connsiteX38" fmla="*/ 1362147 w 2129843"/>
              <a:gd name="connsiteY38" fmla="*/ 1662427 h 2390469"/>
              <a:gd name="connsiteX39" fmla="*/ 2033693 w 2129843"/>
              <a:gd name="connsiteY39" fmla="*/ 2333945 h 2390469"/>
              <a:gd name="connsiteX40" fmla="*/ 2033690 w 2129843"/>
              <a:gd name="connsiteY40" fmla="*/ 2334340 h 2390469"/>
              <a:gd name="connsiteX41" fmla="*/ 2033496 w 2129843"/>
              <a:gd name="connsiteY41" fmla="*/ 2334421 h 2390469"/>
              <a:gd name="connsiteX42" fmla="*/ 2073319 w 2129843"/>
              <a:gd name="connsiteY42" fmla="*/ 2294318 h 2390469"/>
              <a:gd name="connsiteX43" fmla="*/ 1412815 w 2129843"/>
              <a:gd name="connsiteY43" fmla="*/ 1633814 h 2390469"/>
              <a:gd name="connsiteX44" fmla="*/ 2073319 w 2129843"/>
              <a:gd name="connsiteY44" fmla="*/ 973311 h 2390469"/>
              <a:gd name="connsiteX45" fmla="*/ 2073714 w 2129843"/>
              <a:gd name="connsiteY45" fmla="*/ 973313 h 2390469"/>
              <a:gd name="connsiteX46" fmla="*/ 2073795 w 2129843"/>
              <a:gd name="connsiteY46" fmla="*/ 973507 h 2390469"/>
              <a:gd name="connsiteX47" fmla="*/ 2073795 w 2129843"/>
              <a:gd name="connsiteY47" fmla="*/ 2294122 h 2390469"/>
              <a:gd name="connsiteX48" fmla="*/ 2073512 w 2129843"/>
              <a:gd name="connsiteY48" fmla="*/ 2294400 h 2390469"/>
              <a:gd name="connsiteX49" fmla="*/ 2073319 w 2129843"/>
              <a:gd name="connsiteY49" fmla="*/ 2294318 h 239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29843" h="2390469">
                <a:moveTo>
                  <a:pt x="1765528" y="590639"/>
                </a:moveTo>
                <a:lnTo>
                  <a:pt x="1765528" y="316674"/>
                </a:lnTo>
                <a:lnTo>
                  <a:pt x="1443053" y="316674"/>
                </a:lnTo>
                <a:lnTo>
                  <a:pt x="1064922" y="0"/>
                </a:lnTo>
                <a:lnTo>
                  <a:pt x="686791" y="316674"/>
                </a:lnTo>
                <a:lnTo>
                  <a:pt x="364315" y="316674"/>
                </a:lnTo>
                <a:lnTo>
                  <a:pt x="364315" y="590639"/>
                </a:lnTo>
                <a:lnTo>
                  <a:pt x="0" y="891984"/>
                </a:lnTo>
                <a:lnTo>
                  <a:pt x="0" y="2390470"/>
                </a:lnTo>
                <a:lnTo>
                  <a:pt x="2129844" y="2390470"/>
                </a:lnTo>
                <a:lnTo>
                  <a:pt x="2129844" y="891984"/>
                </a:lnTo>
                <a:close/>
                <a:moveTo>
                  <a:pt x="1765528" y="663502"/>
                </a:moveTo>
                <a:lnTo>
                  <a:pt x="2060232" y="907313"/>
                </a:lnTo>
                <a:lnTo>
                  <a:pt x="1765528" y="1201848"/>
                </a:lnTo>
                <a:close/>
                <a:moveTo>
                  <a:pt x="1064922" y="73003"/>
                </a:moveTo>
                <a:lnTo>
                  <a:pt x="1355758" y="316674"/>
                </a:lnTo>
                <a:lnTo>
                  <a:pt x="774086" y="316674"/>
                </a:lnTo>
                <a:close/>
                <a:moveTo>
                  <a:pt x="420364" y="372723"/>
                </a:moveTo>
                <a:lnTo>
                  <a:pt x="1709480" y="372723"/>
                </a:lnTo>
                <a:lnTo>
                  <a:pt x="1709480" y="1257897"/>
                </a:lnTo>
                <a:lnTo>
                  <a:pt x="1371732" y="1595645"/>
                </a:lnTo>
                <a:cubicBezTo>
                  <a:pt x="1194360" y="1446439"/>
                  <a:pt x="935371" y="1446439"/>
                  <a:pt x="758000" y="1595645"/>
                </a:cubicBezTo>
                <a:lnTo>
                  <a:pt x="420364" y="1257897"/>
                </a:lnTo>
                <a:close/>
                <a:moveTo>
                  <a:pt x="364315" y="663390"/>
                </a:moveTo>
                <a:lnTo>
                  <a:pt x="364315" y="1201848"/>
                </a:lnTo>
                <a:lnTo>
                  <a:pt x="69612" y="907145"/>
                </a:lnTo>
                <a:close/>
                <a:moveTo>
                  <a:pt x="56525" y="973311"/>
                </a:moveTo>
                <a:lnTo>
                  <a:pt x="717029" y="1633814"/>
                </a:lnTo>
                <a:lnTo>
                  <a:pt x="56525" y="2294318"/>
                </a:lnTo>
                <a:cubicBezTo>
                  <a:pt x="56416" y="2294428"/>
                  <a:pt x="56236" y="2294425"/>
                  <a:pt x="56130" y="2294316"/>
                </a:cubicBezTo>
                <a:cubicBezTo>
                  <a:pt x="56079" y="2294262"/>
                  <a:pt x="56049" y="2294195"/>
                  <a:pt x="56049" y="2294122"/>
                </a:cubicBezTo>
                <a:lnTo>
                  <a:pt x="56049" y="973507"/>
                </a:lnTo>
                <a:cubicBezTo>
                  <a:pt x="56051" y="973353"/>
                  <a:pt x="56177" y="973229"/>
                  <a:pt x="56332" y="973229"/>
                </a:cubicBezTo>
                <a:cubicBezTo>
                  <a:pt x="56404" y="973232"/>
                  <a:pt x="56474" y="973260"/>
                  <a:pt x="56525" y="973311"/>
                </a:cubicBezTo>
                <a:close/>
                <a:moveTo>
                  <a:pt x="96347" y="2334421"/>
                </a:moveTo>
                <a:cubicBezTo>
                  <a:pt x="96193" y="2334418"/>
                  <a:pt x="96070" y="2334292"/>
                  <a:pt x="96070" y="2334138"/>
                </a:cubicBezTo>
                <a:cubicBezTo>
                  <a:pt x="96073" y="2334065"/>
                  <a:pt x="96101" y="2333995"/>
                  <a:pt x="96151" y="2333945"/>
                </a:cubicBezTo>
                <a:lnTo>
                  <a:pt x="767697" y="1662427"/>
                </a:lnTo>
                <a:cubicBezTo>
                  <a:pt x="931950" y="1498519"/>
                  <a:pt x="1197894" y="1498519"/>
                  <a:pt x="1362147" y="1662427"/>
                </a:cubicBezTo>
                <a:lnTo>
                  <a:pt x="2033693" y="2333945"/>
                </a:lnTo>
                <a:cubicBezTo>
                  <a:pt x="2033802" y="2334054"/>
                  <a:pt x="2033799" y="2334233"/>
                  <a:pt x="2033690" y="2334340"/>
                </a:cubicBezTo>
                <a:cubicBezTo>
                  <a:pt x="2033637" y="2334390"/>
                  <a:pt x="2033569" y="2334421"/>
                  <a:pt x="2033496" y="2334421"/>
                </a:cubicBezTo>
                <a:close/>
                <a:moveTo>
                  <a:pt x="2073319" y="2294318"/>
                </a:moveTo>
                <a:lnTo>
                  <a:pt x="1412815" y="1633814"/>
                </a:lnTo>
                <a:lnTo>
                  <a:pt x="2073319" y="973311"/>
                </a:lnTo>
                <a:cubicBezTo>
                  <a:pt x="2073428" y="973201"/>
                  <a:pt x="2073608" y="973204"/>
                  <a:pt x="2073714" y="973313"/>
                </a:cubicBezTo>
                <a:cubicBezTo>
                  <a:pt x="2073765" y="973367"/>
                  <a:pt x="2073795" y="973434"/>
                  <a:pt x="2073795" y="973507"/>
                </a:cubicBezTo>
                <a:lnTo>
                  <a:pt x="2073795" y="2294122"/>
                </a:lnTo>
                <a:cubicBezTo>
                  <a:pt x="2073793" y="2294276"/>
                  <a:pt x="2073666" y="2294400"/>
                  <a:pt x="2073512" y="2294400"/>
                </a:cubicBezTo>
                <a:cubicBezTo>
                  <a:pt x="2073439" y="2294397"/>
                  <a:pt x="2073369" y="2294369"/>
                  <a:pt x="2073319" y="2294318"/>
                </a:cubicBezTo>
                <a:close/>
              </a:path>
            </a:pathLst>
          </a:custGeom>
          <a:solidFill>
            <a:srgbClr val="000000"/>
          </a:solidFill>
          <a:ln w="2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9773BF30-D6FD-A004-527A-318E1194B10F}"/>
              </a:ext>
            </a:extLst>
          </p:cNvPr>
          <p:cNvSpPr/>
          <p:nvPr/>
        </p:nvSpPr>
        <p:spPr>
          <a:xfrm>
            <a:off x="1022375" y="6146251"/>
            <a:ext cx="192259" cy="191827"/>
          </a:xfrm>
          <a:custGeom>
            <a:avLst/>
            <a:gdLst>
              <a:gd name="connsiteX0" fmla="*/ 302549 w 730421"/>
              <a:gd name="connsiteY0" fmla="*/ 723371 h 728779"/>
              <a:gd name="connsiteX1" fmla="*/ 366220 w 730421"/>
              <a:gd name="connsiteY1" fmla="*/ 728779 h 728779"/>
              <a:gd name="connsiteX2" fmla="*/ 531563 w 730421"/>
              <a:gd name="connsiteY2" fmla="*/ 688901 h 728779"/>
              <a:gd name="connsiteX3" fmla="*/ 546654 w 730421"/>
              <a:gd name="connsiteY3" fmla="*/ 652254 h 728779"/>
              <a:gd name="connsiteX4" fmla="*/ 510010 w 730421"/>
              <a:gd name="connsiteY4" fmla="*/ 637163 h 728779"/>
              <a:gd name="connsiteX5" fmla="*/ 506201 w 730421"/>
              <a:gd name="connsiteY5" fmla="*/ 639102 h 728779"/>
              <a:gd name="connsiteX6" fmla="*/ 91501 w 730421"/>
              <a:gd name="connsiteY6" fmla="*/ 504639 h 728779"/>
              <a:gd name="connsiteX7" fmla="*/ 225964 w 730421"/>
              <a:gd name="connsiteY7" fmla="*/ 89938 h 728779"/>
              <a:gd name="connsiteX8" fmla="*/ 387266 w 730421"/>
              <a:gd name="connsiteY8" fmla="*/ 56982 h 728779"/>
              <a:gd name="connsiteX9" fmla="*/ 674347 w 730421"/>
              <a:gd name="connsiteY9" fmla="*/ 374441 h 728779"/>
              <a:gd name="connsiteX10" fmla="*/ 674347 w 730421"/>
              <a:gd name="connsiteY10" fmla="*/ 448537 h 728779"/>
              <a:gd name="connsiteX11" fmla="*/ 646323 w 730421"/>
              <a:gd name="connsiteY11" fmla="*/ 476561 h 728779"/>
              <a:gd name="connsiteX12" fmla="*/ 628471 w 730421"/>
              <a:gd name="connsiteY12" fmla="*/ 476561 h 728779"/>
              <a:gd name="connsiteX13" fmla="*/ 534226 w 730421"/>
              <a:gd name="connsiteY13" fmla="*/ 382287 h 728779"/>
              <a:gd name="connsiteX14" fmla="*/ 534226 w 730421"/>
              <a:gd name="connsiteY14" fmla="*/ 364464 h 728779"/>
              <a:gd name="connsiteX15" fmla="*/ 366083 w 730421"/>
              <a:gd name="connsiteY15" fmla="*/ 195139 h 728779"/>
              <a:gd name="connsiteX16" fmla="*/ 196760 w 730421"/>
              <a:gd name="connsiteY16" fmla="*/ 363281 h 728779"/>
              <a:gd name="connsiteX17" fmla="*/ 364900 w 730421"/>
              <a:gd name="connsiteY17" fmla="*/ 532607 h 728779"/>
              <a:gd name="connsiteX18" fmla="*/ 502082 w 730421"/>
              <a:gd name="connsiteY18" fmla="*/ 462941 h 728779"/>
              <a:gd name="connsiteX19" fmla="*/ 628471 w 730421"/>
              <a:gd name="connsiteY19" fmla="*/ 532610 h 728779"/>
              <a:gd name="connsiteX20" fmla="*/ 646323 w 730421"/>
              <a:gd name="connsiteY20" fmla="*/ 532610 h 728779"/>
              <a:gd name="connsiteX21" fmla="*/ 730396 w 730421"/>
              <a:gd name="connsiteY21" fmla="*/ 448537 h 728779"/>
              <a:gd name="connsiteX22" fmla="*/ 730396 w 730421"/>
              <a:gd name="connsiteY22" fmla="*/ 374441 h 728779"/>
              <a:gd name="connsiteX23" fmla="*/ 390938 w 730421"/>
              <a:gd name="connsiteY23" fmla="*/ 989 h 728779"/>
              <a:gd name="connsiteX24" fmla="*/ 986 w 730421"/>
              <a:gd name="connsiteY24" fmla="*/ 337723 h 728779"/>
              <a:gd name="connsiteX25" fmla="*/ 302549 w 730421"/>
              <a:gd name="connsiteY25" fmla="*/ 723371 h 728779"/>
              <a:gd name="connsiteX26" fmla="*/ 366080 w 730421"/>
              <a:gd name="connsiteY26" fmla="*/ 476561 h 728779"/>
              <a:gd name="connsiteX27" fmla="*/ 253983 w 730421"/>
              <a:gd name="connsiteY27" fmla="*/ 364464 h 728779"/>
              <a:gd name="connsiteX28" fmla="*/ 366080 w 730421"/>
              <a:gd name="connsiteY28" fmla="*/ 252367 h 728779"/>
              <a:gd name="connsiteX29" fmla="*/ 478177 w 730421"/>
              <a:gd name="connsiteY29" fmla="*/ 364464 h 728779"/>
              <a:gd name="connsiteX30" fmla="*/ 366080 w 730421"/>
              <a:gd name="connsiteY30" fmla="*/ 476561 h 72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0421" h="728779">
                <a:moveTo>
                  <a:pt x="302549" y="723371"/>
                </a:moveTo>
                <a:cubicBezTo>
                  <a:pt x="323584" y="726958"/>
                  <a:pt x="344883" y="728765"/>
                  <a:pt x="366220" y="728779"/>
                </a:cubicBezTo>
                <a:cubicBezTo>
                  <a:pt x="423723" y="728838"/>
                  <a:pt x="480411" y="715165"/>
                  <a:pt x="531563" y="688901"/>
                </a:cubicBezTo>
                <a:cubicBezTo>
                  <a:pt x="545850" y="682949"/>
                  <a:pt x="552607" y="666540"/>
                  <a:pt x="546654" y="652254"/>
                </a:cubicBezTo>
                <a:cubicBezTo>
                  <a:pt x="540702" y="637967"/>
                  <a:pt x="524297" y="631210"/>
                  <a:pt x="510010" y="637163"/>
                </a:cubicBezTo>
                <a:cubicBezTo>
                  <a:pt x="508693" y="637712"/>
                  <a:pt x="507420" y="638359"/>
                  <a:pt x="506201" y="639102"/>
                </a:cubicBezTo>
                <a:cubicBezTo>
                  <a:pt x="354554" y="716488"/>
                  <a:pt x="168887" y="656286"/>
                  <a:pt x="91501" y="504639"/>
                </a:cubicBezTo>
                <a:cubicBezTo>
                  <a:pt x="14115" y="352991"/>
                  <a:pt x="74317" y="167325"/>
                  <a:pt x="225964" y="89938"/>
                </a:cubicBezTo>
                <a:cubicBezTo>
                  <a:pt x="275749" y="64532"/>
                  <a:pt x="331507" y="53140"/>
                  <a:pt x="387266" y="56982"/>
                </a:cubicBezTo>
                <a:cubicBezTo>
                  <a:pt x="551368" y="71213"/>
                  <a:pt x="676637" y="209739"/>
                  <a:pt x="674347" y="374441"/>
                </a:cubicBezTo>
                <a:lnTo>
                  <a:pt x="674347" y="448537"/>
                </a:lnTo>
                <a:cubicBezTo>
                  <a:pt x="674347" y="464015"/>
                  <a:pt x="661801" y="476561"/>
                  <a:pt x="646323" y="476561"/>
                </a:cubicBezTo>
                <a:lnTo>
                  <a:pt x="628471" y="476561"/>
                </a:lnTo>
                <a:cubicBezTo>
                  <a:pt x="576436" y="476499"/>
                  <a:pt x="534273" y="434323"/>
                  <a:pt x="534226" y="382287"/>
                </a:cubicBezTo>
                <a:lnTo>
                  <a:pt x="534226" y="364464"/>
                </a:lnTo>
                <a:cubicBezTo>
                  <a:pt x="534554" y="271275"/>
                  <a:pt x="459272" y="195467"/>
                  <a:pt x="366083" y="195139"/>
                </a:cubicBezTo>
                <a:cubicBezTo>
                  <a:pt x="272897" y="194814"/>
                  <a:pt x="197085" y="270092"/>
                  <a:pt x="196760" y="363281"/>
                </a:cubicBezTo>
                <a:cubicBezTo>
                  <a:pt x="196432" y="456470"/>
                  <a:pt x="271714" y="532279"/>
                  <a:pt x="364900" y="532607"/>
                </a:cubicBezTo>
                <a:cubicBezTo>
                  <a:pt x="419169" y="532795"/>
                  <a:pt x="470218" y="506872"/>
                  <a:pt x="502082" y="462941"/>
                </a:cubicBezTo>
                <a:cubicBezTo>
                  <a:pt x="529540" y="506236"/>
                  <a:pt x="577204" y="532509"/>
                  <a:pt x="628471" y="532610"/>
                </a:cubicBezTo>
                <a:lnTo>
                  <a:pt x="646323" y="532610"/>
                </a:lnTo>
                <a:cubicBezTo>
                  <a:pt x="692756" y="532610"/>
                  <a:pt x="730396" y="494970"/>
                  <a:pt x="730396" y="448537"/>
                </a:cubicBezTo>
                <a:lnTo>
                  <a:pt x="730396" y="374441"/>
                </a:lnTo>
                <a:cubicBezTo>
                  <a:pt x="732663" y="180207"/>
                  <a:pt x="584504" y="17215"/>
                  <a:pt x="390938" y="989"/>
                </a:cubicBezTo>
                <a:cubicBezTo>
                  <a:pt x="190270" y="-13707"/>
                  <a:pt x="15682" y="137053"/>
                  <a:pt x="986" y="337723"/>
                </a:cubicBezTo>
                <a:cubicBezTo>
                  <a:pt x="-12710" y="524721"/>
                  <a:pt x="117766" y="691574"/>
                  <a:pt x="302549" y="723371"/>
                </a:cubicBezTo>
                <a:close/>
                <a:moveTo>
                  <a:pt x="366080" y="476561"/>
                </a:moveTo>
                <a:cubicBezTo>
                  <a:pt x="304172" y="476561"/>
                  <a:pt x="253983" y="426372"/>
                  <a:pt x="253983" y="364464"/>
                </a:cubicBezTo>
                <a:cubicBezTo>
                  <a:pt x="253983" y="302556"/>
                  <a:pt x="304172" y="252367"/>
                  <a:pt x="366080" y="252367"/>
                </a:cubicBezTo>
                <a:cubicBezTo>
                  <a:pt x="427988" y="252367"/>
                  <a:pt x="478177" y="302556"/>
                  <a:pt x="478177" y="364464"/>
                </a:cubicBezTo>
                <a:cubicBezTo>
                  <a:pt x="478177" y="426372"/>
                  <a:pt x="427988" y="476561"/>
                  <a:pt x="366080" y="476561"/>
                </a:cubicBezTo>
                <a:close/>
              </a:path>
            </a:pathLst>
          </a:custGeom>
          <a:solidFill>
            <a:srgbClr val="000000"/>
          </a:solidFill>
          <a:ln w="2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B1246929-217D-5724-18DB-F6DBAF69E95F}"/>
              </a:ext>
            </a:extLst>
          </p:cNvPr>
          <p:cNvSpPr txBox="1"/>
          <p:nvPr/>
        </p:nvSpPr>
        <p:spPr>
          <a:xfrm>
            <a:off x="206844" y="5524200"/>
            <a:ext cx="18233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ros@bdld.org.uk</a:t>
            </a:r>
          </a:p>
        </p:txBody>
      </p:sp>
    </p:spTree>
    <p:custDataLst>
      <p:tags r:id="rId1"/>
    </p:custDataLst>
    <p:extLst>
      <p:ext uri="{BB962C8B-B14F-4D97-AF65-F5344CB8AC3E}">
        <p14:creationId xmlns:p14="http://schemas.microsoft.com/office/powerpoint/2010/main" val="26264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8" presetClass="emph" presetSubtype="0" fill="hold" grpId="1" nodeType="afterEffect">
                                  <p:stCondLst>
                                    <p:cond delay="0"/>
                                  </p:stCondLst>
                                  <p:childTnLst>
                                    <p:animRot by="21600000">
                                      <p:cBhvr>
                                        <p:cTn id="15" dur="2000" fill="hold"/>
                                        <p:tgtEl>
                                          <p:spTgt spid="24"/>
                                        </p:tgtEl>
                                        <p:attrNameLst>
                                          <p:attrName>r</p:attrName>
                                        </p:attrNameLst>
                                      </p:cBhvr>
                                    </p:animRot>
                                  </p:childTnLst>
                                </p:cTn>
                              </p:par>
                              <p:par>
                                <p:cTn id="16" presetID="7" presetClass="emph" presetSubtype="10" decel="20000" fill="hold" nodeType="withEffect">
                                  <p:stCondLst>
                                    <p:cond delay="0"/>
                                  </p:stCondLst>
                                  <p:childTnLst>
                                    <p:animClr clrSpc="hsl" dir="ccw">
                                      <p:cBhvr>
                                        <p:cTn id="17" dur="2000" fill="hold"/>
                                        <p:tgtEl>
                                          <p:spTgt spid="24"/>
                                        </p:tgtEl>
                                        <p:attrNameLst>
                                          <p:attrName>stroke.color</p:attrName>
                                        </p:attrNameLst>
                                      </p:cBhvr>
                                      <p:to>
                                        <a:schemeClr val="accent2"/>
                                      </p:to>
                                    </p:animClr>
                                    <p:set>
                                      <p:cBhvr>
                                        <p:cTn id="18" dur="2000" fill="hold"/>
                                        <p:tgtEl>
                                          <p:spTgt spid="24"/>
                                        </p:tgtEl>
                                        <p:attrNameLst>
                                          <p:attrName>stroke.on</p:attrName>
                                        </p:attrNameLst>
                                      </p:cBhvr>
                                      <p:to>
                                        <p:strVal val="true"/>
                                      </p:to>
                                    </p:se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7" name="TextBox 7"/>
          <p:cNvSpPr txBox="1"/>
          <p:nvPr/>
        </p:nvSpPr>
        <p:spPr>
          <a:xfrm>
            <a:off x="1117600" y="4247078"/>
            <a:ext cx="10007600" cy="2393604"/>
          </a:xfrm>
          <a:prstGeom prst="rect">
            <a:avLst/>
          </a:prstGeom>
        </p:spPr>
        <p:txBody>
          <a:bodyPr wrap="square" lIns="0" tIns="0" rIns="0" bIns="0" rtlCol="0" anchor="t">
            <a:spAutoFit/>
          </a:bodyPr>
          <a:lstStyle/>
          <a:p>
            <a:pPr algn="ctr" defTabSz="609630">
              <a:lnSpc>
                <a:spcPts val="10277"/>
              </a:lnSpc>
            </a:pPr>
            <a:r>
              <a:rPr lang="en-US" sz="7341" dirty="0">
                <a:solidFill>
                  <a:srgbClr val="000000"/>
                </a:solidFill>
                <a:latin typeface="Barlow Bold"/>
              </a:rPr>
              <a:t>Young People Thrive</a:t>
            </a:r>
          </a:p>
          <a:p>
            <a:pPr algn="ctr" defTabSz="609630">
              <a:lnSpc>
                <a:spcPts val="10277"/>
              </a:lnSpc>
            </a:pPr>
            <a:r>
              <a:rPr lang="en-US" sz="3200" i="1" dirty="0">
                <a:solidFill>
                  <a:srgbClr val="C634A7"/>
                </a:solidFill>
                <a:latin typeface="Barlow Bold"/>
              </a:rPr>
              <a:t>Supporting Young Minds in London</a:t>
            </a:r>
          </a:p>
        </p:txBody>
      </p:sp>
      <p:grpSp>
        <p:nvGrpSpPr>
          <p:cNvPr id="2" name="Group 2"/>
          <p:cNvGrpSpPr/>
          <p:nvPr/>
        </p:nvGrpSpPr>
        <p:grpSpPr>
          <a:xfrm rot="-10800000">
            <a:off x="-615393" y="-1621967"/>
            <a:ext cx="14187691" cy="5357927"/>
            <a:chOff x="0" y="0"/>
            <a:chExt cx="6347206" cy="2396998"/>
          </a:xfrm>
        </p:grpSpPr>
        <p:sp>
          <p:nvSpPr>
            <p:cNvPr id="3" name="Freeform 3"/>
            <p:cNvSpPr/>
            <p:nvPr/>
          </p:nvSpPr>
          <p:spPr>
            <a:xfrm flipH="1" flipV="1">
              <a:off x="-228518" y="-32151"/>
              <a:ext cx="6678549" cy="2641092"/>
            </a:xfrm>
            <a:custGeom>
              <a:avLst/>
              <a:gdLst/>
              <a:ahLst/>
              <a:cxnLst/>
              <a:rect l="l" t="t" r="r" b="b"/>
              <a:pathLst>
                <a:path w="6678549" h="2641092">
                  <a:moveTo>
                    <a:pt x="228981" y="60325"/>
                  </a:moveTo>
                  <a:cubicBezTo>
                    <a:pt x="298958" y="2631567"/>
                    <a:pt x="0" y="1994789"/>
                    <a:pt x="958723" y="1973199"/>
                  </a:cubicBezTo>
                  <a:cubicBezTo>
                    <a:pt x="958723" y="1972818"/>
                    <a:pt x="958596" y="1972564"/>
                    <a:pt x="958469" y="1972056"/>
                  </a:cubicBezTo>
                  <a:cubicBezTo>
                    <a:pt x="958723" y="1971675"/>
                    <a:pt x="958850" y="1972437"/>
                    <a:pt x="959104" y="1973199"/>
                  </a:cubicBezTo>
                  <a:cubicBezTo>
                    <a:pt x="987044" y="1972564"/>
                    <a:pt x="1016127" y="1972437"/>
                    <a:pt x="1046480" y="1972945"/>
                  </a:cubicBezTo>
                  <a:cubicBezTo>
                    <a:pt x="1324610" y="1909318"/>
                    <a:pt x="1023239" y="1853184"/>
                    <a:pt x="1540129" y="1982216"/>
                  </a:cubicBezTo>
                  <a:cubicBezTo>
                    <a:pt x="1570863" y="1939798"/>
                    <a:pt x="1830959" y="2029587"/>
                    <a:pt x="1888109" y="2083816"/>
                  </a:cubicBezTo>
                  <a:cubicBezTo>
                    <a:pt x="1952498" y="2035937"/>
                    <a:pt x="2271141" y="2044319"/>
                    <a:pt x="2448814" y="2100707"/>
                  </a:cubicBezTo>
                  <a:cubicBezTo>
                    <a:pt x="2448433" y="2099945"/>
                    <a:pt x="2448560" y="2098675"/>
                    <a:pt x="2449449" y="2096389"/>
                  </a:cubicBezTo>
                  <a:cubicBezTo>
                    <a:pt x="2451100" y="2097024"/>
                    <a:pt x="2453005" y="2093976"/>
                    <a:pt x="2453386" y="2101215"/>
                  </a:cubicBezTo>
                  <a:cubicBezTo>
                    <a:pt x="2452878" y="2101088"/>
                    <a:pt x="2451989" y="2101342"/>
                    <a:pt x="2451227" y="2101469"/>
                  </a:cubicBezTo>
                  <a:cubicBezTo>
                    <a:pt x="2488565" y="2113534"/>
                    <a:pt x="2519680" y="2127631"/>
                    <a:pt x="2540508" y="2143887"/>
                  </a:cubicBezTo>
                  <a:cubicBezTo>
                    <a:pt x="2905633" y="2011934"/>
                    <a:pt x="2558542" y="1838325"/>
                    <a:pt x="3231134" y="2049145"/>
                  </a:cubicBezTo>
                  <a:cubicBezTo>
                    <a:pt x="3701161" y="1884680"/>
                    <a:pt x="3780663" y="2173478"/>
                    <a:pt x="4043299" y="2081149"/>
                  </a:cubicBezTo>
                  <a:cubicBezTo>
                    <a:pt x="4281551" y="2207387"/>
                    <a:pt x="4525899" y="2187575"/>
                    <a:pt x="4790948" y="2210689"/>
                  </a:cubicBezTo>
                  <a:cubicBezTo>
                    <a:pt x="4813300" y="2252853"/>
                    <a:pt x="4832223" y="2277110"/>
                    <a:pt x="4850638" y="2288794"/>
                  </a:cubicBezTo>
                  <a:cubicBezTo>
                    <a:pt x="4850511" y="2287778"/>
                    <a:pt x="4850511" y="2286889"/>
                    <a:pt x="4851019" y="2289048"/>
                  </a:cubicBezTo>
                  <a:cubicBezTo>
                    <a:pt x="4909312" y="2325624"/>
                    <a:pt x="4964557" y="2237232"/>
                    <a:pt x="5116703" y="2185162"/>
                  </a:cubicBezTo>
                  <a:cubicBezTo>
                    <a:pt x="5149088" y="2204466"/>
                    <a:pt x="5174996" y="2217674"/>
                    <a:pt x="5197602" y="2226691"/>
                  </a:cubicBezTo>
                  <a:lnTo>
                    <a:pt x="5197729" y="2226691"/>
                  </a:lnTo>
                  <a:lnTo>
                    <a:pt x="5197856" y="2226818"/>
                  </a:lnTo>
                  <a:cubicBezTo>
                    <a:pt x="5284978" y="2261743"/>
                    <a:pt x="5322316" y="2232787"/>
                    <a:pt x="5488432" y="2235454"/>
                  </a:cubicBezTo>
                  <a:cubicBezTo>
                    <a:pt x="5613019" y="2280285"/>
                    <a:pt x="5697093" y="2132711"/>
                    <a:pt x="5933948" y="2285365"/>
                  </a:cubicBezTo>
                  <a:cubicBezTo>
                    <a:pt x="6009513" y="2288921"/>
                    <a:pt x="5960364" y="2348992"/>
                    <a:pt x="6181217" y="2351786"/>
                  </a:cubicBezTo>
                  <a:cubicBezTo>
                    <a:pt x="6280531" y="2388235"/>
                    <a:pt x="6322441" y="2409317"/>
                    <a:pt x="6387846" y="2414651"/>
                  </a:cubicBezTo>
                  <a:cubicBezTo>
                    <a:pt x="6387846" y="2414524"/>
                    <a:pt x="6387846" y="2414524"/>
                    <a:pt x="6387846" y="2414397"/>
                  </a:cubicBezTo>
                  <a:cubicBezTo>
                    <a:pt x="6387973" y="2414143"/>
                    <a:pt x="6387973" y="2414397"/>
                    <a:pt x="6388100" y="2414778"/>
                  </a:cubicBezTo>
                  <a:cubicBezTo>
                    <a:pt x="6412611" y="2416683"/>
                    <a:pt x="6440170" y="2416556"/>
                    <a:pt x="6475476" y="2414143"/>
                  </a:cubicBezTo>
                  <a:cubicBezTo>
                    <a:pt x="6678549" y="2641092"/>
                    <a:pt x="6509385" y="219583"/>
                    <a:pt x="6515608" y="39116"/>
                  </a:cubicBezTo>
                  <a:cubicBezTo>
                    <a:pt x="6140450" y="58293"/>
                    <a:pt x="169926" y="0"/>
                    <a:pt x="228981" y="60325"/>
                  </a:cubicBezTo>
                  <a:close/>
                  <a:moveTo>
                    <a:pt x="6084951" y="2336546"/>
                  </a:moveTo>
                  <a:cubicBezTo>
                    <a:pt x="6085713" y="2336419"/>
                    <a:pt x="6085586" y="2342261"/>
                    <a:pt x="6084951" y="2336546"/>
                  </a:cubicBezTo>
                  <a:close/>
                </a:path>
              </a:pathLst>
            </a:custGeom>
            <a:blipFill>
              <a:blip r:embed="rId2"/>
              <a:stretch>
                <a:fillRect t="-38093" b="-38093"/>
              </a:stretch>
            </a:blipFill>
          </p:spPr>
          <p:txBody>
            <a:bodyPr/>
            <a:lstStyle/>
            <a:p>
              <a:pPr defTabSz="609630"/>
              <a:endParaRPr lang="en-GB" sz="1200">
                <a:solidFill>
                  <a:prstClr val="black"/>
                </a:solidFill>
                <a:latin typeface="Calibri"/>
              </a:endParaRPr>
            </a:p>
          </p:txBody>
        </p:sp>
      </p:grpSp>
      <p:sp>
        <p:nvSpPr>
          <p:cNvPr id="4" name="Freeform 4"/>
          <p:cNvSpPr/>
          <p:nvPr/>
        </p:nvSpPr>
        <p:spPr>
          <a:xfrm>
            <a:off x="5815010" y="3557243"/>
            <a:ext cx="2372410" cy="659961"/>
          </a:xfrm>
          <a:custGeom>
            <a:avLst/>
            <a:gdLst/>
            <a:ahLst/>
            <a:cxnLst/>
            <a:rect l="l" t="t" r="r" b="b"/>
            <a:pathLst>
              <a:path w="3558615" h="989942">
                <a:moveTo>
                  <a:pt x="0" y="0"/>
                </a:moveTo>
                <a:lnTo>
                  <a:pt x="3558616" y="0"/>
                </a:lnTo>
                <a:lnTo>
                  <a:pt x="3558616" y="989942"/>
                </a:lnTo>
                <a:lnTo>
                  <a:pt x="0" y="9899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4004580" y="3429000"/>
            <a:ext cx="1635789" cy="788204"/>
          </a:xfrm>
          <a:custGeom>
            <a:avLst/>
            <a:gdLst/>
            <a:ahLst/>
            <a:cxnLst/>
            <a:rect l="l" t="t" r="r" b="b"/>
            <a:pathLst>
              <a:path w="2453683" h="1182306">
                <a:moveTo>
                  <a:pt x="0" y="0"/>
                </a:moveTo>
                <a:lnTo>
                  <a:pt x="2453683" y="0"/>
                </a:lnTo>
                <a:lnTo>
                  <a:pt x="2453683" y="1182306"/>
                </a:lnTo>
                <a:lnTo>
                  <a:pt x="0" y="1182306"/>
                </a:lnTo>
                <a:lnTo>
                  <a:pt x="0" y="0"/>
                </a:lnTo>
                <a:close/>
              </a:path>
            </a:pathLst>
          </a:custGeom>
          <a:blipFill>
            <a:blip r:embed="rId5"/>
            <a:stretch>
              <a:fillRect t="-10019"/>
            </a:stretch>
          </a:blipFill>
        </p:spPr>
        <p:txBody>
          <a:bodyPr/>
          <a:lstStyle/>
          <a:p>
            <a:pPr defTabSz="609630"/>
            <a:endParaRPr lang="en-GB" sz="1200">
              <a:solidFill>
                <a:prstClr val="black"/>
              </a:solidFill>
              <a:latin typeface="Calibri"/>
            </a:endParaRPr>
          </a:p>
        </p:txBody>
      </p:sp>
      <p:sp>
        <p:nvSpPr>
          <p:cNvPr id="6" name="Freeform 6"/>
          <p:cNvSpPr/>
          <p:nvPr/>
        </p:nvSpPr>
        <p:spPr>
          <a:xfrm>
            <a:off x="2197100" y="5650168"/>
            <a:ext cx="7848600" cy="186404"/>
          </a:xfrm>
          <a:custGeom>
            <a:avLst/>
            <a:gdLst/>
            <a:ahLst/>
            <a:cxnLst/>
            <a:rect l="l" t="t" r="r" b="b"/>
            <a:pathLst>
              <a:path w="11772900" h="279606">
                <a:moveTo>
                  <a:pt x="0" y="0"/>
                </a:moveTo>
                <a:lnTo>
                  <a:pt x="11772900" y="0"/>
                </a:lnTo>
                <a:lnTo>
                  <a:pt x="11772900" y="279606"/>
                </a:lnTo>
                <a:lnTo>
                  <a:pt x="0" y="279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dirty="0">
              <a:solidFill>
                <a:prstClr val="black"/>
              </a:solidFill>
              <a:latin typeface="Calibri"/>
            </a:endParaRPr>
          </a:p>
        </p:txBody>
      </p:sp>
    </p:spTree>
    <p:extLst>
      <p:ext uri="{BB962C8B-B14F-4D97-AF65-F5344CB8AC3E}">
        <p14:creationId xmlns:p14="http://schemas.microsoft.com/office/powerpoint/2010/main" val="3056467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2" name="Freeform 2"/>
          <p:cNvSpPr/>
          <p:nvPr/>
        </p:nvSpPr>
        <p:spPr>
          <a:xfrm rot="5472208">
            <a:off x="8429049" y="-310006"/>
            <a:ext cx="10004027" cy="7478011"/>
          </a:xfrm>
          <a:custGeom>
            <a:avLst/>
            <a:gdLst/>
            <a:ahLst/>
            <a:cxnLst/>
            <a:rect l="l" t="t" r="r" b="b"/>
            <a:pathLst>
              <a:path w="15006041" h="11217016">
                <a:moveTo>
                  <a:pt x="0" y="0"/>
                </a:moveTo>
                <a:lnTo>
                  <a:pt x="15006041" y="0"/>
                </a:lnTo>
                <a:lnTo>
                  <a:pt x="15006041" y="11217016"/>
                </a:lnTo>
                <a:lnTo>
                  <a:pt x="0" y="11217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GB" sz="1200">
              <a:solidFill>
                <a:prstClr val="black"/>
              </a:solidFill>
              <a:latin typeface="Calibri"/>
            </a:endParaRPr>
          </a:p>
        </p:txBody>
      </p:sp>
      <p:sp>
        <p:nvSpPr>
          <p:cNvPr id="3" name="Freeform 3"/>
          <p:cNvSpPr/>
          <p:nvPr/>
        </p:nvSpPr>
        <p:spPr>
          <a:xfrm>
            <a:off x="674974" y="1591998"/>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5" name="Freeform 5"/>
          <p:cNvSpPr/>
          <p:nvPr/>
        </p:nvSpPr>
        <p:spPr>
          <a:xfrm>
            <a:off x="674974" y="3188780"/>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6" name="Freeform 6"/>
          <p:cNvSpPr/>
          <p:nvPr/>
        </p:nvSpPr>
        <p:spPr>
          <a:xfrm>
            <a:off x="687873" y="4210069"/>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7" name="Freeform 7"/>
          <p:cNvSpPr/>
          <p:nvPr/>
        </p:nvSpPr>
        <p:spPr>
          <a:xfrm>
            <a:off x="9725940" y="-226447"/>
            <a:ext cx="3019790" cy="2257293"/>
          </a:xfrm>
          <a:custGeom>
            <a:avLst/>
            <a:gdLst/>
            <a:ahLst/>
            <a:cxnLst/>
            <a:rect l="l" t="t" r="r" b="b"/>
            <a:pathLst>
              <a:path w="4529685" h="3385939">
                <a:moveTo>
                  <a:pt x="0" y="0"/>
                </a:moveTo>
                <a:lnTo>
                  <a:pt x="4529685" y="0"/>
                </a:lnTo>
                <a:lnTo>
                  <a:pt x="4529685" y="3385939"/>
                </a:lnTo>
                <a:lnTo>
                  <a:pt x="0" y="33859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GB" sz="1200">
              <a:solidFill>
                <a:prstClr val="black"/>
              </a:solidFill>
              <a:latin typeface="Calibri"/>
            </a:endParaRPr>
          </a:p>
        </p:txBody>
      </p:sp>
      <p:sp>
        <p:nvSpPr>
          <p:cNvPr id="8" name="Freeform 8"/>
          <p:cNvSpPr/>
          <p:nvPr/>
        </p:nvSpPr>
        <p:spPr>
          <a:xfrm>
            <a:off x="10410045" y="1079847"/>
            <a:ext cx="1547785" cy="430565"/>
          </a:xfrm>
          <a:custGeom>
            <a:avLst/>
            <a:gdLst/>
            <a:ahLst/>
            <a:cxnLst/>
            <a:rect l="l" t="t" r="r" b="b"/>
            <a:pathLst>
              <a:path w="2321678" h="645848">
                <a:moveTo>
                  <a:pt x="0" y="0"/>
                </a:moveTo>
                <a:lnTo>
                  <a:pt x="2321678" y="0"/>
                </a:lnTo>
                <a:lnTo>
                  <a:pt x="2321678" y="645848"/>
                </a:lnTo>
                <a:lnTo>
                  <a:pt x="0" y="645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GB" sz="1200">
              <a:solidFill>
                <a:prstClr val="black"/>
              </a:solidFill>
              <a:latin typeface="Calibri"/>
            </a:endParaRPr>
          </a:p>
        </p:txBody>
      </p:sp>
      <p:sp>
        <p:nvSpPr>
          <p:cNvPr id="9" name="Freeform 9"/>
          <p:cNvSpPr/>
          <p:nvPr/>
        </p:nvSpPr>
        <p:spPr>
          <a:xfrm>
            <a:off x="10890625" y="426761"/>
            <a:ext cx="1067205" cy="514232"/>
          </a:xfrm>
          <a:custGeom>
            <a:avLst/>
            <a:gdLst/>
            <a:ahLst/>
            <a:cxnLst/>
            <a:rect l="l" t="t" r="r" b="b"/>
            <a:pathLst>
              <a:path w="1600808" h="771348">
                <a:moveTo>
                  <a:pt x="0" y="0"/>
                </a:moveTo>
                <a:lnTo>
                  <a:pt x="1600808" y="0"/>
                </a:lnTo>
                <a:lnTo>
                  <a:pt x="1600808" y="771348"/>
                </a:lnTo>
                <a:lnTo>
                  <a:pt x="0" y="771348"/>
                </a:lnTo>
                <a:lnTo>
                  <a:pt x="0" y="0"/>
                </a:lnTo>
                <a:close/>
              </a:path>
            </a:pathLst>
          </a:custGeom>
          <a:blipFill>
            <a:blip r:embed="rId10"/>
            <a:stretch>
              <a:fillRect t="-10019"/>
            </a:stretch>
          </a:blipFill>
        </p:spPr>
        <p:txBody>
          <a:bodyPr/>
          <a:lstStyle/>
          <a:p>
            <a:pPr defTabSz="609630">
              <a:defRPr/>
            </a:pPr>
            <a:endParaRPr lang="en-GB" sz="1200">
              <a:solidFill>
                <a:prstClr val="black"/>
              </a:solidFill>
              <a:latin typeface="Calibri"/>
            </a:endParaRPr>
          </a:p>
        </p:txBody>
      </p:sp>
      <p:sp>
        <p:nvSpPr>
          <p:cNvPr id="10" name="TextBox 10"/>
          <p:cNvSpPr txBox="1"/>
          <p:nvPr/>
        </p:nvSpPr>
        <p:spPr>
          <a:xfrm>
            <a:off x="685800" y="577850"/>
            <a:ext cx="3839964" cy="595932"/>
          </a:xfrm>
          <a:prstGeom prst="rect">
            <a:avLst/>
          </a:prstGeom>
        </p:spPr>
        <p:txBody>
          <a:bodyPr lIns="0" tIns="0" rIns="0" bIns="0" rtlCol="0" anchor="t">
            <a:spAutoFit/>
          </a:bodyPr>
          <a:lstStyle/>
          <a:p>
            <a:pPr defTabSz="609630">
              <a:lnSpc>
                <a:spcPts val="5227"/>
              </a:lnSpc>
              <a:defRPr/>
            </a:pPr>
            <a:r>
              <a:rPr lang="en-US" sz="3734" b="1" err="1">
                <a:solidFill>
                  <a:prstClr val="black"/>
                </a:solidFill>
                <a:latin typeface="Barlow" pitchFamily="2" charset="77"/>
              </a:rPr>
              <a:t>Wh</a:t>
            </a:r>
            <a:r>
              <a:rPr lang="en-US" sz="3734" b="1">
                <a:solidFill>
                  <a:prstClr val="black"/>
                </a:solidFill>
                <a:latin typeface="Barlow" pitchFamily="2" charset="77"/>
              </a:rPr>
              <a:t>o are we?</a:t>
            </a:r>
          </a:p>
        </p:txBody>
      </p:sp>
      <p:sp>
        <p:nvSpPr>
          <p:cNvPr id="11" name="TextBox 11"/>
          <p:cNvSpPr txBox="1"/>
          <p:nvPr/>
        </p:nvSpPr>
        <p:spPr>
          <a:xfrm>
            <a:off x="1733222" y="1423675"/>
            <a:ext cx="7854603" cy="1723933"/>
          </a:xfrm>
          <a:prstGeom prst="rect">
            <a:avLst/>
          </a:prstGeom>
        </p:spPr>
        <p:txBody>
          <a:bodyPr wrap="square" lIns="0" tIns="0" rIns="0" bIns="0" rtlCol="0" anchor="t">
            <a:spAutoFit/>
          </a:bodyPr>
          <a:lstStyle/>
          <a:p>
            <a:pPr defTabSz="609630">
              <a:defRPr/>
            </a:pPr>
            <a:r>
              <a:rPr lang="en-GB" sz="1867" dirty="0">
                <a:solidFill>
                  <a:srgbClr val="001F49"/>
                </a:solidFill>
                <a:latin typeface="Barlow"/>
              </a:rPr>
              <a:t>Young People Thrive (YPT) supports the emotional health and mental wellbeing of:</a:t>
            </a:r>
          </a:p>
          <a:p>
            <a:pPr marL="228611" indent="-228611" defTabSz="609630">
              <a:buFont typeface="Arial" panose="020B0604020202020204" pitchFamily="34" charset="0"/>
              <a:buChar char="•"/>
              <a:defRPr/>
            </a:pPr>
            <a:r>
              <a:rPr lang="en-GB" sz="1867" dirty="0">
                <a:solidFill>
                  <a:srgbClr val="001F49"/>
                </a:solidFill>
                <a:latin typeface="Barlow"/>
              </a:rPr>
              <a:t>children </a:t>
            </a:r>
            <a:endParaRPr lang="en-GB" sz="1867" dirty="0">
              <a:solidFill>
                <a:srgbClr val="001F49"/>
              </a:solidFill>
              <a:latin typeface="Barlow" panose="00000500000000000000" pitchFamily="2" charset="0"/>
            </a:endParaRPr>
          </a:p>
          <a:p>
            <a:pPr marL="228611" indent="-228611" defTabSz="609630">
              <a:buFont typeface="Arial" panose="020B0604020202020204" pitchFamily="34" charset="0"/>
              <a:buChar char="•"/>
              <a:defRPr/>
            </a:pPr>
            <a:r>
              <a:rPr lang="en-GB" sz="1867" dirty="0">
                <a:solidFill>
                  <a:srgbClr val="001F49"/>
                </a:solidFill>
                <a:latin typeface="Barlow"/>
              </a:rPr>
              <a:t>young people</a:t>
            </a:r>
          </a:p>
          <a:p>
            <a:pPr marL="228611" indent="-228611" defTabSz="609630">
              <a:buFont typeface="Arial" panose="020B0604020202020204" pitchFamily="34" charset="0"/>
              <a:buChar char="•"/>
              <a:defRPr/>
            </a:pPr>
            <a:r>
              <a:rPr lang="en-GB" sz="1867" dirty="0">
                <a:solidFill>
                  <a:srgbClr val="001F49"/>
                </a:solidFill>
                <a:latin typeface="Barlow"/>
              </a:rPr>
              <a:t>their parents/carers</a:t>
            </a:r>
          </a:p>
          <a:p>
            <a:pPr marL="228611" indent="-228611" defTabSz="609630">
              <a:buFont typeface="Arial" panose="020B0604020202020204" pitchFamily="34" charset="0"/>
              <a:buChar char="•"/>
              <a:defRPr/>
            </a:pPr>
            <a:r>
              <a:rPr lang="en-GB" sz="1867" dirty="0">
                <a:solidFill>
                  <a:srgbClr val="001F49"/>
                </a:solidFill>
                <a:latin typeface="Barlow"/>
              </a:rPr>
              <a:t>families and communities.</a:t>
            </a:r>
          </a:p>
        </p:txBody>
      </p:sp>
      <p:sp>
        <p:nvSpPr>
          <p:cNvPr id="12" name="TextBox 12"/>
          <p:cNvSpPr txBox="1"/>
          <p:nvPr/>
        </p:nvSpPr>
        <p:spPr>
          <a:xfrm>
            <a:off x="1728224" y="3347181"/>
            <a:ext cx="7835449" cy="846386"/>
          </a:xfrm>
          <a:prstGeom prst="rect">
            <a:avLst/>
          </a:prstGeom>
        </p:spPr>
        <p:txBody>
          <a:bodyPr wrap="square" lIns="0" tIns="0" rIns="0" bIns="0" rtlCol="0" anchor="t">
            <a:spAutoFit/>
          </a:bodyPr>
          <a:lstStyle/>
          <a:p>
            <a:pPr defTabSz="609630">
              <a:lnSpc>
                <a:spcPts val="2239"/>
              </a:lnSpc>
              <a:spcBef>
                <a:spcPct val="0"/>
              </a:spcBef>
            </a:pPr>
            <a:r>
              <a:rPr lang="en-GB" sz="1867" b="1" dirty="0">
                <a:solidFill>
                  <a:srgbClr val="C634A7"/>
                </a:solidFill>
                <a:latin typeface="Barlow"/>
              </a:rPr>
              <a:t>How?</a:t>
            </a:r>
          </a:p>
          <a:p>
            <a:pPr defTabSz="609630">
              <a:lnSpc>
                <a:spcPts val="2239"/>
              </a:lnSpc>
              <a:spcBef>
                <a:spcPct val="0"/>
              </a:spcBef>
            </a:pPr>
            <a:r>
              <a:rPr lang="en-GB" sz="1867" dirty="0">
                <a:solidFill>
                  <a:srgbClr val="001F49"/>
                </a:solidFill>
                <a:latin typeface="Barlow"/>
              </a:rPr>
              <a:t>By delivering a range of innovative, accessible and evidence-based services to help them live </a:t>
            </a:r>
            <a:r>
              <a:rPr lang="en-GB" sz="1867" b="1" dirty="0">
                <a:solidFill>
                  <a:srgbClr val="001F49"/>
                </a:solidFill>
                <a:latin typeface="Barlow"/>
              </a:rPr>
              <a:t>Mentally Healthy lives </a:t>
            </a:r>
            <a:r>
              <a:rPr lang="en-GB" sz="1867" dirty="0">
                <a:solidFill>
                  <a:srgbClr val="001F49"/>
                </a:solidFill>
                <a:latin typeface="Barlow"/>
              </a:rPr>
              <a:t>and </a:t>
            </a:r>
            <a:r>
              <a:rPr lang="en-GB" sz="1867" b="1" dirty="0">
                <a:solidFill>
                  <a:srgbClr val="001F49"/>
                </a:solidFill>
                <a:latin typeface="Barlow"/>
              </a:rPr>
              <a:t>THRIVE</a:t>
            </a:r>
            <a:r>
              <a:rPr lang="en-GB" sz="1867" dirty="0">
                <a:solidFill>
                  <a:srgbClr val="001F49"/>
                </a:solidFill>
                <a:latin typeface="Barlow"/>
              </a:rPr>
              <a:t> </a:t>
            </a:r>
            <a:endParaRPr lang="en-US" sz="1867" dirty="0">
              <a:solidFill>
                <a:srgbClr val="001F49"/>
              </a:solidFill>
              <a:latin typeface="Barlow" panose="00000500000000000000" pitchFamily="2" charset="0"/>
            </a:endParaRPr>
          </a:p>
        </p:txBody>
      </p:sp>
      <p:sp>
        <p:nvSpPr>
          <p:cNvPr id="15" name="TextBox 12">
            <a:extLst>
              <a:ext uri="{FF2B5EF4-FFF2-40B4-BE49-F238E27FC236}">
                <a16:creationId xmlns:a16="http://schemas.microsoft.com/office/drawing/2014/main" id="{2D668E34-3F87-6EB7-51F3-39E7FBAC8C75}"/>
              </a:ext>
            </a:extLst>
          </p:cNvPr>
          <p:cNvSpPr txBox="1"/>
          <p:nvPr/>
        </p:nvSpPr>
        <p:spPr>
          <a:xfrm>
            <a:off x="1728224" y="4377801"/>
            <a:ext cx="7835449" cy="1128514"/>
          </a:xfrm>
          <a:prstGeom prst="rect">
            <a:avLst/>
          </a:prstGeom>
        </p:spPr>
        <p:txBody>
          <a:bodyPr wrap="square" lIns="0" tIns="0" rIns="0" bIns="0" rtlCol="0" anchor="t">
            <a:spAutoFit/>
          </a:bodyPr>
          <a:lstStyle/>
          <a:p>
            <a:pPr defTabSz="609630">
              <a:lnSpc>
                <a:spcPts val="2239"/>
              </a:lnSpc>
              <a:spcBef>
                <a:spcPct val="0"/>
              </a:spcBef>
            </a:pPr>
            <a:r>
              <a:rPr lang="en-GB" sz="1867" dirty="0">
                <a:solidFill>
                  <a:srgbClr val="001F49"/>
                </a:solidFill>
                <a:latin typeface="Barlow"/>
              </a:rPr>
              <a:t>We are a team of professionals with a specialist interest in supporting the mental health and wellbeing of children and young people through…</a:t>
            </a:r>
            <a:endParaRPr lang="en-GB" sz="1867" dirty="0">
              <a:solidFill>
                <a:srgbClr val="001F49"/>
              </a:solidFill>
              <a:latin typeface="Barlow" panose="00000500000000000000" pitchFamily="2" charset="0"/>
            </a:endParaRPr>
          </a:p>
          <a:p>
            <a:pPr marL="304815" indent="-304815" defTabSz="609630">
              <a:lnSpc>
                <a:spcPts val="2239"/>
              </a:lnSpc>
              <a:spcBef>
                <a:spcPct val="0"/>
              </a:spcBef>
              <a:buFont typeface="Arial" panose="020B0604020202020204" pitchFamily="34" charset="0"/>
              <a:buChar char="•"/>
            </a:pPr>
            <a:r>
              <a:rPr lang="en-GB" sz="1867" dirty="0">
                <a:solidFill>
                  <a:srgbClr val="001F49"/>
                </a:solidFill>
                <a:latin typeface="Barlow"/>
              </a:rPr>
              <a:t>training </a:t>
            </a:r>
            <a:endParaRPr lang="en-GB" sz="1867" dirty="0">
              <a:solidFill>
                <a:srgbClr val="001F49"/>
              </a:solidFill>
              <a:latin typeface="Barlow" panose="00000500000000000000" pitchFamily="2" charset="0"/>
            </a:endParaRPr>
          </a:p>
          <a:p>
            <a:pPr marL="304815" indent="-304815" defTabSz="609630">
              <a:lnSpc>
                <a:spcPts val="2239"/>
              </a:lnSpc>
              <a:spcBef>
                <a:spcPct val="0"/>
              </a:spcBef>
              <a:buFont typeface="Arial" panose="020B0604020202020204" pitchFamily="34" charset="0"/>
              <a:buChar char="•"/>
            </a:pPr>
            <a:r>
              <a:rPr lang="en-GB" sz="1867" dirty="0">
                <a:solidFill>
                  <a:srgbClr val="001F49"/>
                </a:solidFill>
                <a:latin typeface="Barlow"/>
              </a:rPr>
              <a:t>lived experience</a:t>
            </a:r>
            <a:endParaRPr lang="en-US" sz="1867" dirty="0">
              <a:solidFill>
                <a:srgbClr val="001F49"/>
              </a:solidFill>
              <a:latin typeface="Barlow"/>
            </a:endParaRPr>
          </a:p>
        </p:txBody>
      </p:sp>
      <p:sp>
        <p:nvSpPr>
          <p:cNvPr id="4" name="TextBox 12">
            <a:extLst>
              <a:ext uri="{FF2B5EF4-FFF2-40B4-BE49-F238E27FC236}">
                <a16:creationId xmlns:a16="http://schemas.microsoft.com/office/drawing/2014/main" id="{C7FB89EA-FAC8-2738-B5B1-178CF3D154BA}"/>
              </a:ext>
            </a:extLst>
          </p:cNvPr>
          <p:cNvSpPr txBox="1"/>
          <p:nvPr/>
        </p:nvSpPr>
        <p:spPr>
          <a:xfrm>
            <a:off x="1728224" y="5779316"/>
            <a:ext cx="8585009" cy="846386"/>
          </a:xfrm>
          <a:prstGeom prst="rect">
            <a:avLst/>
          </a:prstGeom>
        </p:spPr>
        <p:txBody>
          <a:bodyPr wrap="square" lIns="0" tIns="0" rIns="0" bIns="0" rtlCol="0" anchor="t">
            <a:spAutoFit/>
          </a:bodyPr>
          <a:lstStyle/>
          <a:p>
            <a:pPr defTabSz="609630">
              <a:lnSpc>
                <a:spcPts val="2239"/>
              </a:lnSpc>
              <a:spcBef>
                <a:spcPct val="0"/>
              </a:spcBef>
            </a:pPr>
            <a:r>
              <a:rPr lang="en-GB" sz="1867" dirty="0">
                <a:solidFill>
                  <a:srgbClr val="001F49"/>
                </a:solidFill>
                <a:latin typeface="Barlow"/>
              </a:rPr>
              <a:t>We provide support to those who don’t meet the requirements of statutory services (CAMHS/BICS), those who sit between child and adult mental health services, and we have a very short waiting list.</a:t>
            </a:r>
            <a:endParaRPr lang="en-US" sz="1867" dirty="0">
              <a:solidFill>
                <a:srgbClr val="001F49"/>
              </a:solidFill>
              <a:latin typeface="Barlow"/>
            </a:endParaRPr>
          </a:p>
        </p:txBody>
      </p:sp>
      <p:sp>
        <p:nvSpPr>
          <p:cNvPr id="13" name="Freeform 6">
            <a:extLst>
              <a:ext uri="{FF2B5EF4-FFF2-40B4-BE49-F238E27FC236}">
                <a16:creationId xmlns:a16="http://schemas.microsoft.com/office/drawing/2014/main" id="{7677DB44-EAC2-6A87-E8A0-38C3F2E9DD92}"/>
              </a:ext>
            </a:extLst>
          </p:cNvPr>
          <p:cNvSpPr/>
          <p:nvPr/>
        </p:nvSpPr>
        <p:spPr>
          <a:xfrm>
            <a:off x="687873" y="5704656"/>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Tree>
    <p:extLst>
      <p:ext uri="{BB962C8B-B14F-4D97-AF65-F5344CB8AC3E}">
        <p14:creationId xmlns:p14="http://schemas.microsoft.com/office/powerpoint/2010/main" val="1168524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2" name="Freeform 2"/>
          <p:cNvSpPr/>
          <p:nvPr/>
        </p:nvSpPr>
        <p:spPr>
          <a:xfrm rot="5472208">
            <a:off x="8429049" y="-310006"/>
            <a:ext cx="10004027" cy="7478011"/>
          </a:xfrm>
          <a:custGeom>
            <a:avLst/>
            <a:gdLst/>
            <a:ahLst/>
            <a:cxnLst/>
            <a:rect l="l" t="t" r="r" b="b"/>
            <a:pathLst>
              <a:path w="15006041" h="11217016">
                <a:moveTo>
                  <a:pt x="0" y="0"/>
                </a:moveTo>
                <a:lnTo>
                  <a:pt x="15006041" y="0"/>
                </a:lnTo>
                <a:lnTo>
                  <a:pt x="15006041" y="11217016"/>
                </a:lnTo>
                <a:lnTo>
                  <a:pt x="0" y="112170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a:off x="685799" y="2188882"/>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685799" y="3001070"/>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685799" y="3796820"/>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a:off x="685799" y="4592570"/>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7" name="Freeform 7"/>
          <p:cNvSpPr/>
          <p:nvPr/>
        </p:nvSpPr>
        <p:spPr>
          <a:xfrm>
            <a:off x="9725940" y="-226447"/>
            <a:ext cx="3019790" cy="2257293"/>
          </a:xfrm>
          <a:custGeom>
            <a:avLst/>
            <a:gdLst/>
            <a:ahLst/>
            <a:cxnLst/>
            <a:rect l="l" t="t" r="r" b="b"/>
            <a:pathLst>
              <a:path w="4529685" h="3385939">
                <a:moveTo>
                  <a:pt x="0" y="0"/>
                </a:moveTo>
                <a:lnTo>
                  <a:pt x="4529685" y="0"/>
                </a:lnTo>
                <a:lnTo>
                  <a:pt x="4529685" y="3385939"/>
                </a:lnTo>
                <a:lnTo>
                  <a:pt x="0" y="33859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a:off x="10410045" y="1079847"/>
            <a:ext cx="1547785" cy="430565"/>
          </a:xfrm>
          <a:custGeom>
            <a:avLst/>
            <a:gdLst/>
            <a:ahLst/>
            <a:cxnLst/>
            <a:rect l="l" t="t" r="r" b="b"/>
            <a:pathLst>
              <a:path w="2321678" h="645848">
                <a:moveTo>
                  <a:pt x="0" y="0"/>
                </a:moveTo>
                <a:lnTo>
                  <a:pt x="2321678" y="0"/>
                </a:lnTo>
                <a:lnTo>
                  <a:pt x="2321678" y="645848"/>
                </a:lnTo>
                <a:lnTo>
                  <a:pt x="0" y="645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a:off x="10890625" y="426761"/>
            <a:ext cx="1067205" cy="514232"/>
          </a:xfrm>
          <a:custGeom>
            <a:avLst/>
            <a:gdLst/>
            <a:ahLst/>
            <a:cxnLst/>
            <a:rect l="l" t="t" r="r" b="b"/>
            <a:pathLst>
              <a:path w="1600808" h="771348">
                <a:moveTo>
                  <a:pt x="0" y="0"/>
                </a:moveTo>
                <a:lnTo>
                  <a:pt x="1600808" y="0"/>
                </a:lnTo>
                <a:lnTo>
                  <a:pt x="1600808" y="771348"/>
                </a:lnTo>
                <a:lnTo>
                  <a:pt x="0" y="771348"/>
                </a:lnTo>
                <a:lnTo>
                  <a:pt x="0" y="0"/>
                </a:lnTo>
                <a:close/>
              </a:path>
            </a:pathLst>
          </a:custGeom>
          <a:blipFill>
            <a:blip r:embed="rId11"/>
            <a:stretch>
              <a:fillRect t="-10019"/>
            </a:stretch>
          </a:blipFill>
        </p:spPr>
        <p:txBody>
          <a:bodyPr/>
          <a:lstStyle/>
          <a:p>
            <a:pPr defTabSz="609630"/>
            <a:endParaRPr lang="en-GB" sz="1200">
              <a:solidFill>
                <a:prstClr val="black"/>
              </a:solidFill>
              <a:latin typeface="Calibri"/>
            </a:endParaRPr>
          </a:p>
        </p:txBody>
      </p:sp>
      <p:sp>
        <p:nvSpPr>
          <p:cNvPr id="10" name="TextBox 10"/>
          <p:cNvSpPr txBox="1"/>
          <p:nvPr/>
        </p:nvSpPr>
        <p:spPr>
          <a:xfrm>
            <a:off x="685799" y="577851"/>
            <a:ext cx="9227696" cy="1228541"/>
          </a:xfrm>
          <a:prstGeom prst="rect">
            <a:avLst/>
          </a:prstGeom>
        </p:spPr>
        <p:txBody>
          <a:bodyPr wrap="square" lIns="0" tIns="0" rIns="0" bIns="0" rtlCol="0" anchor="t">
            <a:spAutoFit/>
          </a:bodyPr>
          <a:lstStyle/>
          <a:p>
            <a:pPr defTabSz="609630">
              <a:lnSpc>
                <a:spcPts val="5227"/>
              </a:lnSpc>
            </a:pPr>
            <a:r>
              <a:rPr lang="en-US" sz="3734" b="1" dirty="0">
                <a:solidFill>
                  <a:prstClr val="black"/>
                </a:solidFill>
                <a:latin typeface="Barlow"/>
              </a:rPr>
              <a:t>What do we do?  </a:t>
            </a:r>
          </a:p>
          <a:p>
            <a:pPr defTabSz="609630">
              <a:lnSpc>
                <a:spcPts val="5227"/>
              </a:lnSpc>
            </a:pPr>
            <a:r>
              <a:rPr lang="en-US" sz="2400" b="1" i="1" dirty="0">
                <a:solidFill>
                  <a:srgbClr val="001F49"/>
                </a:solidFill>
                <a:latin typeface="Barlow"/>
              </a:rPr>
              <a:t>We work in Barnet, Brent, Enfield, Harrow and Hillingdon</a:t>
            </a:r>
          </a:p>
        </p:txBody>
      </p:sp>
      <p:sp>
        <p:nvSpPr>
          <p:cNvPr id="11" name="TextBox 11"/>
          <p:cNvSpPr txBox="1"/>
          <p:nvPr/>
        </p:nvSpPr>
        <p:spPr>
          <a:xfrm>
            <a:off x="1776087" y="2230408"/>
            <a:ext cx="7596167" cy="492443"/>
          </a:xfrm>
          <a:prstGeom prst="rect">
            <a:avLst/>
          </a:prstGeom>
        </p:spPr>
        <p:txBody>
          <a:bodyPr lIns="0" tIns="0" rIns="0" bIns="0" rtlCol="0" anchor="t">
            <a:spAutoFit/>
          </a:bodyPr>
          <a:lstStyle/>
          <a:p>
            <a:pPr defTabSz="609630">
              <a:spcAft>
                <a:spcPts val="1500"/>
              </a:spcAft>
              <a:defRPr/>
            </a:pPr>
            <a:r>
              <a:rPr lang="en-GB" sz="1600" dirty="0">
                <a:solidFill>
                  <a:srgbClr val="001F49"/>
                </a:solidFill>
                <a:latin typeface="Barlow" panose="00000500000000000000" pitchFamily="2" charset="0"/>
                <a:ea typeface="Arial" panose="020B0604020202020204" pitchFamily="34" charset="0"/>
              </a:rPr>
              <a:t>Low intensity 1-2-1 &amp; Group CBT Talking Therapies to young people aged 17-25 years in Barnet and Enfield</a:t>
            </a:r>
          </a:p>
        </p:txBody>
      </p:sp>
      <p:sp>
        <p:nvSpPr>
          <p:cNvPr id="12" name="TextBox 12"/>
          <p:cNvSpPr txBox="1"/>
          <p:nvPr/>
        </p:nvSpPr>
        <p:spPr>
          <a:xfrm>
            <a:off x="1776087" y="4547824"/>
            <a:ext cx="7596167" cy="1615827"/>
          </a:xfrm>
          <a:prstGeom prst="rect">
            <a:avLst/>
          </a:prstGeom>
        </p:spPr>
        <p:txBody>
          <a:bodyPr lIns="0" tIns="0" rIns="0" bIns="0" rtlCol="0" anchor="t">
            <a:spAutoFit/>
          </a:bodyPr>
          <a:lstStyle/>
          <a:p>
            <a:pPr defTabSz="609630">
              <a:spcAft>
                <a:spcPts val="1500"/>
              </a:spcAft>
              <a:defRPr/>
            </a:pPr>
            <a:r>
              <a:rPr lang="en-GB" sz="1600" dirty="0">
                <a:solidFill>
                  <a:srgbClr val="001F49"/>
                </a:solidFill>
                <a:latin typeface="Barlow" panose="00000500000000000000" pitchFamily="2" charset="0"/>
                <a:ea typeface="Arial" panose="020B0604020202020204" pitchFamily="34" charset="0"/>
              </a:rPr>
              <a:t>Winter Pressures: [Barnet &amp; Enfield]</a:t>
            </a:r>
          </a:p>
          <a:p>
            <a:pPr marL="228611" indent="-228611" defTabSz="609630">
              <a:spcAft>
                <a:spcPts val="1500"/>
              </a:spcAft>
              <a:buFont typeface="Arial" panose="020B0604020202020204" pitchFamily="34" charset="0"/>
              <a:buChar char="•"/>
              <a:defRPr/>
            </a:pPr>
            <a:r>
              <a:rPr lang="en-GB" sz="1600" b="1" dirty="0">
                <a:solidFill>
                  <a:srgbClr val="001F49"/>
                </a:solidFill>
                <a:latin typeface="Barlow" panose="00000500000000000000" pitchFamily="2" charset="0"/>
                <a:ea typeface="Arial" panose="020B0604020202020204" pitchFamily="34" charset="0"/>
              </a:rPr>
              <a:t>Be Brave Be Bold (B4) </a:t>
            </a:r>
            <a:r>
              <a:rPr lang="en-GB" sz="1600" dirty="0">
                <a:solidFill>
                  <a:srgbClr val="001F49"/>
                </a:solidFill>
                <a:latin typeface="Barlow" panose="00000500000000000000" pitchFamily="2" charset="0"/>
                <a:ea typeface="Arial" panose="020B0604020202020204" pitchFamily="34" charset="0"/>
              </a:rPr>
              <a:t>Peer Mentoring Mental Health Resilience programme for primary school pupils Transitioning to Secondary school</a:t>
            </a:r>
          </a:p>
          <a:p>
            <a:pPr marL="228611" indent="-228611" defTabSz="609630">
              <a:spcAft>
                <a:spcPts val="1500"/>
              </a:spcAft>
              <a:buFont typeface="Arial" panose="020B0604020202020204" pitchFamily="34" charset="0"/>
              <a:buChar char="•"/>
              <a:defRPr/>
            </a:pPr>
            <a:r>
              <a:rPr lang="en-GB" sz="1600" b="1" dirty="0">
                <a:solidFill>
                  <a:srgbClr val="001F49"/>
                </a:solidFill>
                <a:latin typeface="Barlow" panose="00000500000000000000" pitchFamily="2" charset="0"/>
                <a:ea typeface="Arial" panose="020B0604020202020204" pitchFamily="34" charset="0"/>
              </a:rPr>
              <a:t>Thrive &amp; Rise</a:t>
            </a:r>
            <a:r>
              <a:rPr lang="en-GB" sz="1600" dirty="0">
                <a:solidFill>
                  <a:srgbClr val="001F49"/>
                </a:solidFill>
                <a:latin typeface="Barlow" panose="00000500000000000000" pitchFamily="2" charset="0"/>
                <a:ea typeface="Arial" panose="020B0604020202020204" pitchFamily="34" charset="0"/>
              </a:rPr>
              <a:t>, offering free support to young people aged 17-25 from minority ethnic communities with tools to overcome challenges and thrive. </a:t>
            </a:r>
          </a:p>
        </p:txBody>
      </p:sp>
      <p:sp>
        <p:nvSpPr>
          <p:cNvPr id="13" name="TextBox 13"/>
          <p:cNvSpPr txBox="1"/>
          <p:nvPr/>
        </p:nvSpPr>
        <p:spPr>
          <a:xfrm>
            <a:off x="1774421" y="3669769"/>
            <a:ext cx="7951519" cy="534762"/>
          </a:xfrm>
          <a:prstGeom prst="rect">
            <a:avLst/>
          </a:prstGeom>
        </p:spPr>
        <p:txBody>
          <a:bodyPr wrap="square" lIns="0" tIns="0" rIns="0" bIns="0" rtlCol="0" anchor="t">
            <a:spAutoFit/>
          </a:bodyPr>
          <a:lstStyle/>
          <a:p>
            <a:pPr defTabSz="609630">
              <a:lnSpc>
                <a:spcPts val="2240"/>
              </a:lnSpc>
              <a:spcBef>
                <a:spcPct val="0"/>
              </a:spcBef>
            </a:pPr>
            <a:r>
              <a:rPr lang="en-US" sz="1600" dirty="0">
                <a:solidFill>
                  <a:srgbClr val="001F49"/>
                </a:solidFill>
                <a:latin typeface="Barlow"/>
              </a:rPr>
              <a:t> We have recently delivered 3 projects called Baby Plus You, Barnet Wellbeing Together, and Food and Me. </a:t>
            </a:r>
          </a:p>
        </p:txBody>
      </p:sp>
      <p:sp>
        <p:nvSpPr>
          <p:cNvPr id="14" name="TextBox 14"/>
          <p:cNvSpPr txBox="1"/>
          <p:nvPr/>
        </p:nvSpPr>
        <p:spPr>
          <a:xfrm>
            <a:off x="1774421" y="2950089"/>
            <a:ext cx="7813404" cy="492443"/>
          </a:xfrm>
          <a:prstGeom prst="rect">
            <a:avLst/>
          </a:prstGeom>
        </p:spPr>
        <p:txBody>
          <a:bodyPr wrap="square" lIns="0" tIns="0" rIns="0" bIns="0" rtlCol="0" anchor="t">
            <a:spAutoFit/>
          </a:bodyPr>
          <a:lstStyle/>
          <a:p>
            <a:pPr defTabSz="609630">
              <a:spcAft>
                <a:spcPts val="1500"/>
              </a:spcAft>
              <a:defRPr/>
            </a:pPr>
            <a:r>
              <a:rPr lang="en-GB" sz="1600" dirty="0">
                <a:solidFill>
                  <a:srgbClr val="001F49"/>
                </a:solidFill>
                <a:latin typeface="Barlow" panose="00000500000000000000" pitchFamily="2" charset="0"/>
                <a:ea typeface="Arial" panose="020B0604020202020204" pitchFamily="34" charset="0"/>
              </a:rPr>
              <a:t>Brent Children and Young People (0-25years, Parents/Carers &amp; Families: A Needs- based Thrive Framework – A Mental Health awareness and Anti-Stigma social movement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D03896-6973-7443-E350-144EECB135E5}"/>
              </a:ext>
            </a:extLst>
          </p:cNvPr>
          <p:cNvPicPr>
            <a:picLocks noChangeAspect="1"/>
          </p:cNvPicPr>
          <p:nvPr/>
        </p:nvPicPr>
        <p:blipFill rotWithShape="1">
          <a:blip r:embed="rId2"/>
          <a:srcRect l="558" t="18439"/>
          <a:stretch/>
        </p:blipFill>
        <p:spPr>
          <a:xfrm>
            <a:off x="2014157" y="514905"/>
            <a:ext cx="8163685" cy="5226528"/>
          </a:xfrm>
          <a:prstGeom prst="rect">
            <a:avLst/>
          </a:prstGeom>
        </p:spPr>
      </p:pic>
      <p:pic>
        <p:nvPicPr>
          <p:cNvPr id="2" name="Picture 1">
            <a:extLst>
              <a:ext uri="{FF2B5EF4-FFF2-40B4-BE49-F238E27FC236}">
                <a16:creationId xmlns:a16="http://schemas.microsoft.com/office/drawing/2014/main" id="{29C99D29-F108-E6E9-F5FD-9A84266B7A6C}"/>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42" y="82628"/>
            <a:ext cx="30988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2" name="Freeform 2"/>
          <p:cNvSpPr/>
          <p:nvPr/>
        </p:nvSpPr>
        <p:spPr>
          <a:xfrm rot="5472208">
            <a:off x="8429049" y="-310006"/>
            <a:ext cx="10004027" cy="7478011"/>
          </a:xfrm>
          <a:custGeom>
            <a:avLst/>
            <a:gdLst/>
            <a:ahLst/>
            <a:cxnLst/>
            <a:rect l="l" t="t" r="r" b="b"/>
            <a:pathLst>
              <a:path w="15006041" h="11217016">
                <a:moveTo>
                  <a:pt x="0" y="0"/>
                </a:moveTo>
                <a:lnTo>
                  <a:pt x="15006041" y="0"/>
                </a:lnTo>
                <a:lnTo>
                  <a:pt x="15006041" y="11217016"/>
                </a:lnTo>
                <a:lnTo>
                  <a:pt x="0" y="11217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GB" sz="1200">
              <a:solidFill>
                <a:prstClr val="black"/>
              </a:solidFill>
              <a:latin typeface="Calibri"/>
            </a:endParaRPr>
          </a:p>
        </p:txBody>
      </p:sp>
      <p:sp>
        <p:nvSpPr>
          <p:cNvPr id="3" name="Freeform 3"/>
          <p:cNvSpPr/>
          <p:nvPr/>
        </p:nvSpPr>
        <p:spPr>
          <a:xfrm>
            <a:off x="685799" y="1407554"/>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4" name="Freeform 4"/>
          <p:cNvSpPr/>
          <p:nvPr/>
        </p:nvSpPr>
        <p:spPr>
          <a:xfrm>
            <a:off x="685799" y="2121464"/>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5" name="Freeform 5"/>
          <p:cNvSpPr/>
          <p:nvPr/>
        </p:nvSpPr>
        <p:spPr>
          <a:xfrm>
            <a:off x="687855" y="3236293"/>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7" name="Freeform 7"/>
          <p:cNvSpPr/>
          <p:nvPr/>
        </p:nvSpPr>
        <p:spPr>
          <a:xfrm>
            <a:off x="9725940" y="-226447"/>
            <a:ext cx="3019790" cy="2257293"/>
          </a:xfrm>
          <a:custGeom>
            <a:avLst/>
            <a:gdLst/>
            <a:ahLst/>
            <a:cxnLst/>
            <a:rect l="l" t="t" r="r" b="b"/>
            <a:pathLst>
              <a:path w="4529685" h="3385939">
                <a:moveTo>
                  <a:pt x="0" y="0"/>
                </a:moveTo>
                <a:lnTo>
                  <a:pt x="4529685" y="0"/>
                </a:lnTo>
                <a:lnTo>
                  <a:pt x="4529685" y="3385939"/>
                </a:lnTo>
                <a:lnTo>
                  <a:pt x="0" y="33859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GB" sz="1200">
              <a:solidFill>
                <a:prstClr val="black"/>
              </a:solidFill>
              <a:latin typeface="Calibri"/>
            </a:endParaRPr>
          </a:p>
        </p:txBody>
      </p:sp>
      <p:sp>
        <p:nvSpPr>
          <p:cNvPr id="8" name="Freeform 8"/>
          <p:cNvSpPr/>
          <p:nvPr/>
        </p:nvSpPr>
        <p:spPr>
          <a:xfrm>
            <a:off x="10410045" y="1079847"/>
            <a:ext cx="1547785" cy="430565"/>
          </a:xfrm>
          <a:custGeom>
            <a:avLst/>
            <a:gdLst/>
            <a:ahLst/>
            <a:cxnLst/>
            <a:rect l="l" t="t" r="r" b="b"/>
            <a:pathLst>
              <a:path w="2321678" h="645848">
                <a:moveTo>
                  <a:pt x="0" y="0"/>
                </a:moveTo>
                <a:lnTo>
                  <a:pt x="2321678" y="0"/>
                </a:lnTo>
                <a:lnTo>
                  <a:pt x="2321678" y="645848"/>
                </a:lnTo>
                <a:lnTo>
                  <a:pt x="0" y="645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GB" sz="1200">
              <a:solidFill>
                <a:prstClr val="black"/>
              </a:solidFill>
              <a:latin typeface="Calibri"/>
            </a:endParaRPr>
          </a:p>
        </p:txBody>
      </p:sp>
      <p:sp>
        <p:nvSpPr>
          <p:cNvPr id="9" name="Freeform 9"/>
          <p:cNvSpPr/>
          <p:nvPr/>
        </p:nvSpPr>
        <p:spPr>
          <a:xfrm>
            <a:off x="10890625" y="426761"/>
            <a:ext cx="1067205" cy="514232"/>
          </a:xfrm>
          <a:custGeom>
            <a:avLst/>
            <a:gdLst/>
            <a:ahLst/>
            <a:cxnLst/>
            <a:rect l="l" t="t" r="r" b="b"/>
            <a:pathLst>
              <a:path w="1600808" h="771348">
                <a:moveTo>
                  <a:pt x="0" y="0"/>
                </a:moveTo>
                <a:lnTo>
                  <a:pt x="1600808" y="0"/>
                </a:lnTo>
                <a:lnTo>
                  <a:pt x="1600808" y="771348"/>
                </a:lnTo>
                <a:lnTo>
                  <a:pt x="0" y="771348"/>
                </a:lnTo>
                <a:lnTo>
                  <a:pt x="0" y="0"/>
                </a:lnTo>
                <a:close/>
              </a:path>
            </a:pathLst>
          </a:custGeom>
          <a:blipFill>
            <a:blip r:embed="rId10"/>
            <a:stretch>
              <a:fillRect t="-10019"/>
            </a:stretch>
          </a:blipFill>
        </p:spPr>
        <p:txBody>
          <a:bodyPr/>
          <a:lstStyle/>
          <a:p>
            <a:pPr defTabSz="609630">
              <a:defRPr/>
            </a:pPr>
            <a:endParaRPr lang="en-GB" sz="1200">
              <a:solidFill>
                <a:prstClr val="black"/>
              </a:solidFill>
              <a:latin typeface="Calibri"/>
            </a:endParaRPr>
          </a:p>
        </p:txBody>
      </p:sp>
      <p:sp>
        <p:nvSpPr>
          <p:cNvPr id="10" name="TextBox 10"/>
          <p:cNvSpPr txBox="1"/>
          <p:nvPr/>
        </p:nvSpPr>
        <p:spPr>
          <a:xfrm>
            <a:off x="685799" y="577850"/>
            <a:ext cx="10481984" cy="595932"/>
          </a:xfrm>
          <a:prstGeom prst="rect">
            <a:avLst/>
          </a:prstGeom>
        </p:spPr>
        <p:txBody>
          <a:bodyPr wrap="square" lIns="0" tIns="0" rIns="0" bIns="0" rtlCol="0" anchor="t">
            <a:spAutoFit/>
          </a:bodyPr>
          <a:lstStyle/>
          <a:p>
            <a:pPr defTabSz="609630">
              <a:lnSpc>
                <a:spcPts val="5227"/>
              </a:lnSpc>
              <a:defRPr/>
            </a:pPr>
            <a:r>
              <a:rPr lang="en-US" sz="3734" b="1" dirty="0" err="1">
                <a:solidFill>
                  <a:prstClr val="black"/>
                </a:solidFill>
                <a:latin typeface="Barlow" pitchFamily="2" charset="77"/>
              </a:rPr>
              <a:t>i</a:t>
            </a:r>
            <a:r>
              <a:rPr lang="en-US" sz="3734" b="1" dirty="0">
                <a:solidFill>
                  <a:prstClr val="black"/>
                </a:solidFill>
                <a:latin typeface="Barlow" pitchFamily="2" charset="77"/>
              </a:rPr>
              <a:t>) Be Brave Be Bold [B4]</a:t>
            </a:r>
          </a:p>
        </p:txBody>
      </p:sp>
      <p:sp>
        <p:nvSpPr>
          <p:cNvPr id="11" name="TextBox 11"/>
          <p:cNvSpPr txBox="1"/>
          <p:nvPr/>
        </p:nvSpPr>
        <p:spPr>
          <a:xfrm>
            <a:off x="1771256" y="2128297"/>
            <a:ext cx="6291909" cy="2215991"/>
          </a:xfrm>
          <a:prstGeom prst="rect">
            <a:avLst/>
          </a:prstGeom>
        </p:spPr>
        <p:txBody>
          <a:bodyPr wrap="square" lIns="0" tIns="0" rIns="0" bIns="0" rtlCol="0" anchor="t">
            <a:spAutoFit/>
          </a:bodyPr>
          <a:lstStyle/>
          <a:p>
            <a:pPr defTabSz="609630">
              <a:defRPr/>
            </a:pPr>
            <a:r>
              <a:rPr lang="en-GB" sz="1600" dirty="0">
                <a:solidFill>
                  <a:srgbClr val="001F49"/>
                </a:solidFill>
                <a:latin typeface="Barlow" panose="00000500000000000000" pitchFamily="2" charset="0"/>
              </a:rPr>
              <a:t>Be Brave Be Bold (B4) is a peer-led project designed to support Year 5/6 pupils transitioning to secondary school. Working with selected primary and secondary schools to ease this transition and promote emotional wellbeing. </a:t>
            </a:r>
          </a:p>
          <a:p>
            <a:pPr defTabSz="609630">
              <a:defRPr/>
            </a:pPr>
            <a:endParaRPr lang="en-GB" sz="1600" dirty="0">
              <a:solidFill>
                <a:srgbClr val="001F49"/>
              </a:solidFill>
              <a:latin typeface="Barlow" panose="00000500000000000000" pitchFamily="2" charset="0"/>
            </a:endParaRPr>
          </a:p>
          <a:p>
            <a:pPr defTabSz="609630">
              <a:defRPr/>
            </a:pPr>
            <a:r>
              <a:rPr lang="en-GB" sz="1600" dirty="0">
                <a:solidFill>
                  <a:srgbClr val="001F49"/>
                </a:solidFill>
                <a:latin typeface="Barlow" panose="00000500000000000000" pitchFamily="2" charset="0"/>
              </a:rPr>
              <a:t>This programme is for…</a:t>
            </a:r>
          </a:p>
          <a:p>
            <a:pPr defTabSz="609630">
              <a:defRPr/>
            </a:pPr>
            <a:r>
              <a:rPr lang="en-GB" sz="1600" dirty="0">
                <a:solidFill>
                  <a:srgbClr val="001F49"/>
                </a:solidFill>
                <a:latin typeface="Barlow" panose="00000500000000000000" pitchFamily="2" charset="0"/>
              </a:rPr>
              <a:t>	</a:t>
            </a:r>
            <a:r>
              <a:rPr lang="en-GB" sz="1600" b="1" dirty="0">
                <a:solidFill>
                  <a:srgbClr val="001F49"/>
                </a:solidFill>
                <a:latin typeface="Barlow" panose="00000500000000000000" pitchFamily="2" charset="0"/>
              </a:rPr>
              <a:t>Year 5/6 pupils </a:t>
            </a:r>
            <a:r>
              <a:rPr lang="en-GB" sz="1600" dirty="0">
                <a:solidFill>
                  <a:srgbClr val="001F49"/>
                </a:solidFill>
                <a:latin typeface="Barlow" panose="00000500000000000000" pitchFamily="2" charset="0"/>
              </a:rPr>
              <a:t>preparing for secondary school</a:t>
            </a:r>
          </a:p>
          <a:p>
            <a:pPr defTabSz="609630">
              <a:defRPr/>
            </a:pPr>
            <a:r>
              <a:rPr lang="en-GB" sz="1600" dirty="0">
                <a:solidFill>
                  <a:srgbClr val="001F49"/>
                </a:solidFill>
                <a:latin typeface="Barlow" panose="00000500000000000000" pitchFamily="2" charset="0"/>
              </a:rPr>
              <a:t>	</a:t>
            </a:r>
            <a:r>
              <a:rPr lang="en-GB" sz="1600" b="1" dirty="0">
                <a:solidFill>
                  <a:srgbClr val="001F49"/>
                </a:solidFill>
                <a:latin typeface="Barlow" panose="00000500000000000000" pitchFamily="2" charset="0"/>
              </a:rPr>
              <a:t>Year 7/8 students </a:t>
            </a:r>
            <a:r>
              <a:rPr lang="en-GB" sz="1600" dirty="0">
                <a:solidFill>
                  <a:srgbClr val="001F49"/>
                </a:solidFill>
                <a:latin typeface="Barlow" panose="00000500000000000000" pitchFamily="2" charset="0"/>
              </a:rPr>
              <a:t>who will mentor younger pupils</a:t>
            </a:r>
          </a:p>
          <a:p>
            <a:pPr defTabSz="609630">
              <a:defRPr/>
            </a:pPr>
            <a:r>
              <a:rPr lang="en-GB" sz="1600" dirty="0">
                <a:solidFill>
                  <a:srgbClr val="001F49"/>
                </a:solidFill>
                <a:latin typeface="Barlow" panose="00000500000000000000" pitchFamily="2" charset="0"/>
              </a:rPr>
              <a:t>	</a:t>
            </a:r>
            <a:r>
              <a:rPr lang="en-GB" sz="1600" b="1" dirty="0">
                <a:solidFill>
                  <a:srgbClr val="001F49"/>
                </a:solidFill>
                <a:latin typeface="Barlow" panose="00000500000000000000" pitchFamily="2" charset="0"/>
              </a:rPr>
              <a:t>Parents, carers, and schools</a:t>
            </a:r>
            <a:r>
              <a:rPr lang="en-GB" sz="1600" dirty="0">
                <a:solidFill>
                  <a:srgbClr val="001F49"/>
                </a:solidFill>
                <a:latin typeface="Barlow" panose="00000500000000000000" pitchFamily="2" charset="0"/>
              </a:rPr>
              <a:t>.</a:t>
            </a:r>
          </a:p>
        </p:txBody>
      </p:sp>
      <p:sp>
        <p:nvSpPr>
          <p:cNvPr id="13" name="TextBox 13"/>
          <p:cNvSpPr txBox="1"/>
          <p:nvPr/>
        </p:nvSpPr>
        <p:spPr>
          <a:xfrm>
            <a:off x="1771256" y="1427022"/>
            <a:ext cx="7816569" cy="536557"/>
          </a:xfrm>
          <a:prstGeom prst="rect">
            <a:avLst/>
          </a:prstGeom>
        </p:spPr>
        <p:txBody>
          <a:bodyPr wrap="square" lIns="0" tIns="0" rIns="0" bIns="0" rtlCol="0" anchor="t">
            <a:spAutoFit/>
          </a:bodyPr>
          <a:lstStyle/>
          <a:p>
            <a:pPr defTabSz="609630">
              <a:lnSpc>
                <a:spcPct val="115000"/>
              </a:lnSpc>
              <a:spcAft>
                <a:spcPts val="1500"/>
              </a:spcAft>
              <a:defRPr/>
            </a:pPr>
            <a:r>
              <a:rPr lang="en-GB" sz="1600" dirty="0">
                <a:solidFill>
                  <a:srgbClr val="001F49"/>
                </a:solidFill>
                <a:latin typeface="Barlow" panose="00000500000000000000" pitchFamily="2" charset="0"/>
                <a:ea typeface="Arial" panose="020B0604020202020204" pitchFamily="34" charset="0"/>
              </a:rPr>
              <a:t>Young people tell us that their experiences of moving up to secondary school can be daunting for them and their peers especially those from culturally diverse communities.  </a:t>
            </a:r>
            <a:endParaRPr lang="en-GB" sz="1600" dirty="0">
              <a:solidFill>
                <a:srgbClr val="EEECE1">
                  <a:lumMod val="25000"/>
                </a:srgbClr>
              </a:solidFill>
              <a:latin typeface="Barlow" panose="00000500000000000000" pitchFamily="2" charset="0"/>
              <a:ea typeface="Arial" panose="020B0604020202020204" pitchFamily="34" charset="0"/>
            </a:endParaRPr>
          </a:p>
        </p:txBody>
      </p:sp>
      <p:pic>
        <p:nvPicPr>
          <p:cNvPr id="16" name="Picture 15" descr="A group of people holding signs&#10;&#10;Description automatically generated">
            <a:extLst>
              <a:ext uri="{FF2B5EF4-FFF2-40B4-BE49-F238E27FC236}">
                <a16:creationId xmlns:a16="http://schemas.microsoft.com/office/drawing/2014/main" id="{32115341-8479-19C4-8607-8844F92908F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4942"/>
          <a:stretch/>
        </p:blipFill>
        <p:spPr>
          <a:xfrm>
            <a:off x="8175411" y="2128555"/>
            <a:ext cx="3894667" cy="2192451"/>
          </a:xfrm>
          <a:prstGeom prst="rect">
            <a:avLst/>
          </a:prstGeom>
        </p:spPr>
      </p:pic>
      <p:pic>
        <p:nvPicPr>
          <p:cNvPr id="18" name="Picture 17" descr="A group of people in front of a presentation&#10;&#10;Description automatically generated">
            <a:extLst>
              <a:ext uri="{FF2B5EF4-FFF2-40B4-BE49-F238E27FC236}">
                <a16:creationId xmlns:a16="http://schemas.microsoft.com/office/drawing/2014/main" id="{0F1E6FB0-D519-7A37-BF6B-6025FAD34C5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745" t="23334" r="25555" b="13457"/>
          <a:stretch/>
        </p:blipFill>
        <p:spPr>
          <a:xfrm rot="5400000">
            <a:off x="7561855" y="4487091"/>
            <a:ext cx="2778121" cy="2243723"/>
          </a:xfrm>
          <a:prstGeom prst="rect">
            <a:avLst/>
          </a:prstGeom>
        </p:spPr>
      </p:pic>
      <p:sp>
        <p:nvSpPr>
          <p:cNvPr id="19" name="TextBox 13">
            <a:extLst>
              <a:ext uri="{FF2B5EF4-FFF2-40B4-BE49-F238E27FC236}">
                <a16:creationId xmlns:a16="http://schemas.microsoft.com/office/drawing/2014/main" id="{A2D14405-AC09-C4B0-749B-74BD18E05343}"/>
              </a:ext>
            </a:extLst>
          </p:cNvPr>
          <p:cNvSpPr txBox="1"/>
          <p:nvPr/>
        </p:nvSpPr>
        <p:spPr>
          <a:xfrm>
            <a:off x="1771256" y="4509008"/>
            <a:ext cx="5017759" cy="2144690"/>
          </a:xfrm>
          <a:prstGeom prst="rect">
            <a:avLst/>
          </a:prstGeom>
        </p:spPr>
        <p:txBody>
          <a:bodyPr wrap="square" lIns="0" tIns="0" rIns="0" bIns="0" rtlCol="0" anchor="t">
            <a:spAutoFit/>
          </a:bodyPr>
          <a:lstStyle/>
          <a:p>
            <a:pPr defTabSz="609630">
              <a:lnSpc>
                <a:spcPct val="115000"/>
              </a:lnSpc>
              <a:spcAft>
                <a:spcPts val="1500"/>
              </a:spcAft>
              <a:defRPr/>
            </a:pPr>
            <a:r>
              <a:rPr lang="en-GB" sz="1600" dirty="0">
                <a:solidFill>
                  <a:srgbClr val="001F49"/>
                </a:solidFill>
                <a:latin typeface="Barlow" panose="00000500000000000000" pitchFamily="2" charset="0"/>
                <a:ea typeface="Arial" panose="020B0604020202020204" pitchFamily="34" charset="0"/>
              </a:rPr>
              <a:t>Pupils learn ways to look after their </a:t>
            </a:r>
            <a:r>
              <a:rPr lang="en-GB" sz="1600" b="1" dirty="0">
                <a:solidFill>
                  <a:srgbClr val="001F49"/>
                </a:solidFill>
                <a:latin typeface="Barlow" panose="00000500000000000000" pitchFamily="2" charset="0"/>
                <a:ea typeface="Arial" panose="020B0604020202020204" pitchFamily="34" charset="0"/>
              </a:rPr>
              <a:t>mental health</a:t>
            </a:r>
            <a:r>
              <a:rPr lang="en-GB" sz="1600" dirty="0">
                <a:solidFill>
                  <a:srgbClr val="001F49"/>
                </a:solidFill>
                <a:latin typeface="Barlow" panose="00000500000000000000" pitchFamily="2" charset="0"/>
                <a:ea typeface="Arial" panose="020B0604020202020204" pitchFamily="34" charset="0"/>
              </a:rPr>
              <a:t> and gain </a:t>
            </a:r>
            <a:r>
              <a:rPr lang="en-GB" sz="1600" b="1" dirty="0">
                <a:solidFill>
                  <a:srgbClr val="001F49"/>
                </a:solidFill>
                <a:latin typeface="Barlow" panose="00000500000000000000" pitchFamily="2" charset="0"/>
                <a:ea typeface="Arial" panose="020B0604020202020204" pitchFamily="34" charset="0"/>
              </a:rPr>
              <a:t>social and peer mentoring skills</a:t>
            </a:r>
            <a:r>
              <a:rPr lang="en-GB" sz="1600" dirty="0">
                <a:solidFill>
                  <a:srgbClr val="001F49"/>
                </a:solidFill>
                <a:latin typeface="Barlow" panose="00000500000000000000" pitchFamily="2" charset="0"/>
                <a:ea typeface="Arial" panose="020B0604020202020204" pitchFamily="34" charset="0"/>
              </a:rPr>
              <a:t>.  </a:t>
            </a:r>
          </a:p>
          <a:p>
            <a:pPr defTabSz="609630">
              <a:lnSpc>
                <a:spcPct val="115000"/>
              </a:lnSpc>
              <a:spcAft>
                <a:spcPts val="1500"/>
              </a:spcAft>
              <a:defRPr/>
            </a:pPr>
            <a:r>
              <a:rPr lang="en-GB" sz="1600" dirty="0">
                <a:solidFill>
                  <a:srgbClr val="001F49"/>
                </a:solidFill>
                <a:latin typeface="Barlow" panose="00000500000000000000" pitchFamily="2" charset="0"/>
                <a:ea typeface="Arial" panose="020B0604020202020204" pitchFamily="34" charset="0"/>
              </a:rPr>
              <a:t>They gain …</a:t>
            </a:r>
            <a:br>
              <a:rPr lang="en-GB" sz="1600" dirty="0">
                <a:solidFill>
                  <a:srgbClr val="001F49"/>
                </a:solidFill>
                <a:latin typeface="Barlow" panose="00000500000000000000" pitchFamily="2" charset="0"/>
                <a:ea typeface="Arial" panose="020B0604020202020204" pitchFamily="34" charset="0"/>
              </a:rPr>
            </a:br>
            <a:r>
              <a:rPr lang="en-GB" sz="1600" dirty="0">
                <a:solidFill>
                  <a:srgbClr val="001F49"/>
                </a:solidFill>
                <a:latin typeface="Barlow" panose="00000500000000000000" pitchFamily="2" charset="0"/>
                <a:ea typeface="Arial" panose="020B0604020202020204" pitchFamily="34" charset="0"/>
              </a:rPr>
              <a:t>	self-confidence</a:t>
            </a:r>
            <a:br>
              <a:rPr lang="en-GB" sz="1600" dirty="0">
                <a:solidFill>
                  <a:srgbClr val="001F49"/>
                </a:solidFill>
                <a:latin typeface="Barlow" panose="00000500000000000000" pitchFamily="2" charset="0"/>
                <a:ea typeface="Arial" panose="020B0604020202020204" pitchFamily="34" charset="0"/>
              </a:rPr>
            </a:br>
            <a:r>
              <a:rPr lang="en-GB" sz="1600" dirty="0">
                <a:solidFill>
                  <a:srgbClr val="001F49"/>
                </a:solidFill>
                <a:latin typeface="Barlow" panose="00000500000000000000" pitchFamily="2" charset="0"/>
                <a:ea typeface="Arial" panose="020B0604020202020204" pitchFamily="34" charset="0"/>
              </a:rPr>
              <a:t>	self-esteem </a:t>
            </a:r>
            <a:br>
              <a:rPr lang="en-GB" sz="1600" dirty="0">
                <a:solidFill>
                  <a:srgbClr val="001F49"/>
                </a:solidFill>
                <a:latin typeface="Barlow" panose="00000500000000000000" pitchFamily="2" charset="0"/>
                <a:ea typeface="Arial" panose="020B0604020202020204" pitchFamily="34" charset="0"/>
              </a:rPr>
            </a:br>
            <a:r>
              <a:rPr lang="en-GB" sz="1600" dirty="0">
                <a:solidFill>
                  <a:srgbClr val="001F49"/>
                </a:solidFill>
                <a:latin typeface="Barlow" panose="00000500000000000000" pitchFamily="2" charset="0"/>
                <a:ea typeface="Arial" panose="020B0604020202020204" pitchFamily="34" charset="0"/>
              </a:rPr>
              <a:t>	a sense of empowerment by making a positive 	contribution to their school and others. </a:t>
            </a:r>
            <a:endParaRPr lang="en-GB" sz="1600" dirty="0">
              <a:solidFill>
                <a:srgbClr val="EEECE1">
                  <a:lumMod val="25000"/>
                </a:srgbClr>
              </a:solidFill>
              <a:latin typeface="Barlow" panose="00000500000000000000" pitchFamily="2" charset="0"/>
              <a:ea typeface="Arial" panose="020B0604020202020204" pitchFamily="34" charset="0"/>
            </a:endParaRPr>
          </a:p>
        </p:txBody>
      </p:sp>
      <p:pic>
        <p:nvPicPr>
          <p:cNvPr id="14" name="Picture 13">
            <a:extLst>
              <a:ext uri="{FF2B5EF4-FFF2-40B4-BE49-F238E27FC236}">
                <a16:creationId xmlns:a16="http://schemas.microsoft.com/office/drawing/2014/main" id="{E00C9A4D-D32E-30D4-783E-088D7F5CE83A}"/>
              </a:ext>
            </a:extLst>
          </p:cNvPr>
          <p:cNvPicPr>
            <a:picLocks noChangeAspect="1"/>
          </p:cNvPicPr>
          <p:nvPr/>
        </p:nvPicPr>
        <p:blipFill>
          <a:blip r:embed="rId13"/>
          <a:stretch>
            <a:fillRect/>
          </a:stretch>
        </p:blipFill>
        <p:spPr>
          <a:xfrm>
            <a:off x="10395135" y="4509008"/>
            <a:ext cx="1964407" cy="2778513"/>
          </a:xfrm>
          <a:prstGeom prst="rect">
            <a:avLst/>
          </a:prstGeom>
          <a:solidFill>
            <a:srgbClr val="00A8A8"/>
          </a:solidFill>
          <a:ln>
            <a:solidFill>
              <a:srgbClr val="00A8A8"/>
            </a:solidFill>
          </a:ln>
        </p:spPr>
      </p:pic>
      <p:sp>
        <p:nvSpPr>
          <p:cNvPr id="6" name="Freeform 5">
            <a:extLst>
              <a:ext uri="{FF2B5EF4-FFF2-40B4-BE49-F238E27FC236}">
                <a16:creationId xmlns:a16="http://schemas.microsoft.com/office/drawing/2014/main" id="{CFBFC546-4F63-A927-518A-5135AEBFDFEA}"/>
              </a:ext>
            </a:extLst>
          </p:cNvPr>
          <p:cNvSpPr/>
          <p:nvPr/>
        </p:nvSpPr>
        <p:spPr>
          <a:xfrm>
            <a:off x="685799" y="4344289"/>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Tree>
    <p:extLst>
      <p:ext uri="{BB962C8B-B14F-4D97-AF65-F5344CB8AC3E}">
        <p14:creationId xmlns:p14="http://schemas.microsoft.com/office/powerpoint/2010/main" val="3429247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a:extLst>
            <a:ext uri="{FF2B5EF4-FFF2-40B4-BE49-F238E27FC236}">
              <a16:creationId xmlns:a16="http://schemas.microsoft.com/office/drawing/2014/main" id="{59E977DE-6764-A932-7754-3A54CD91ED4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4F694D-146D-6C15-BCCC-0FB3F13BA900}"/>
              </a:ext>
            </a:extLst>
          </p:cNvPr>
          <p:cNvSpPr/>
          <p:nvPr/>
        </p:nvSpPr>
        <p:spPr>
          <a:xfrm rot="5472208">
            <a:off x="8429049" y="-310006"/>
            <a:ext cx="10004027" cy="7478011"/>
          </a:xfrm>
          <a:custGeom>
            <a:avLst/>
            <a:gdLst/>
            <a:ahLst/>
            <a:cxnLst/>
            <a:rect l="l" t="t" r="r" b="b"/>
            <a:pathLst>
              <a:path w="15006041" h="11217016">
                <a:moveTo>
                  <a:pt x="0" y="0"/>
                </a:moveTo>
                <a:lnTo>
                  <a:pt x="15006041" y="0"/>
                </a:lnTo>
                <a:lnTo>
                  <a:pt x="15006041" y="11217016"/>
                </a:lnTo>
                <a:lnTo>
                  <a:pt x="0" y="11217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GB" sz="1200">
              <a:solidFill>
                <a:prstClr val="black"/>
              </a:solidFill>
              <a:latin typeface="Calibri"/>
            </a:endParaRPr>
          </a:p>
        </p:txBody>
      </p:sp>
      <p:sp>
        <p:nvSpPr>
          <p:cNvPr id="7" name="Freeform 7">
            <a:extLst>
              <a:ext uri="{FF2B5EF4-FFF2-40B4-BE49-F238E27FC236}">
                <a16:creationId xmlns:a16="http://schemas.microsoft.com/office/drawing/2014/main" id="{14FFDCEB-7046-724B-5DE2-7719231DD563}"/>
              </a:ext>
            </a:extLst>
          </p:cNvPr>
          <p:cNvSpPr/>
          <p:nvPr/>
        </p:nvSpPr>
        <p:spPr>
          <a:xfrm>
            <a:off x="9725940" y="-226447"/>
            <a:ext cx="3019790" cy="2257293"/>
          </a:xfrm>
          <a:custGeom>
            <a:avLst/>
            <a:gdLst/>
            <a:ahLst/>
            <a:cxnLst/>
            <a:rect l="l" t="t" r="r" b="b"/>
            <a:pathLst>
              <a:path w="4529685" h="3385939">
                <a:moveTo>
                  <a:pt x="0" y="0"/>
                </a:moveTo>
                <a:lnTo>
                  <a:pt x="4529685" y="0"/>
                </a:lnTo>
                <a:lnTo>
                  <a:pt x="4529685" y="3385939"/>
                </a:lnTo>
                <a:lnTo>
                  <a:pt x="0" y="33859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8" name="Freeform 8">
            <a:extLst>
              <a:ext uri="{FF2B5EF4-FFF2-40B4-BE49-F238E27FC236}">
                <a16:creationId xmlns:a16="http://schemas.microsoft.com/office/drawing/2014/main" id="{C2AA9BAE-AA0A-E063-3CCA-C746AED15CC4}"/>
              </a:ext>
            </a:extLst>
          </p:cNvPr>
          <p:cNvSpPr/>
          <p:nvPr/>
        </p:nvSpPr>
        <p:spPr>
          <a:xfrm>
            <a:off x="10410045" y="1079847"/>
            <a:ext cx="1547785" cy="430565"/>
          </a:xfrm>
          <a:custGeom>
            <a:avLst/>
            <a:gdLst/>
            <a:ahLst/>
            <a:cxnLst/>
            <a:rect l="l" t="t" r="r" b="b"/>
            <a:pathLst>
              <a:path w="2321678" h="645848">
                <a:moveTo>
                  <a:pt x="0" y="0"/>
                </a:moveTo>
                <a:lnTo>
                  <a:pt x="2321678" y="0"/>
                </a:lnTo>
                <a:lnTo>
                  <a:pt x="2321678" y="645848"/>
                </a:lnTo>
                <a:lnTo>
                  <a:pt x="0" y="645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GB" sz="1200">
              <a:solidFill>
                <a:prstClr val="black"/>
              </a:solidFill>
              <a:latin typeface="Calibri"/>
            </a:endParaRPr>
          </a:p>
        </p:txBody>
      </p:sp>
      <p:sp>
        <p:nvSpPr>
          <p:cNvPr id="9" name="Freeform 9">
            <a:extLst>
              <a:ext uri="{FF2B5EF4-FFF2-40B4-BE49-F238E27FC236}">
                <a16:creationId xmlns:a16="http://schemas.microsoft.com/office/drawing/2014/main" id="{80D82E56-880B-7195-D08D-33590A5D8C36}"/>
              </a:ext>
            </a:extLst>
          </p:cNvPr>
          <p:cNvSpPr/>
          <p:nvPr/>
        </p:nvSpPr>
        <p:spPr>
          <a:xfrm>
            <a:off x="10890625" y="426761"/>
            <a:ext cx="1067205" cy="514232"/>
          </a:xfrm>
          <a:custGeom>
            <a:avLst/>
            <a:gdLst/>
            <a:ahLst/>
            <a:cxnLst/>
            <a:rect l="l" t="t" r="r" b="b"/>
            <a:pathLst>
              <a:path w="1600808" h="771348">
                <a:moveTo>
                  <a:pt x="0" y="0"/>
                </a:moveTo>
                <a:lnTo>
                  <a:pt x="1600808" y="0"/>
                </a:lnTo>
                <a:lnTo>
                  <a:pt x="1600808" y="771348"/>
                </a:lnTo>
                <a:lnTo>
                  <a:pt x="0" y="771348"/>
                </a:lnTo>
                <a:lnTo>
                  <a:pt x="0" y="0"/>
                </a:lnTo>
                <a:close/>
              </a:path>
            </a:pathLst>
          </a:custGeom>
          <a:blipFill>
            <a:blip r:embed="rId8"/>
            <a:stretch>
              <a:fillRect t="-10019"/>
            </a:stretch>
          </a:blipFill>
        </p:spPr>
        <p:txBody>
          <a:bodyPr/>
          <a:lstStyle/>
          <a:p>
            <a:pPr defTabSz="609630">
              <a:defRPr/>
            </a:pPr>
            <a:endParaRPr lang="en-GB" sz="1200">
              <a:solidFill>
                <a:prstClr val="black"/>
              </a:solidFill>
              <a:latin typeface="Calibri"/>
            </a:endParaRPr>
          </a:p>
        </p:txBody>
      </p:sp>
      <p:sp>
        <p:nvSpPr>
          <p:cNvPr id="10" name="TextBox 10">
            <a:extLst>
              <a:ext uri="{FF2B5EF4-FFF2-40B4-BE49-F238E27FC236}">
                <a16:creationId xmlns:a16="http://schemas.microsoft.com/office/drawing/2014/main" id="{F65B74E6-1700-5508-F413-2121E0ED8344}"/>
              </a:ext>
            </a:extLst>
          </p:cNvPr>
          <p:cNvSpPr txBox="1"/>
          <p:nvPr/>
        </p:nvSpPr>
        <p:spPr>
          <a:xfrm>
            <a:off x="685799" y="577850"/>
            <a:ext cx="10481984" cy="595932"/>
          </a:xfrm>
          <a:prstGeom prst="rect">
            <a:avLst/>
          </a:prstGeom>
        </p:spPr>
        <p:txBody>
          <a:bodyPr wrap="square" lIns="0" tIns="0" rIns="0" bIns="0" rtlCol="0" anchor="t">
            <a:spAutoFit/>
          </a:bodyPr>
          <a:lstStyle/>
          <a:p>
            <a:pPr defTabSz="609630">
              <a:lnSpc>
                <a:spcPts val="5227"/>
              </a:lnSpc>
              <a:defRPr/>
            </a:pPr>
            <a:r>
              <a:rPr lang="en-US" sz="3734" b="1" dirty="0" err="1">
                <a:solidFill>
                  <a:prstClr val="black"/>
                </a:solidFill>
                <a:latin typeface="Barlow" pitchFamily="2" charset="77"/>
              </a:rPr>
              <a:t>i</a:t>
            </a:r>
            <a:r>
              <a:rPr lang="en-US" sz="3734" b="1" dirty="0">
                <a:solidFill>
                  <a:prstClr val="black"/>
                </a:solidFill>
                <a:latin typeface="Barlow" pitchFamily="2" charset="77"/>
              </a:rPr>
              <a:t>) Be Brave Be Bold [B4]</a:t>
            </a:r>
          </a:p>
        </p:txBody>
      </p:sp>
      <p:grpSp>
        <p:nvGrpSpPr>
          <p:cNvPr id="27" name="Group 26">
            <a:extLst>
              <a:ext uri="{FF2B5EF4-FFF2-40B4-BE49-F238E27FC236}">
                <a16:creationId xmlns:a16="http://schemas.microsoft.com/office/drawing/2014/main" id="{6FEFA525-024E-B97B-E01F-473BC28E1EBF}"/>
              </a:ext>
            </a:extLst>
          </p:cNvPr>
          <p:cNvGrpSpPr/>
          <p:nvPr/>
        </p:nvGrpSpPr>
        <p:grpSpPr>
          <a:xfrm>
            <a:off x="-1" y="3169284"/>
            <a:ext cx="10890625" cy="3846113"/>
            <a:chOff x="0" y="4987479"/>
            <a:chExt cx="15493820" cy="5535616"/>
          </a:xfrm>
        </p:grpSpPr>
        <p:pic>
          <p:nvPicPr>
            <p:cNvPr id="20" name="Picture 19" descr="A white paper with text on it&#10;&#10;AI-generated content may be incorrect.">
              <a:extLst>
                <a:ext uri="{FF2B5EF4-FFF2-40B4-BE49-F238E27FC236}">
                  <a16:creationId xmlns:a16="http://schemas.microsoft.com/office/drawing/2014/main" id="{8DE44132-8911-25A6-110F-C265F0B523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987479"/>
              <a:ext cx="7066028" cy="5299521"/>
            </a:xfrm>
            <a:prstGeom prst="rect">
              <a:avLst/>
            </a:prstGeom>
          </p:spPr>
        </p:pic>
        <p:pic>
          <p:nvPicPr>
            <p:cNvPr id="15" name="Picture 14" descr="A white paper with writing on it&#10;&#10;AI-generated content may be incorrect.">
              <a:extLst>
                <a:ext uri="{FF2B5EF4-FFF2-40B4-BE49-F238E27FC236}">
                  <a16:creationId xmlns:a16="http://schemas.microsoft.com/office/drawing/2014/main" id="{070ACD60-F230-512E-EF46-739ADDBD1F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791463" y="5617464"/>
              <a:ext cx="5332341" cy="4072372"/>
            </a:xfrm>
            <a:prstGeom prst="rect">
              <a:avLst/>
            </a:prstGeom>
          </p:spPr>
        </p:pic>
        <p:pic>
          <p:nvPicPr>
            <p:cNvPr id="22" name="Picture 21" descr="A group of people sitting in a room&#10;&#10;AI-generated content may be incorrect.">
              <a:extLst>
                <a:ext uri="{FF2B5EF4-FFF2-40B4-BE49-F238E27FC236}">
                  <a16:creationId xmlns:a16="http://schemas.microsoft.com/office/drawing/2014/main" id="{ED1438E1-16EE-5779-8635-87E3E34B2C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6028" y="7315180"/>
              <a:ext cx="4355418" cy="3207915"/>
            </a:xfrm>
            <a:prstGeom prst="rect">
              <a:avLst/>
            </a:prstGeom>
          </p:spPr>
        </p:pic>
        <p:pic>
          <p:nvPicPr>
            <p:cNvPr id="24" name="Picture 23" descr="A group of boys sitting at tables&#10;&#10;AI-generated content may be incorrect.">
              <a:extLst>
                <a:ext uri="{FF2B5EF4-FFF2-40B4-BE49-F238E27FC236}">
                  <a16:creationId xmlns:a16="http://schemas.microsoft.com/office/drawing/2014/main" id="{FB7D6A9A-ED10-1A26-E796-EEF280203C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6030" y="4987479"/>
              <a:ext cx="4355417" cy="3207915"/>
            </a:xfrm>
            <a:prstGeom prst="rect">
              <a:avLst/>
            </a:prstGeom>
          </p:spPr>
        </p:pic>
      </p:grpSp>
      <p:sp>
        <p:nvSpPr>
          <p:cNvPr id="28" name="TextBox 13">
            <a:extLst>
              <a:ext uri="{FF2B5EF4-FFF2-40B4-BE49-F238E27FC236}">
                <a16:creationId xmlns:a16="http://schemas.microsoft.com/office/drawing/2014/main" id="{FB4F936B-1B81-1D70-BAF0-E123FA682A79}"/>
              </a:ext>
            </a:extLst>
          </p:cNvPr>
          <p:cNvSpPr txBox="1"/>
          <p:nvPr/>
        </p:nvSpPr>
        <p:spPr>
          <a:xfrm>
            <a:off x="1150970" y="1619416"/>
            <a:ext cx="8574971" cy="819712"/>
          </a:xfrm>
          <a:prstGeom prst="rect">
            <a:avLst/>
          </a:prstGeom>
        </p:spPr>
        <p:txBody>
          <a:bodyPr wrap="square" lIns="0" tIns="0" rIns="0" bIns="0" rtlCol="0" anchor="t">
            <a:spAutoFit/>
          </a:bodyPr>
          <a:lstStyle/>
          <a:p>
            <a:pPr defTabSz="609630">
              <a:lnSpc>
                <a:spcPct val="115000"/>
              </a:lnSpc>
              <a:spcAft>
                <a:spcPts val="1500"/>
              </a:spcAft>
              <a:defRPr/>
            </a:pPr>
            <a:r>
              <a:rPr lang="en-GB" sz="1600" dirty="0">
                <a:solidFill>
                  <a:srgbClr val="001F49"/>
                </a:solidFill>
                <a:latin typeface="Barlow" panose="00000500000000000000" pitchFamily="2" charset="0"/>
                <a:ea typeface="Arial" panose="020B0604020202020204" pitchFamily="34" charset="0"/>
              </a:rPr>
              <a:t>Already been delivered at.. Kingsmead School Enfield, St Vincents, Kingsbury High School, Newman Catholic College, Kingsbury Green Primary School, John Keble Primary School, East Barnet, </a:t>
            </a:r>
            <a:r>
              <a:rPr lang="en-GB" sz="1600" dirty="0" err="1">
                <a:solidFill>
                  <a:srgbClr val="001F49"/>
                </a:solidFill>
                <a:latin typeface="Barlow" panose="00000500000000000000" pitchFamily="2" charset="0"/>
                <a:ea typeface="Arial" panose="020B0604020202020204" pitchFamily="34" charset="0"/>
              </a:rPr>
              <a:t>Danegrove</a:t>
            </a:r>
            <a:r>
              <a:rPr lang="en-GB" sz="1600" dirty="0">
                <a:solidFill>
                  <a:srgbClr val="001F49"/>
                </a:solidFill>
                <a:latin typeface="Barlow" panose="00000500000000000000" pitchFamily="2" charset="0"/>
                <a:ea typeface="Arial" panose="020B0604020202020204" pitchFamily="34" charset="0"/>
              </a:rPr>
              <a:t>, Hendon School, Finchley Catholic, Hendon Secondary School</a:t>
            </a:r>
            <a:endParaRPr lang="en-GB" sz="1600" dirty="0">
              <a:solidFill>
                <a:srgbClr val="EEECE1">
                  <a:lumMod val="25000"/>
                </a:srgbClr>
              </a:solidFill>
              <a:latin typeface="Barlow" panose="00000500000000000000" pitchFamily="2" charset="0"/>
              <a:ea typeface="Arial" panose="020B0604020202020204" pitchFamily="34" charset="0"/>
            </a:endParaRPr>
          </a:p>
        </p:txBody>
      </p:sp>
    </p:spTree>
    <p:extLst>
      <p:ext uri="{BB962C8B-B14F-4D97-AF65-F5344CB8AC3E}">
        <p14:creationId xmlns:p14="http://schemas.microsoft.com/office/powerpoint/2010/main" val="3372696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2" name="Freeform 2"/>
          <p:cNvSpPr/>
          <p:nvPr/>
        </p:nvSpPr>
        <p:spPr>
          <a:xfrm rot="5472208">
            <a:off x="8429049" y="-310006"/>
            <a:ext cx="10004027" cy="7478011"/>
          </a:xfrm>
          <a:custGeom>
            <a:avLst/>
            <a:gdLst/>
            <a:ahLst/>
            <a:cxnLst/>
            <a:rect l="l" t="t" r="r" b="b"/>
            <a:pathLst>
              <a:path w="15006041" h="11217016">
                <a:moveTo>
                  <a:pt x="0" y="0"/>
                </a:moveTo>
                <a:lnTo>
                  <a:pt x="15006041" y="0"/>
                </a:lnTo>
                <a:lnTo>
                  <a:pt x="15006041" y="11217016"/>
                </a:lnTo>
                <a:lnTo>
                  <a:pt x="0" y="11217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lIns="60960" tIns="30480" rIns="60960" bIns="30480" anchor="t"/>
          <a:lstStyle/>
          <a:p>
            <a:pPr defTabSz="609630">
              <a:defRPr/>
            </a:pPr>
            <a:r>
              <a:rPr lang="en-GB" sz="1200">
                <a:solidFill>
                  <a:prstClr val="black"/>
                </a:solidFill>
                <a:latin typeface="Calibri"/>
                <a:cs typeface="Calibri"/>
              </a:rPr>
              <a:t>]t-</a:t>
            </a:r>
            <a:endParaRPr lang="en-GB" sz="1200">
              <a:solidFill>
                <a:prstClr val="black"/>
              </a:solidFill>
              <a:latin typeface="Calibri"/>
            </a:endParaRPr>
          </a:p>
        </p:txBody>
      </p:sp>
      <p:sp>
        <p:nvSpPr>
          <p:cNvPr id="4" name="Freeform 4"/>
          <p:cNvSpPr/>
          <p:nvPr/>
        </p:nvSpPr>
        <p:spPr>
          <a:xfrm>
            <a:off x="650971" y="2212791"/>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lIns="60960" tIns="30480" rIns="60960" bIns="30480" anchor="t"/>
          <a:lstStyle/>
          <a:p>
            <a:pPr defTabSz="609630">
              <a:defRPr/>
            </a:pPr>
            <a:endParaRPr lang="en-GB" sz="1200">
              <a:solidFill>
                <a:prstClr val="black"/>
              </a:solidFill>
              <a:latin typeface="Calibri"/>
              <a:ea typeface="Calibri"/>
              <a:cs typeface="Calibri"/>
            </a:endParaRPr>
          </a:p>
        </p:txBody>
      </p:sp>
      <p:sp>
        <p:nvSpPr>
          <p:cNvPr id="7" name="Freeform 7"/>
          <p:cNvSpPr/>
          <p:nvPr/>
        </p:nvSpPr>
        <p:spPr>
          <a:xfrm>
            <a:off x="9725940" y="-226447"/>
            <a:ext cx="3019790" cy="2257293"/>
          </a:xfrm>
          <a:custGeom>
            <a:avLst/>
            <a:gdLst/>
            <a:ahLst/>
            <a:cxnLst/>
            <a:rect l="l" t="t" r="r" b="b"/>
            <a:pathLst>
              <a:path w="4529685" h="3385939">
                <a:moveTo>
                  <a:pt x="0" y="0"/>
                </a:moveTo>
                <a:lnTo>
                  <a:pt x="4529685" y="0"/>
                </a:lnTo>
                <a:lnTo>
                  <a:pt x="4529685" y="3385939"/>
                </a:lnTo>
                <a:lnTo>
                  <a:pt x="0" y="33859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GB" sz="1200">
              <a:solidFill>
                <a:prstClr val="black"/>
              </a:solidFill>
              <a:latin typeface="Calibri"/>
            </a:endParaRPr>
          </a:p>
        </p:txBody>
      </p:sp>
      <p:sp>
        <p:nvSpPr>
          <p:cNvPr id="8" name="Freeform 8"/>
          <p:cNvSpPr/>
          <p:nvPr/>
        </p:nvSpPr>
        <p:spPr>
          <a:xfrm>
            <a:off x="10410045" y="1079847"/>
            <a:ext cx="1547785" cy="430565"/>
          </a:xfrm>
          <a:custGeom>
            <a:avLst/>
            <a:gdLst/>
            <a:ahLst/>
            <a:cxnLst/>
            <a:rect l="l" t="t" r="r" b="b"/>
            <a:pathLst>
              <a:path w="2321678" h="645848">
                <a:moveTo>
                  <a:pt x="0" y="0"/>
                </a:moveTo>
                <a:lnTo>
                  <a:pt x="2321678" y="0"/>
                </a:lnTo>
                <a:lnTo>
                  <a:pt x="2321678" y="645848"/>
                </a:lnTo>
                <a:lnTo>
                  <a:pt x="0" y="645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GB" sz="1200">
              <a:solidFill>
                <a:prstClr val="black"/>
              </a:solidFill>
              <a:latin typeface="Calibri"/>
            </a:endParaRPr>
          </a:p>
        </p:txBody>
      </p:sp>
      <p:sp>
        <p:nvSpPr>
          <p:cNvPr id="9" name="Freeform 9"/>
          <p:cNvSpPr/>
          <p:nvPr/>
        </p:nvSpPr>
        <p:spPr>
          <a:xfrm>
            <a:off x="10890625" y="426761"/>
            <a:ext cx="1067205" cy="514232"/>
          </a:xfrm>
          <a:custGeom>
            <a:avLst/>
            <a:gdLst/>
            <a:ahLst/>
            <a:cxnLst/>
            <a:rect l="l" t="t" r="r" b="b"/>
            <a:pathLst>
              <a:path w="1600808" h="771348">
                <a:moveTo>
                  <a:pt x="0" y="0"/>
                </a:moveTo>
                <a:lnTo>
                  <a:pt x="1600808" y="0"/>
                </a:lnTo>
                <a:lnTo>
                  <a:pt x="1600808" y="771348"/>
                </a:lnTo>
                <a:lnTo>
                  <a:pt x="0" y="771348"/>
                </a:lnTo>
                <a:lnTo>
                  <a:pt x="0" y="0"/>
                </a:lnTo>
                <a:close/>
              </a:path>
            </a:pathLst>
          </a:custGeom>
          <a:blipFill>
            <a:blip r:embed="rId10"/>
            <a:stretch>
              <a:fillRect t="-10019"/>
            </a:stretch>
          </a:blipFill>
        </p:spPr>
        <p:txBody>
          <a:bodyPr/>
          <a:lstStyle/>
          <a:p>
            <a:pPr defTabSz="609630">
              <a:defRPr/>
            </a:pPr>
            <a:endParaRPr lang="en-GB" sz="1200">
              <a:solidFill>
                <a:prstClr val="black"/>
              </a:solidFill>
              <a:latin typeface="Calibri"/>
            </a:endParaRPr>
          </a:p>
        </p:txBody>
      </p:sp>
      <p:sp>
        <p:nvSpPr>
          <p:cNvPr id="10" name="TextBox 10"/>
          <p:cNvSpPr txBox="1"/>
          <p:nvPr/>
        </p:nvSpPr>
        <p:spPr>
          <a:xfrm>
            <a:off x="1215089" y="1109850"/>
            <a:ext cx="8918716" cy="328231"/>
          </a:xfrm>
          <a:prstGeom prst="rect">
            <a:avLst/>
          </a:prstGeom>
        </p:spPr>
        <p:txBody>
          <a:bodyPr wrap="square" lIns="0" tIns="0" rIns="0" bIns="0" rtlCol="0" anchor="t">
            <a:spAutoFit/>
          </a:bodyPr>
          <a:lstStyle/>
          <a:p>
            <a:pPr defTabSz="609630">
              <a:defRPr/>
            </a:pPr>
            <a:r>
              <a:rPr lang="en-US" sz="2133" b="1" i="1" dirty="0">
                <a:solidFill>
                  <a:srgbClr val="5645B4"/>
                </a:solidFill>
                <a:latin typeface="Barlow"/>
              </a:rPr>
              <a:t>Helping young people from diverse communities build bright futures</a:t>
            </a:r>
            <a:endParaRPr lang="en-US" sz="1867" b="1" i="1" dirty="0">
              <a:solidFill>
                <a:srgbClr val="5645B4"/>
              </a:solidFill>
              <a:latin typeface="Barlow" pitchFamily="2" charset="77"/>
            </a:endParaRPr>
          </a:p>
        </p:txBody>
      </p:sp>
      <p:sp>
        <p:nvSpPr>
          <p:cNvPr id="12" name="TextBox 12"/>
          <p:cNvSpPr txBox="1"/>
          <p:nvPr/>
        </p:nvSpPr>
        <p:spPr>
          <a:xfrm>
            <a:off x="1661107" y="2318593"/>
            <a:ext cx="7686475" cy="4473853"/>
          </a:xfrm>
          <a:prstGeom prst="rect">
            <a:avLst/>
          </a:prstGeom>
        </p:spPr>
        <p:txBody>
          <a:bodyPr wrap="square" lIns="0" tIns="0" rIns="0" bIns="0" rtlCol="0" anchor="t">
            <a:spAutoFit/>
          </a:bodyPr>
          <a:lstStyle/>
          <a:p>
            <a:pPr defTabSz="609630"/>
            <a:r>
              <a:rPr lang="en-GB" sz="1867" dirty="0">
                <a:solidFill>
                  <a:srgbClr val="001F49"/>
                </a:solidFill>
                <a:latin typeface="Barlow" panose="00000500000000000000" pitchFamily="2" charset="0"/>
              </a:rPr>
              <a:t>Our service is specifically designed for BAME young people aged 18 to 25 who are at risk of youth offending, entering the criminal justice system, or engaging in antisocial behaviour. We have a particular interest in supporting Black young men.</a:t>
            </a:r>
          </a:p>
          <a:p>
            <a:pPr defTabSz="609630"/>
            <a:endParaRPr lang="en-GB" sz="1867" dirty="0">
              <a:solidFill>
                <a:srgbClr val="001F49"/>
              </a:solidFill>
              <a:latin typeface="Barlow" panose="00000500000000000000" pitchFamily="2" charset="0"/>
            </a:endParaRPr>
          </a:p>
          <a:p>
            <a:pPr defTabSz="609630"/>
            <a:r>
              <a:rPr lang="en-GB" sz="1867" dirty="0">
                <a:solidFill>
                  <a:srgbClr val="001F49"/>
                </a:solidFill>
                <a:latin typeface="Barlow" panose="00000500000000000000" pitchFamily="2" charset="0"/>
              </a:rPr>
              <a:t>We focus on providing support to those who may be…</a:t>
            </a:r>
          </a:p>
          <a:p>
            <a:pPr defTabSz="609630"/>
            <a:endParaRPr lang="en-GB" sz="1867" dirty="0">
              <a:solidFill>
                <a:srgbClr val="001F49"/>
              </a:solidFill>
              <a:latin typeface="Barlow" panose="00000500000000000000" pitchFamily="2" charset="0"/>
            </a:endParaRPr>
          </a:p>
          <a:p>
            <a:pPr marL="228611" indent="-228611" defTabSz="609630">
              <a:buFont typeface="Arial" panose="020B0604020202020204" pitchFamily="34" charset="0"/>
              <a:buChar char="•"/>
            </a:pPr>
            <a:r>
              <a:rPr lang="en-GB" sz="1867" dirty="0">
                <a:solidFill>
                  <a:srgbClr val="001F49"/>
                </a:solidFill>
                <a:latin typeface="Barlow" panose="00000500000000000000" pitchFamily="2" charset="0"/>
              </a:rPr>
              <a:t>struggling with poor mental health</a:t>
            </a:r>
          </a:p>
          <a:p>
            <a:pPr marL="228611" indent="-228611" defTabSz="609630">
              <a:buFont typeface="Arial" panose="020B0604020202020204" pitchFamily="34" charset="0"/>
              <a:buChar char="•"/>
            </a:pPr>
            <a:r>
              <a:rPr lang="en-GB" sz="1867" dirty="0">
                <a:solidFill>
                  <a:srgbClr val="001F49"/>
                </a:solidFill>
                <a:latin typeface="Barlow" panose="00000500000000000000" pitchFamily="2" charset="0"/>
              </a:rPr>
              <a:t>facing challenges in school</a:t>
            </a:r>
          </a:p>
          <a:p>
            <a:pPr marL="228611" indent="-228611" defTabSz="609630">
              <a:buFont typeface="Arial" panose="020B0604020202020204" pitchFamily="34" charset="0"/>
              <a:buChar char="•"/>
            </a:pPr>
            <a:r>
              <a:rPr lang="en-GB" sz="1867" dirty="0">
                <a:solidFill>
                  <a:srgbClr val="001F49"/>
                </a:solidFill>
                <a:latin typeface="Barlow" panose="00000500000000000000" pitchFamily="2" charset="0"/>
              </a:rPr>
              <a:t>at risk of educational exclusion</a:t>
            </a:r>
          </a:p>
          <a:p>
            <a:pPr marL="228611" indent="-228611" defTabSz="609630">
              <a:buFont typeface="Arial" panose="020B0604020202020204" pitchFamily="34" charset="0"/>
              <a:buChar char="•"/>
            </a:pPr>
            <a:r>
              <a:rPr lang="en-GB" sz="1867" dirty="0">
                <a:solidFill>
                  <a:srgbClr val="001F49"/>
                </a:solidFill>
                <a:latin typeface="Barlow" panose="00000500000000000000" pitchFamily="2" charset="0"/>
              </a:rPr>
              <a:t>at risk of being referred to the criminal justice system</a:t>
            </a:r>
          </a:p>
          <a:p>
            <a:pPr marL="228611" indent="-228611" defTabSz="609630">
              <a:buFont typeface="Arial" panose="020B0604020202020204" pitchFamily="34" charset="0"/>
              <a:buChar char="•"/>
            </a:pPr>
            <a:r>
              <a:rPr lang="en-GB" sz="1867" dirty="0">
                <a:solidFill>
                  <a:srgbClr val="001F49"/>
                </a:solidFill>
                <a:latin typeface="Barlow" panose="00000500000000000000" pitchFamily="2" charset="0"/>
              </a:rPr>
              <a:t>expressing behavioural concerns as a result of familial or community-based challenges.</a:t>
            </a:r>
          </a:p>
          <a:p>
            <a:pPr defTabSz="609630"/>
            <a:br>
              <a:rPr lang="en-GB" sz="1600" dirty="0">
                <a:solidFill>
                  <a:srgbClr val="242424"/>
                </a:solidFill>
                <a:latin typeface="Aptos Narrow" panose="020B0004020202020204" pitchFamily="34" charset="0"/>
              </a:rPr>
            </a:br>
            <a:endParaRPr lang="en-GB" sz="1600" dirty="0">
              <a:solidFill>
                <a:srgbClr val="242424"/>
              </a:solidFill>
              <a:latin typeface="Aptos Narrow" panose="020B0004020202020204" pitchFamily="34" charset="0"/>
            </a:endParaRPr>
          </a:p>
          <a:p>
            <a:pPr marL="228611" indent="-228611" defTabSz="609630">
              <a:buFont typeface="Arial" panose="020B0604020202020204" pitchFamily="34" charset="0"/>
              <a:buChar char="•"/>
              <a:defRPr/>
            </a:pPr>
            <a:endParaRPr lang="en-US" sz="1600" dirty="0">
              <a:solidFill>
                <a:srgbClr val="001F49"/>
              </a:solidFill>
              <a:latin typeface="Barlow" panose="00000500000000000000" pitchFamily="2" charset="0"/>
            </a:endParaRPr>
          </a:p>
        </p:txBody>
      </p:sp>
      <p:sp>
        <p:nvSpPr>
          <p:cNvPr id="6" name="TextBox 10">
            <a:extLst>
              <a:ext uri="{FF2B5EF4-FFF2-40B4-BE49-F238E27FC236}">
                <a16:creationId xmlns:a16="http://schemas.microsoft.com/office/drawing/2014/main" id="{F8907BC3-A8FB-0409-B566-6536902E4142}"/>
              </a:ext>
            </a:extLst>
          </p:cNvPr>
          <p:cNvSpPr txBox="1"/>
          <p:nvPr/>
        </p:nvSpPr>
        <p:spPr>
          <a:xfrm>
            <a:off x="685799" y="577850"/>
            <a:ext cx="10481984" cy="595932"/>
          </a:xfrm>
          <a:prstGeom prst="rect">
            <a:avLst/>
          </a:prstGeom>
        </p:spPr>
        <p:txBody>
          <a:bodyPr wrap="square" lIns="0" tIns="0" rIns="0" bIns="0" rtlCol="0" anchor="t">
            <a:spAutoFit/>
          </a:bodyPr>
          <a:lstStyle/>
          <a:p>
            <a:pPr defTabSz="609630">
              <a:lnSpc>
                <a:spcPts val="5227"/>
              </a:lnSpc>
              <a:defRPr/>
            </a:pPr>
            <a:r>
              <a:rPr lang="en-US" sz="3734" b="1" dirty="0">
                <a:solidFill>
                  <a:prstClr val="black"/>
                </a:solidFill>
                <a:latin typeface="Barlow" pitchFamily="2" charset="77"/>
              </a:rPr>
              <a:t>ii) Thrive &amp; Rise</a:t>
            </a:r>
          </a:p>
        </p:txBody>
      </p:sp>
      <p:sp>
        <p:nvSpPr>
          <p:cNvPr id="11" name="Freeform 4">
            <a:extLst>
              <a:ext uri="{FF2B5EF4-FFF2-40B4-BE49-F238E27FC236}">
                <a16:creationId xmlns:a16="http://schemas.microsoft.com/office/drawing/2014/main" id="{33B09EA1-AE8E-7B96-9805-8C953197A6B8}"/>
              </a:ext>
            </a:extLst>
          </p:cNvPr>
          <p:cNvSpPr/>
          <p:nvPr/>
        </p:nvSpPr>
        <p:spPr>
          <a:xfrm>
            <a:off x="650971" y="3653512"/>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lIns="60960" tIns="30480" rIns="60960" bIns="30480" anchor="t"/>
          <a:lstStyle/>
          <a:p>
            <a:pPr defTabSz="609630">
              <a:defRPr/>
            </a:pPr>
            <a:endParaRPr lang="en-GB" sz="1200">
              <a:solidFill>
                <a:prstClr val="black"/>
              </a:solidFill>
              <a:latin typeface="Calibri"/>
              <a:ea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a:extLst>
            <a:ext uri="{FF2B5EF4-FFF2-40B4-BE49-F238E27FC236}">
              <a16:creationId xmlns:a16="http://schemas.microsoft.com/office/drawing/2014/main" id="{83366113-3825-E89C-CC8F-59554287CDC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FDFF57-E06A-38B9-BCA3-A49D0DFFF43D}"/>
              </a:ext>
            </a:extLst>
          </p:cNvPr>
          <p:cNvSpPr/>
          <p:nvPr/>
        </p:nvSpPr>
        <p:spPr>
          <a:xfrm rot="5472208">
            <a:off x="8429049" y="-310006"/>
            <a:ext cx="10004027" cy="7478011"/>
          </a:xfrm>
          <a:custGeom>
            <a:avLst/>
            <a:gdLst/>
            <a:ahLst/>
            <a:cxnLst/>
            <a:rect l="l" t="t" r="r" b="b"/>
            <a:pathLst>
              <a:path w="15006041" h="11217016">
                <a:moveTo>
                  <a:pt x="0" y="0"/>
                </a:moveTo>
                <a:lnTo>
                  <a:pt x="15006041" y="0"/>
                </a:lnTo>
                <a:lnTo>
                  <a:pt x="15006041" y="11217016"/>
                </a:lnTo>
                <a:lnTo>
                  <a:pt x="0" y="11217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lIns="60960" tIns="30480" rIns="60960" bIns="30480" anchor="t"/>
          <a:lstStyle/>
          <a:p>
            <a:pPr defTabSz="609630">
              <a:defRPr/>
            </a:pPr>
            <a:r>
              <a:rPr lang="en-GB" sz="1200">
                <a:solidFill>
                  <a:prstClr val="black"/>
                </a:solidFill>
                <a:latin typeface="Calibri"/>
                <a:cs typeface="Calibri"/>
              </a:rPr>
              <a:t>]t-</a:t>
            </a:r>
            <a:endParaRPr lang="en-GB" sz="1200">
              <a:solidFill>
                <a:prstClr val="black"/>
              </a:solidFill>
              <a:latin typeface="Calibri"/>
            </a:endParaRPr>
          </a:p>
        </p:txBody>
      </p:sp>
      <p:sp>
        <p:nvSpPr>
          <p:cNvPr id="3" name="Freeform 3">
            <a:extLst>
              <a:ext uri="{FF2B5EF4-FFF2-40B4-BE49-F238E27FC236}">
                <a16:creationId xmlns:a16="http://schemas.microsoft.com/office/drawing/2014/main" id="{8EA56AB3-5927-966D-7E6E-9B375E0952E6}"/>
              </a:ext>
            </a:extLst>
          </p:cNvPr>
          <p:cNvSpPr/>
          <p:nvPr/>
        </p:nvSpPr>
        <p:spPr>
          <a:xfrm>
            <a:off x="642077" y="3402030"/>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4" name="Freeform 4">
            <a:extLst>
              <a:ext uri="{FF2B5EF4-FFF2-40B4-BE49-F238E27FC236}">
                <a16:creationId xmlns:a16="http://schemas.microsoft.com/office/drawing/2014/main" id="{583443AB-3667-1BC5-CFD7-C9E9141ECB43}"/>
              </a:ext>
            </a:extLst>
          </p:cNvPr>
          <p:cNvSpPr/>
          <p:nvPr/>
        </p:nvSpPr>
        <p:spPr>
          <a:xfrm>
            <a:off x="674974" y="1828690"/>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lIns="60960" tIns="30480" rIns="60960" bIns="30480" anchor="t"/>
          <a:lstStyle/>
          <a:p>
            <a:pPr defTabSz="609630">
              <a:defRPr/>
            </a:pPr>
            <a:endParaRPr lang="en-GB" sz="1200">
              <a:solidFill>
                <a:prstClr val="black"/>
              </a:solidFill>
              <a:latin typeface="Calibri"/>
              <a:ea typeface="Calibri"/>
              <a:cs typeface="Calibri"/>
            </a:endParaRPr>
          </a:p>
        </p:txBody>
      </p:sp>
      <p:sp>
        <p:nvSpPr>
          <p:cNvPr id="5" name="Freeform 5">
            <a:extLst>
              <a:ext uri="{FF2B5EF4-FFF2-40B4-BE49-F238E27FC236}">
                <a16:creationId xmlns:a16="http://schemas.microsoft.com/office/drawing/2014/main" id="{2153F45D-A1EA-714A-3EAD-1BA0218C3373}"/>
              </a:ext>
            </a:extLst>
          </p:cNvPr>
          <p:cNvSpPr/>
          <p:nvPr/>
        </p:nvSpPr>
        <p:spPr>
          <a:xfrm>
            <a:off x="674974" y="4687623"/>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7" name="Freeform 7">
            <a:extLst>
              <a:ext uri="{FF2B5EF4-FFF2-40B4-BE49-F238E27FC236}">
                <a16:creationId xmlns:a16="http://schemas.microsoft.com/office/drawing/2014/main" id="{1CA53743-1730-FB1A-8623-9B54F817036F}"/>
              </a:ext>
            </a:extLst>
          </p:cNvPr>
          <p:cNvSpPr/>
          <p:nvPr/>
        </p:nvSpPr>
        <p:spPr>
          <a:xfrm>
            <a:off x="9725940" y="-226447"/>
            <a:ext cx="3019790" cy="2257293"/>
          </a:xfrm>
          <a:custGeom>
            <a:avLst/>
            <a:gdLst/>
            <a:ahLst/>
            <a:cxnLst/>
            <a:rect l="l" t="t" r="r" b="b"/>
            <a:pathLst>
              <a:path w="4529685" h="3385939">
                <a:moveTo>
                  <a:pt x="0" y="0"/>
                </a:moveTo>
                <a:lnTo>
                  <a:pt x="4529685" y="0"/>
                </a:lnTo>
                <a:lnTo>
                  <a:pt x="4529685" y="3385939"/>
                </a:lnTo>
                <a:lnTo>
                  <a:pt x="0" y="33859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GB" sz="1200">
              <a:solidFill>
                <a:prstClr val="black"/>
              </a:solidFill>
              <a:latin typeface="Calibri"/>
            </a:endParaRPr>
          </a:p>
        </p:txBody>
      </p:sp>
      <p:sp>
        <p:nvSpPr>
          <p:cNvPr id="8" name="Freeform 8">
            <a:extLst>
              <a:ext uri="{FF2B5EF4-FFF2-40B4-BE49-F238E27FC236}">
                <a16:creationId xmlns:a16="http://schemas.microsoft.com/office/drawing/2014/main" id="{4510F3DC-81DD-E598-B5CF-864131C3AE4F}"/>
              </a:ext>
            </a:extLst>
          </p:cNvPr>
          <p:cNvSpPr/>
          <p:nvPr/>
        </p:nvSpPr>
        <p:spPr>
          <a:xfrm>
            <a:off x="10410045" y="1079847"/>
            <a:ext cx="1547785" cy="430565"/>
          </a:xfrm>
          <a:custGeom>
            <a:avLst/>
            <a:gdLst/>
            <a:ahLst/>
            <a:cxnLst/>
            <a:rect l="l" t="t" r="r" b="b"/>
            <a:pathLst>
              <a:path w="2321678" h="645848">
                <a:moveTo>
                  <a:pt x="0" y="0"/>
                </a:moveTo>
                <a:lnTo>
                  <a:pt x="2321678" y="0"/>
                </a:lnTo>
                <a:lnTo>
                  <a:pt x="2321678" y="645848"/>
                </a:lnTo>
                <a:lnTo>
                  <a:pt x="0" y="645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GB" sz="1200">
              <a:solidFill>
                <a:prstClr val="black"/>
              </a:solidFill>
              <a:latin typeface="Calibri"/>
            </a:endParaRPr>
          </a:p>
        </p:txBody>
      </p:sp>
      <p:sp>
        <p:nvSpPr>
          <p:cNvPr id="9" name="Freeform 9">
            <a:extLst>
              <a:ext uri="{FF2B5EF4-FFF2-40B4-BE49-F238E27FC236}">
                <a16:creationId xmlns:a16="http://schemas.microsoft.com/office/drawing/2014/main" id="{FCCA277A-1643-396D-0040-90AACE531287}"/>
              </a:ext>
            </a:extLst>
          </p:cNvPr>
          <p:cNvSpPr/>
          <p:nvPr/>
        </p:nvSpPr>
        <p:spPr>
          <a:xfrm>
            <a:off x="10890625" y="426761"/>
            <a:ext cx="1067205" cy="514232"/>
          </a:xfrm>
          <a:custGeom>
            <a:avLst/>
            <a:gdLst/>
            <a:ahLst/>
            <a:cxnLst/>
            <a:rect l="l" t="t" r="r" b="b"/>
            <a:pathLst>
              <a:path w="1600808" h="771348">
                <a:moveTo>
                  <a:pt x="0" y="0"/>
                </a:moveTo>
                <a:lnTo>
                  <a:pt x="1600808" y="0"/>
                </a:lnTo>
                <a:lnTo>
                  <a:pt x="1600808" y="771348"/>
                </a:lnTo>
                <a:lnTo>
                  <a:pt x="0" y="771348"/>
                </a:lnTo>
                <a:lnTo>
                  <a:pt x="0" y="0"/>
                </a:lnTo>
                <a:close/>
              </a:path>
            </a:pathLst>
          </a:custGeom>
          <a:blipFill>
            <a:blip r:embed="rId10"/>
            <a:stretch>
              <a:fillRect t="-10019"/>
            </a:stretch>
          </a:blipFill>
        </p:spPr>
        <p:txBody>
          <a:bodyPr/>
          <a:lstStyle/>
          <a:p>
            <a:pPr defTabSz="609630">
              <a:defRPr/>
            </a:pPr>
            <a:endParaRPr lang="en-GB" sz="1200">
              <a:solidFill>
                <a:prstClr val="black"/>
              </a:solidFill>
              <a:latin typeface="Calibri"/>
            </a:endParaRPr>
          </a:p>
        </p:txBody>
      </p:sp>
      <p:sp>
        <p:nvSpPr>
          <p:cNvPr id="10" name="TextBox 10">
            <a:extLst>
              <a:ext uri="{FF2B5EF4-FFF2-40B4-BE49-F238E27FC236}">
                <a16:creationId xmlns:a16="http://schemas.microsoft.com/office/drawing/2014/main" id="{350CBA12-AAE4-8C81-5A43-CEBCE60F487B}"/>
              </a:ext>
            </a:extLst>
          </p:cNvPr>
          <p:cNvSpPr txBox="1"/>
          <p:nvPr/>
        </p:nvSpPr>
        <p:spPr>
          <a:xfrm>
            <a:off x="1215089" y="1109850"/>
            <a:ext cx="8918716" cy="328231"/>
          </a:xfrm>
          <a:prstGeom prst="rect">
            <a:avLst/>
          </a:prstGeom>
        </p:spPr>
        <p:txBody>
          <a:bodyPr wrap="square" lIns="0" tIns="0" rIns="0" bIns="0" rtlCol="0" anchor="t">
            <a:spAutoFit/>
          </a:bodyPr>
          <a:lstStyle/>
          <a:p>
            <a:pPr defTabSz="609630">
              <a:defRPr/>
            </a:pPr>
            <a:r>
              <a:rPr lang="en-US" sz="2133" b="1" i="1" dirty="0">
                <a:solidFill>
                  <a:srgbClr val="5645B4"/>
                </a:solidFill>
                <a:latin typeface="Barlow"/>
              </a:rPr>
              <a:t>Helping young people from diverse communities build bright futures</a:t>
            </a:r>
            <a:endParaRPr lang="en-US" sz="1867" b="1" i="1" dirty="0">
              <a:solidFill>
                <a:srgbClr val="5645B4"/>
              </a:solidFill>
              <a:latin typeface="Barlow" pitchFamily="2" charset="77"/>
            </a:endParaRPr>
          </a:p>
        </p:txBody>
      </p:sp>
      <p:sp>
        <p:nvSpPr>
          <p:cNvPr id="14" name="TextBox 14">
            <a:extLst>
              <a:ext uri="{FF2B5EF4-FFF2-40B4-BE49-F238E27FC236}">
                <a16:creationId xmlns:a16="http://schemas.microsoft.com/office/drawing/2014/main" id="{775A1A8F-66CE-4328-730E-3AF288D5B5CB}"/>
              </a:ext>
            </a:extLst>
          </p:cNvPr>
          <p:cNvSpPr txBox="1"/>
          <p:nvPr/>
        </p:nvSpPr>
        <p:spPr>
          <a:xfrm>
            <a:off x="1685104" y="1937023"/>
            <a:ext cx="5054560" cy="4216539"/>
          </a:xfrm>
          <a:prstGeom prst="rect">
            <a:avLst/>
          </a:prstGeom>
        </p:spPr>
        <p:txBody>
          <a:bodyPr wrap="square" lIns="0" tIns="0" rIns="0" bIns="0" rtlCol="0" anchor="t">
            <a:spAutoFit/>
          </a:bodyPr>
          <a:lstStyle/>
          <a:p>
            <a:pPr defTabSz="609630">
              <a:spcAft>
                <a:spcPts val="1500"/>
              </a:spcAft>
              <a:defRPr/>
            </a:pPr>
            <a:r>
              <a:rPr lang="en-GB" sz="1600" dirty="0">
                <a:solidFill>
                  <a:srgbClr val="001F49"/>
                </a:solidFill>
                <a:latin typeface="Barlow"/>
                <a:ea typeface="Arial" panose="020B0604020202020204" pitchFamily="34" charset="0"/>
              </a:rPr>
              <a:t>We offer 6-8 weeks  (Short Term) of CBT based Talking Therapy interventions for those who need help with </a:t>
            </a:r>
          </a:p>
          <a:p>
            <a:pPr marL="228611" indent="-228611" defTabSz="609630">
              <a:spcAft>
                <a:spcPts val="1500"/>
              </a:spcAft>
              <a:buFont typeface="Arial" panose="020B0604020202020204" pitchFamily="34" charset="0"/>
              <a:buChar char="•"/>
              <a:defRPr/>
            </a:pPr>
            <a:r>
              <a:rPr lang="en-GB" sz="1600" dirty="0">
                <a:solidFill>
                  <a:srgbClr val="001F49"/>
                </a:solidFill>
                <a:latin typeface="Barlow"/>
                <a:ea typeface="Arial" panose="020B0604020202020204" pitchFamily="34" charset="0"/>
              </a:rPr>
              <a:t>Anxiety, Emotional Dysregulation, exam stress, low mood, Phobias, panic attack, sleep difficulties, stress, unhealthy habits that impact on wellbeing. </a:t>
            </a:r>
          </a:p>
          <a:p>
            <a:pPr defTabSz="609630">
              <a:spcAft>
                <a:spcPts val="1500"/>
              </a:spcAft>
              <a:defRPr/>
            </a:pPr>
            <a:r>
              <a:rPr lang="en-GB" sz="1600" b="1" dirty="0">
                <a:solidFill>
                  <a:srgbClr val="001F49"/>
                </a:solidFill>
                <a:latin typeface="Barlow"/>
                <a:ea typeface="Calibri"/>
              </a:rPr>
              <a:t>PLEASE NOTE</a:t>
            </a:r>
            <a:r>
              <a:rPr lang="en-GB" sz="1600" dirty="0">
                <a:solidFill>
                  <a:srgbClr val="001F49"/>
                </a:solidFill>
                <a:latin typeface="Barlow"/>
                <a:ea typeface="Calibri"/>
              </a:rPr>
              <a:t>: we do not see clients with severe and enduring mental health difficulties such as OCD and complex trauma. All clients are assessed for suitability when their referrals are received.</a:t>
            </a:r>
          </a:p>
          <a:p>
            <a:pPr defTabSz="609630">
              <a:spcAft>
                <a:spcPts val="1500"/>
              </a:spcAft>
              <a:defRPr/>
            </a:pPr>
            <a:r>
              <a:rPr lang="en-GB" sz="1600" dirty="0">
                <a:solidFill>
                  <a:srgbClr val="001F49"/>
                </a:solidFill>
                <a:latin typeface="Barlow"/>
                <a:ea typeface="Calibri"/>
              </a:rPr>
              <a:t>We offer support to those who may have been discharged from CAMHS who need ongoing community-based therapeutic support</a:t>
            </a:r>
          </a:p>
          <a:p>
            <a:pPr defTabSz="609630">
              <a:spcAft>
                <a:spcPts val="1500"/>
              </a:spcAft>
              <a:defRPr/>
            </a:pPr>
            <a:r>
              <a:rPr lang="en-GB" sz="1600" dirty="0">
                <a:solidFill>
                  <a:srgbClr val="001F49"/>
                </a:solidFill>
                <a:latin typeface="Barlow"/>
                <a:ea typeface="Calibri"/>
              </a:rPr>
              <a:t>We offer webinars, offering accessible mental health education and support.</a:t>
            </a:r>
            <a:endParaRPr lang="en-GB" sz="1200" dirty="0">
              <a:solidFill>
                <a:srgbClr val="242424"/>
              </a:solidFill>
              <a:latin typeface="Aptos Narrow" panose="020B0004020202020204" pitchFamily="34" charset="0"/>
            </a:endParaRPr>
          </a:p>
        </p:txBody>
      </p:sp>
      <p:sp>
        <p:nvSpPr>
          <p:cNvPr id="6" name="TextBox 10">
            <a:extLst>
              <a:ext uri="{FF2B5EF4-FFF2-40B4-BE49-F238E27FC236}">
                <a16:creationId xmlns:a16="http://schemas.microsoft.com/office/drawing/2014/main" id="{7BFD2D4B-5497-9BFC-B4EE-F892E0C6C518}"/>
              </a:ext>
            </a:extLst>
          </p:cNvPr>
          <p:cNvSpPr txBox="1"/>
          <p:nvPr/>
        </p:nvSpPr>
        <p:spPr>
          <a:xfrm>
            <a:off x="685799" y="577850"/>
            <a:ext cx="10481984" cy="595932"/>
          </a:xfrm>
          <a:prstGeom prst="rect">
            <a:avLst/>
          </a:prstGeom>
        </p:spPr>
        <p:txBody>
          <a:bodyPr wrap="square" lIns="0" tIns="0" rIns="0" bIns="0" rtlCol="0" anchor="t">
            <a:spAutoFit/>
          </a:bodyPr>
          <a:lstStyle/>
          <a:p>
            <a:pPr defTabSz="609630">
              <a:lnSpc>
                <a:spcPts val="5227"/>
              </a:lnSpc>
              <a:defRPr/>
            </a:pPr>
            <a:r>
              <a:rPr lang="en-US" sz="3734" b="1" dirty="0">
                <a:solidFill>
                  <a:prstClr val="black"/>
                </a:solidFill>
                <a:latin typeface="Barlow" pitchFamily="2" charset="77"/>
              </a:rPr>
              <a:t>ii) Thrive &amp; Rise</a:t>
            </a:r>
          </a:p>
        </p:txBody>
      </p:sp>
      <p:pic>
        <p:nvPicPr>
          <p:cNvPr id="13" name="Picture 12">
            <a:extLst>
              <a:ext uri="{FF2B5EF4-FFF2-40B4-BE49-F238E27FC236}">
                <a16:creationId xmlns:a16="http://schemas.microsoft.com/office/drawing/2014/main" id="{5CFC1385-CDCC-84A0-186D-983A170DE7D9}"/>
              </a:ext>
            </a:extLst>
          </p:cNvPr>
          <p:cNvPicPr>
            <a:picLocks noChangeAspect="1"/>
          </p:cNvPicPr>
          <p:nvPr/>
        </p:nvPicPr>
        <p:blipFill>
          <a:blip r:embed="rId11"/>
          <a:srcRect l="37213" t="18507" r="37541" b="17814"/>
          <a:stretch/>
        </p:blipFill>
        <p:spPr>
          <a:xfrm>
            <a:off x="7188284" y="2116437"/>
            <a:ext cx="3077981" cy="4367135"/>
          </a:xfrm>
          <a:prstGeom prst="rect">
            <a:avLst/>
          </a:prstGeom>
        </p:spPr>
      </p:pic>
      <p:sp>
        <p:nvSpPr>
          <p:cNvPr id="15" name="Freeform 5">
            <a:extLst>
              <a:ext uri="{FF2B5EF4-FFF2-40B4-BE49-F238E27FC236}">
                <a16:creationId xmlns:a16="http://schemas.microsoft.com/office/drawing/2014/main" id="{9CF4FA91-C47B-D836-EEE2-B59E023C2231}"/>
              </a:ext>
            </a:extLst>
          </p:cNvPr>
          <p:cNvSpPr/>
          <p:nvPr/>
        </p:nvSpPr>
        <p:spPr>
          <a:xfrm>
            <a:off x="670863" y="5460404"/>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Tree>
    <p:extLst>
      <p:ext uri="{BB962C8B-B14F-4D97-AF65-F5344CB8AC3E}">
        <p14:creationId xmlns:p14="http://schemas.microsoft.com/office/powerpoint/2010/main" val="2548939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2" name="Freeform 2"/>
          <p:cNvSpPr/>
          <p:nvPr/>
        </p:nvSpPr>
        <p:spPr>
          <a:xfrm rot="5472208">
            <a:off x="8429049" y="-310006"/>
            <a:ext cx="10004027" cy="7478011"/>
          </a:xfrm>
          <a:custGeom>
            <a:avLst/>
            <a:gdLst/>
            <a:ahLst/>
            <a:cxnLst/>
            <a:rect l="l" t="t" r="r" b="b"/>
            <a:pathLst>
              <a:path w="15006041" h="11217016">
                <a:moveTo>
                  <a:pt x="0" y="0"/>
                </a:moveTo>
                <a:lnTo>
                  <a:pt x="15006041" y="0"/>
                </a:lnTo>
                <a:lnTo>
                  <a:pt x="15006041" y="11217016"/>
                </a:lnTo>
                <a:lnTo>
                  <a:pt x="0" y="11217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GB" sz="1200">
              <a:solidFill>
                <a:prstClr val="black"/>
              </a:solidFill>
              <a:latin typeface="Calibri"/>
            </a:endParaRPr>
          </a:p>
        </p:txBody>
      </p:sp>
      <p:sp>
        <p:nvSpPr>
          <p:cNvPr id="3" name="Freeform 3"/>
          <p:cNvSpPr/>
          <p:nvPr/>
        </p:nvSpPr>
        <p:spPr>
          <a:xfrm>
            <a:off x="674974" y="1591998"/>
            <a:ext cx="769892" cy="575494"/>
          </a:xfrm>
          <a:custGeom>
            <a:avLst/>
            <a:gdLst/>
            <a:ahLst/>
            <a:cxnLst/>
            <a:rect l="l" t="t" r="r" b="b"/>
            <a:pathLst>
              <a:path w="1154838" h="863241">
                <a:moveTo>
                  <a:pt x="0" y="0"/>
                </a:moveTo>
                <a:lnTo>
                  <a:pt x="1154838" y="0"/>
                </a:lnTo>
                <a:lnTo>
                  <a:pt x="1154838" y="863241"/>
                </a:lnTo>
                <a:lnTo>
                  <a:pt x="0" y="863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4" name="Freeform 4"/>
          <p:cNvSpPr/>
          <p:nvPr/>
        </p:nvSpPr>
        <p:spPr>
          <a:xfrm>
            <a:off x="675589" y="3141253"/>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lIns="60960" tIns="30480" rIns="60960" bIns="30480" anchor="t"/>
          <a:lstStyle/>
          <a:p>
            <a:pPr defTabSz="609630">
              <a:defRPr/>
            </a:pPr>
            <a:endParaRPr lang="en-GB" sz="1200">
              <a:solidFill>
                <a:prstClr val="black"/>
              </a:solidFill>
              <a:latin typeface="Calibri"/>
              <a:ea typeface="Calibri"/>
              <a:cs typeface="Calibri"/>
            </a:endParaRPr>
          </a:p>
        </p:txBody>
      </p:sp>
      <p:sp>
        <p:nvSpPr>
          <p:cNvPr id="5" name="Freeform 5"/>
          <p:cNvSpPr/>
          <p:nvPr/>
        </p:nvSpPr>
        <p:spPr>
          <a:xfrm>
            <a:off x="674974" y="4332113"/>
            <a:ext cx="769892" cy="575494"/>
          </a:xfrm>
          <a:custGeom>
            <a:avLst/>
            <a:gdLst/>
            <a:ahLst/>
            <a:cxnLst/>
            <a:rect l="l" t="t" r="r" b="b"/>
            <a:pathLst>
              <a:path w="1154838" h="863241">
                <a:moveTo>
                  <a:pt x="0" y="0"/>
                </a:moveTo>
                <a:lnTo>
                  <a:pt x="1154838" y="0"/>
                </a:lnTo>
                <a:lnTo>
                  <a:pt x="1154838" y="863242"/>
                </a:lnTo>
                <a:lnTo>
                  <a:pt x="0" y="86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7" name="Freeform 7"/>
          <p:cNvSpPr/>
          <p:nvPr/>
        </p:nvSpPr>
        <p:spPr>
          <a:xfrm>
            <a:off x="9725940" y="-226447"/>
            <a:ext cx="3019790" cy="2257293"/>
          </a:xfrm>
          <a:custGeom>
            <a:avLst/>
            <a:gdLst/>
            <a:ahLst/>
            <a:cxnLst/>
            <a:rect l="l" t="t" r="r" b="b"/>
            <a:pathLst>
              <a:path w="4529685" h="3385939">
                <a:moveTo>
                  <a:pt x="0" y="0"/>
                </a:moveTo>
                <a:lnTo>
                  <a:pt x="4529685" y="0"/>
                </a:lnTo>
                <a:lnTo>
                  <a:pt x="4529685" y="3385939"/>
                </a:lnTo>
                <a:lnTo>
                  <a:pt x="0" y="33859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GB" sz="1200">
              <a:solidFill>
                <a:prstClr val="black"/>
              </a:solidFill>
              <a:latin typeface="Calibri"/>
            </a:endParaRPr>
          </a:p>
        </p:txBody>
      </p:sp>
      <p:sp>
        <p:nvSpPr>
          <p:cNvPr id="8" name="Freeform 8"/>
          <p:cNvSpPr/>
          <p:nvPr/>
        </p:nvSpPr>
        <p:spPr>
          <a:xfrm>
            <a:off x="10410045" y="1079847"/>
            <a:ext cx="1547785" cy="430565"/>
          </a:xfrm>
          <a:custGeom>
            <a:avLst/>
            <a:gdLst/>
            <a:ahLst/>
            <a:cxnLst/>
            <a:rect l="l" t="t" r="r" b="b"/>
            <a:pathLst>
              <a:path w="2321678" h="645848">
                <a:moveTo>
                  <a:pt x="0" y="0"/>
                </a:moveTo>
                <a:lnTo>
                  <a:pt x="2321678" y="0"/>
                </a:lnTo>
                <a:lnTo>
                  <a:pt x="2321678" y="645848"/>
                </a:lnTo>
                <a:lnTo>
                  <a:pt x="0" y="645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GB" sz="1200">
              <a:solidFill>
                <a:prstClr val="black"/>
              </a:solidFill>
              <a:latin typeface="Calibri"/>
            </a:endParaRPr>
          </a:p>
        </p:txBody>
      </p:sp>
      <p:sp>
        <p:nvSpPr>
          <p:cNvPr id="9" name="Freeform 9"/>
          <p:cNvSpPr/>
          <p:nvPr/>
        </p:nvSpPr>
        <p:spPr>
          <a:xfrm>
            <a:off x="10890625" y="426761"/>
            <a:ext cx="1067205" cy="514232"/>
          </a:xfrm>
          <a:custGeom>
            <a:avLst/>
            <a:gdLst/>
            <a:ahLst/>
            <a:cxnLst/>
            <a:rect l="l" t="t" r="r" b="b"/>
            <a:pathLst>
              <a:path w="1600808" h="771348">
                <a:moveTo>
                  <a:pt x="0" y="0"/>
                </a:moveTo>
                <a:lnTo>
                  <a:pt x="1600808" y="0"/>
                </a:lnTo>
                <a:lnTo>
                  <a:pt x="1600808" y="771348"/>
                </a:lnTo>
                <a:lnTo>
                  <a:pt x="0" y="771348"/>
                </a:lnTo>
                <a:lnTo>
                  <a:pt x="0" y="0"/>
                </a:lnTo>
                <a:close/>
              </a:path>
            </a:pathLst>
          </a:custGeom>
          <a:blipFill>
            <a:blip r:embed="rId10"/>
            <a:stretch>
              <a:fillRect t="-10019"/>
            </a:stretch>
          </a:blipFill>
        </p:spPr>
        <p:txBody>
          <a:bodyPr/>
          <a:lstStyle/>
          <a:p>
            <a:pPr defTabSz="609630">
              <a:defRPr/>
            </a:pPr>
            <a:endParaRPr lang="en-GB" sz="1200">
              <a:solidFill>
                <a:prstClr val="black"/>
              </a:solidFill>
              <a:latin typeface="Calibri"/>
            </a:endParaRPr>
          </a:p>
        </p:txBody>
      </p:sp>
      <p:sp>
        <p:nvSpPr>
          <p:cNvPr id="10" name="TextBox 10"/>
          <p:cNvSpPr txBox="1"/>
          <p:nvPr/>
        </p:nvSpPr>
        <p:spPr>
          <a:xfrm>
            <a:off x="807224" y="215320"/>
            <a:ext cx="5715000" cy="595932"/>
          </a:xfrm>
          <a:prstGeom prst="rect">
            <a:avLst/>
          </a:prstGeom>
        </p:spPr>
        <p:txBody>
          <a:bodyPr wrap="square" lIns="0" tIns="0" rIns="0" bIns="0" rtlCol="0" anchor="t">
            <a:spAutoFit/>
          </a:bodyPr>
          <a:lstStyle/>
          <a:p>
            <a:pPr defTabSz="609630">
              <a:lnSpc>
                <a:spcPts val="5227"/>
              </a:lnSpc>
              <a:defRPr/>
            </a:pPr>
            <a:r>
              <a:rPr lang="en-US" sz="3734" b="1" dirty="0">
                <a:solidFill>
                  <a:prstClr val="black"/>
                </a:solidFill>
                <a:latin typeface="Barlow"/>
              </a:rPr>
              <a:t>More about the service</a:t>
            </a:r>
            <a:endParaRPr lang="en-US" sz="3734" b="1" dirty="0">
              <a:solidFill>
                <a:prstClr val="black"/>
              </a:solidFill>
              <a:latin typeface="Barlow" pitchFamily="2" charset="77"/>
            </a:endParaRPr>
          </a:p>
        </p:txBody>
      </p:sp>
      <p:sp>
        <p:nvSpPr>
          <p:cNvPr id="14" name="TextBox 14"/>
          <p:cNvSpPr txBox="1"/>
          <p:nvPr/>
        </p:nvSpPr>
        <p:spPr>
          <a:xfrm>
            <a:off x="1701904" y="4449512"/>
            <a:ext cx="7885921" cy="2011256"/>
          </a:xfrm>
          <a:prstGeom prst="rect">
            <a:avLst/>
          </a:prstGeom>
        </p:spPr>
        <p:txBody>
          <a:bodyPr wrap="square" lIns="0" tIns="0" rIns="0" bIns="0" rtlCol="0" anchor="t">
            <a:spAutoFit/>
          </a:bodyPr>
          <a:lstStyle/>
          <a:p>
            <a:pPr defTabSz="609630">
              <a:defRPr/>
            </a:pPr>
            <a:r>
              <a:rPr lang="en-GB" sz="1867" dirty="0">
                <a:solidFill>
                  <a:srgbClr val="001F49"/>
                </a:solidFill>
                <a:latin typeface="Barlow"/>
                <a:ea typeface="Arial" panose="020B0604020202020204" pitchFamily="34" charset="0"/>
              </a:rPr>
              <a:t>Referrals come from services including ...</a:t>
            </a:r>
          </a:p>
          <a:p>
            <a:pPr marL="304815" indent="-304815" defTabSz="609630">
              <a:buFont typeface="Arial" panose="020B0604020202020204" pitchFamily="34" charset="0"/>
              <a:buChar char="•"/>
              <a:defRPr/>
            </a:pPr>
            <a:r>
              <a:rPr lang="en-GB" sz="1867" dirty="0">
                <a:solidFill>
                  <a:srgbClr val="001F49"/>
                </a:solidFill>
                <a:latin typeface="Barlow"/>
              </a:rPr>
              <a:t>Social prescribers</a:t>
            </a:r>
          </a:p>
          <a:p>
            <a:pPr marL="304815" indent="-304815" defTabSz="609630">
              <a:buFont typeface="Arial" panose="020B0604020202020204" pitchFamily="34" charset="0"/>
              <a:buChar char="•"/>
              <a:defRPr/>
            </a:pPr>
            <a:r>
              <a:rPr lang="en-GB" sz="1867" dirty="0">
                <a:solidFill>
                  <a:srgbClr val="001F49"/>
                </a:solidFill>
                <a:latin typeface="Barlow"/>
              </a:rPr>
              <a:t>Schools/Colleges/Universities – Barnet &amp; Southgate College, Middlesex</a:t>
            </a:r>
          </a:p>
          <a:p>
            <a:pPr marL="304815" indent="-304815" defTabSz="609630">
              <a:buFont typeface="Arial" panose="020B0604020202020204" pitchFamily="34" charset="0"/>
              <a:buChar char="•"/>
              <a:defRPr/>
            </a:pPr>
            <a:r>
              <a:rPr lang="en-GB" sz="1867" dirty="0">
                <a:solidFill>
                  <a:srgbClr val="001F49"/>
                </a:solidFill>
                <a:latin typeface="Calibri"/>
              </a:rPr>
              <a:t>Change Grow Live – Drug and substance misuse service</a:t>
            </a:r>
          </a:p>
          <a:p>
            <a:pPr marL="304815" indent="-304815" defTabSz="609630">
              <a:buFont typeface="Arial" panose="020B0604020202020204" pitchFamily="34" charset="0"/>
              <a:buChar char="•"/>
              <a:defRPr/>
            </a:pPr>
            <a:r>
              <a:rPr lang="en-GB" sz="1867" dirty="0">
                <a:solidFill>
                  <a:srgbClr val="001F49"/>
                </a:solidFill>
                <a:latin typeface="Calibri"/>
              </a:rPr>
              <a:t>BICS – non CAMHS talking therapies</a:t>
            </a:r>
          </a:p>
          <a:p>
            <a:pPr marL="304815" indent="-304815" defTabSz="609630">
              <a:buFont typeface="Arial" panose="020B0604020202020204" pitchFamily="34" charset="0"/>
              <a:buChar char="•"/>
              <a:defRPr/>
            </a:pPr>
            <a:r>
              <a:rPr lang="en-GB" sz="1867" dirty="0">
                <a:solidFill>
                  <a:srgbClr val="001F49"/>
                </a:solidFill>
                <a:latin typeface="Calibri"/>
              </a:rPr>
              <a:t>Other VCS providers – British Red Cross, Youth Realities</a:t>
            </a:r>
          </a:p>
          <a:p>
            <a:pPr marL="304815" indent="-304815" defTabSz="609630">
              <a:buFont typeface="Arial" panose="020B0604020202020204" pitchFamily="34" charset="0"/>
              <a:buChar char="•"/>
              <a:defRPr/>
            </a:pPr>
            <a:r>
              <a:rPr lang="en-GB" sz="1867" dirty="0">
                <a:solidFill>
                  <a:srgbClr val="001F49"/>
                </a:solidFill>
                <a:latin typeface="Calibri"/>
              </a:rPr>
              <a:t>Young people who self-refer</a:t>
            </a:r>
          </a:p>
        </p:txBody>
      </p:sp>
      <p:sp>
        <p:nvSpPr>
          <p:cNvPr id="15" name="TextBox 12">
            <a:extLst>
              <a:ext uri="{FF2B5EF4-FFF2-40B4-BE49-F238E27FC236}">
                <a16:creationId xmlns:a16="http://schemas.microsoft.com/office/drawing/2014/main" id="{E7AA7816-93E3-7036-C56F-2EDB8CECAEA6}"/>
              </a:ext>
            </a:extLst>
          </p:cNvPr>
          <p:cNvSpPr txBox="1"/>
          <p:nvPr/>
        </p:nvSpPr>
        <p:spPr>
          <a:xfrm>
            <a:off x="1701904" y="1525653"/>
            <a:ext cx="7596167" cy="1128514"/>
          </a:xfrm>
          <a:prstGeom prst="rect">
            <a:avLst/>
          </a:prstGeom>
        </p:spPr>
        <p:txBody>
          <a:bodyPr lIns="0" tIns="0" rIns="0" bIns="0" rtlCol="0" anchor="t">
            <a:spAutoFit/>
          </a:bodyPr>
          <a:lstStyle/>
          <a:p>
            <a:pPr defTabSz="609630">
              <a:lnSpc>
                <a:spcPts val="2239"/>
              </a:lnSpc>
              <a:spcBef>
                <a:spcPct val="0"/>
              </a:spcBef>
              <a:defRPr/>
            </a:pPr>
            <a:r>
              <a:rPr lang="en-US" sz="1867" dirty="0">
                <a:solidFill>
                  <a:srgbClr val="001F49"/>
                </a:solidFill>
                <a:latin typeface="Barlow"/>
              </a:rPr>
              <a:t>We are a team of …</a:t>
            </a:r>
          </a:p>
          <a:p>
            <a:pPr marL="304815" indent="-304815" defTabSz="609630">
              <a:lnSpc>
                <a:spcPts val="2239"/>
              </a:lnSpc>
              <a:spcBef>
                <a:spcPct val="0"/>
              </a:spcBef>
              <a:buFont typeface="Arial" panose="020B0604020202020204" pitchFamily="34" charset="0"/>
              <a:buChar char="•"/>
              <a:defRPr/>
            </a:pPr>
            <a:r>
              <a:rPr lang="en-US" sz="1867" dirty="0">
                <a:solidFill>
                  <a:srgbClr val="001F49"/>
                </a:solidFill>
                <a:latin typeface="Barlow"/>
              </a:rPr>
              <a:t>CYP and Psychological wellbeing practitioners</a:t>
            </a:r>
          </a:p>
          <a:p>
            <a:pPr marL="304815" indent="-304815" defTabSz="609630">
              <a:lnSpc>
                <a:spcPts val="2239"/>
              </a:lnSpc>
              <a:spcBef>
                <a:spcPct val="0"/>
              </a:spcBef>
              <a:buFont typeface="Arial" panose="020B0604020202020204" pitchFamily="34" charset="0"/>
              <a:buChar char="•"/>
              <a:defRPr/>
            </a:pPr>
            <a:r>
              <a:rPr lang="en-US" sz="1867" dirty="0">
                <a:solidFill>
                  <a:srgbClr val="001F49"/>
                </a:solidFill>
                <a:latin typeface="Barlow"/>
              </a:rPr>
              <a:t>High intensity practitioner &amp; Clinical supervisor</a:t>
            </a:r>
          </a:p>
          <a:p>
            <a:pPr marL="304815" indent="-304815" defTabSz="609630">
              <a:lnSpc>
                <a:spcPts val="2239"/>
              </a:lnSpc>
              <a:spcBef>
                <a:spcPct val="0"/>
              </a:spcBef>
              <a:buFont typeface="Arial" panose="020B0604020202020204" pitchFamily="34" charset="0"/>
              <a:buChar char="•"/>
              <a:defRPr/>
            </a:pPr>
            <a:r>
              <a:rPr lang="en-US" sz="1867" dirty="0">
                <a:solidFill>
                  <a:srgbClr val="001F49"/>
                </a:solidFill>
                <a:latin typeface="Barlow"/>
              </a:rPr>
              <a:t>Individuals who represent our communities with lived experience </a:t>
            </a:r>
          </a:p>
        </p:txBody>
      </p:sp>
      <p:sp>
        <p:nvSpPr>
          <p:cNvPr id="6" name="TextBox 12">
            <a:extLst>
              <a:ext uri="{FF2B5EF4-FFF2-40B4-BE49-F238E27FC236}">
                <a16:creationId xmlns:a16="http://schemas.microsoft.com/office/drawing/2014/main" id="{877257D0-961A-C9F2-57D2-7397B9D65953}"/>
              </a:ext>
            </a:extLst>
          </p:cNvPr>
          <p:cNvSpPr txBox="1"/>
          <p:nvPr/>
        </p:nvSpPr>
        <p:spPr>
          <a:xfrm>
            <a:off x="1718262" y="3245179"/>
            <a:ext cx="7596167" cy="574644"/>
          </a:xfrm>
          <a:prstGeom prst="rect">
            <a:avLst/>
          </a:prstGeom>
        </p:spPr>
        <p:txBody>
          <a:bodyPr lIns="0" tIns="0" rIns="0" bIns="0" rtlCol="0" anchor="t">
            <a:spAutoFit/>
          </a:bodyPr>
          <a:lstStyle/>
          <a:p>
            <a:pPr defTabSz="609630">
              <a:defRPr/>
            </a:pPr>
            <a:r>
              <a:rPr lang="en-US" sz="1867" dirty="0">
                <a:solidFill>
                  <a:srgbClr val="001F49"/>
                </a:solidFill>
                <a:latin typeface="Barlow"/>
              </a:rPr>
              <a:t>4 CYP Psychological wellbeing practitioners</a:t>
            </a:r>
          </a:p>
          <a:p>
            <a:pPr defTabSz="609630">
              <a:defRPr/>
            </a:pPr>
            <a:r>
              <a:rPr lang="en-US" sz="1867" dirty="0">
                <a:solidFill>
                  <a:srgbClr val="001F49"/>
                </a:solidFill>
                <a:latin typeface="Barlow"/>
              </a:rPr>
              <a:t>1 clinical IAPT trained supervisor</a:t>
            </a:r>
            <a:endParaRPr lang="en-US" sz="1867" dirty="0">
              <a:solidFill>
                <a:srgbClr val="001F49"/>
              </a:solidFill>
              <a:latin typeface="Barlow" panose="00000500000000000000" pitchFamily="2" charset="0"/>
            </a:endParaRPr>
          </a:p>
        </p:txBody>
      </p:sp>
    </p:spTree>
    <p:extLst>
      <p:ext uri="{BB962C8B-B14F-4D97-AF65-F5344CB8AC3E}">
        <p14:creationId xmlns:p14="http://schemas.microsoft.com/office/powerpoint/2010/main" val="3487694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16296388" cy="9166718"/>
          </a:xfrm>
        </p:grpSpPr>
        <p:sp>
          <p:nvSpPr>
            <p:cNvPr id="3" name="Freeform 3"/>
            <p:cNvSpPr/>
            <p:nvPr/>
          </p:nvSpPr>
          <p:spPr>
            <a:xfrm flipH="1">
              <a:off x="0" y="0"/>
              <a:ext cx="16296388" cy="9166664"/>
            </a:xfrm>
            <a:custGeom>
              <a:avLst/>
              <a:gdLst/>
              <a:ahLst/>
              <a:cxnLst/>
              <a:rect l="l" t="t" r="r" b="b"/>
              <a:pathLst>
                <a:path w="16296388" h="9166664">
                  <a:moveTo>
                    <a:pt x="16296388" y="0"/>
                  </a:moveTo>
                  <a:lnTo>
                    <a:pt x="0" y="0"/>
                  </a:lnTo>
                  <a:lnTo>
                    <a:pt x="0" y="9166664"/>
                  </a:lnTo>
                  <a:lnTo>
                    <a:pt x="16296388" y="9166664"/>
                  </a:lnTo>
                  <a:lnTo>
                    <a:pt x="16296388" y="0"/>
                  </a:lnTo>
                  <a:close/>
                </a:path>
              </a:pathLst>
            </a:custGeom>
            <a:blipFill>
              <a:blip r:embed="rId2"/>
              <a:stretch>
                <a:fillRect t="-9143" b="-9142"/>
              </a:stretch>
            </a:blipFill>
          </p:spPr>
          <p:txBody>
            <a:bodyPr/>
            <a:lstStyle/>
            <a:p>
              <a:pPr defTabSz="609630"/>
              <a:endParaRPr lang="en-GB" sz="1200">
                <a:solidFill>
                  <a:prstClr val="black"/>
                </a:solidFill>
                <a:latin typeface="Calibri"/>
              </a:endParaRPr>
            </a:p>
          </p:txBody>
        </p:sp>
      </p:grpSp>
      <p:grpSp>
        <p:nvGrpSpPr>
          <p:cNvPr id="4" name="Group 4"/>
          <p:cNvGrpSpPr/>
          <p:nvPr/>
        </p:nvGrpSpPr>
        <p:grpSpPr>
          <a:xfrm>
            <a:off x="231006" y="198287"/>
            <a:ext cx="11729987" cy="6461426"/>
            <a:chOff x="0" y="0"/>
            <a:chExt cx="1272283" cy="700833"/>
          </a:xfrm>
        </p:grpSpPr>
        <p:sp>
          <p:nvSpPr>
            <p:cNvPr id="5" name="Freeform 5"/>
            <p:cNvSpPr/>
            <p:nvPr/>
          </p:nvSpPr>
          <p:spPr>
            <a:xfrm>
              <a:off x="0" y="0"/>
              <a:ext cx="1272283" cy="700833"/>
            </a:xfrm>
            <a:custGeom>
              <a:avLst/>
              <a:gdLst/>
              <a:ahLst/>
              <a:cxnLst/>
              <a:rect l="l" t="t" r="r" b="b"/>
              <a:pathLst>
                <a:path w="1272283" h="700833">
                  <a:moveTo>
                    <a:pt x="8360" y="0"/>
                  </a:moveTo>
                  <a:lnTo>
                    <a:pt x="1263922" y="0"/>
                  </a:lnTo>
                  <a:cubicBezTo>
                    <a:pt x="1266140" y="0"/>
                    <a:pt x="1268266" y="881"/>
                    <a:pt x="1269834" y="2449"/>
                  </a:cubicBezTo>
                  <a:cubicBezTo>
                    <a:pt x="1271402" y="4016"/>
                    <a:pt x="1272283" y="6143"/>
                    <a:pt x="1272283" y="8360"/>
                  </a:cubicBezTo>
                  <a:lnTo>
                    <a:pt x="1272283" y="692473"/>
                  </a:lnTo>
                  <a:cubicBezTo>
                    <a:pt x="1272283" y="697090"/>
                    <a:pt x="1268540" y="700833"/>
                    <a:pt x="1263922" y="700833"/>
                  </a:cubicBezTo>
                  <a:lnTo>
                    <a:pt x="8360" y="700833"/>
                  </a:lnTo>
                  <a:cubicBezTo>
                    <a:pt x="3743" y="700833"/>
                    <a:pt x="0" y="697090"/>
                    <a:pt x="0" y="692473"/>
                  </a:cubicBezTo>
                  <a:lnTo>
                    <a:pt x="0" y="8360"/>
                  </a:lnTo>
                  <a:cubicBezTo>
                    <a:pt x="0" y="3743"/>
                    <a:pt x="3743" y="0"/>
                    <a:pt x="8360"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6" name="TextBox 6"/>
            <p:cNvSpPr txBox="1"/>
            <p:nvPr/>
          </p:nvSpPr>
          <p:spPr>
            <a:xfrm>
              <a:off x="0" y="-19050"/>
              <a:ext cx="1272283" cy="719883"/>
            </a:xfrm>
            <a:prstGeom prst="rect">
              <a:avLst/>
            </a:prstGeom>
          </p:spPr>
          <p:txBody>
            <a:bodyPr lIns="10191" tIns="10191" rIns="10191" bIns="10191" rtlCol="0" anchor="ctr"/>
            <a:lstStyle/>
            <a:p>
              <a:pPr algn="ctr" defTabSz="609630">
                <a:lnSpc>
                  <a:spcPts val="533"/>
                </a:lnSpc>
              </a:pPr>
              <a:endParaRPr sz="1200">
                <a:solidFill>
                  <a:prstClr val="black"/>
                </a:solidFill>
                <a:latin typeface="Calibri"/>
              </a:endParaRPr>
            </a:p>
          </p:txBody>
        </p:sp>
      </p:grpSp>
      <p:sp>
        <p:nvSpPr>
          <p:cNvPr id="7" name="Freeform 7"/>
          <p:cNvSpPr/>
          <p:nvPr/>
        </p:nvSpPr>
        <p:spPr>
          <a:xfrm>
            <a:off x="2496231" y="537225"/>
            <a:ext cx="2372410" cy="659961"/>
          </a:xfrm>
          <a:custGeom>
            <a:avLst/>
            <a:gdLst/>
            <a:ahLst/>
            <a:cxnLst/>
            <a:rect l="l" t="t" r="r" b="b"/>
            <a:pathLst>
              <a:path w="3558615" h="989942">
                <a:moveTo>
                  <a:pt x="0" y="0"/>
                </a:moveTo>
                <a:lnTo>
                  <a:pt x="3558616" y="0"/>
                </a:lnTo>
                <a:lnTo>
                  <a:pt x="3558616" y="989942"/>
                </a:lnTo>
                <a:lnTo>
                  <a:pt x="0" y="9899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a:off x="685800" y="408983"/>
            <a:ext cx="1635789" cy="788204"/>
          </a:xfrm>
          <a:custGeom>
            <a:avLst/>
            <a:gdLst/>
            <a:ahLst/>
            <a:cxnLst/>
            <a:rect l="l" t="t" r="r" b="b"/>
            <a:pathLst>
              <a:path w="2453683" h="1182306">
                <a:moveTo>
                  <a:pt x="0" y="0"/>
                </a:moveTo>
                <a:lnTo>
                  <a:pt x="2453683" y="0"/>
                </a:lnTo>
                <a:lnTo>
                  <a:pt x="2453683" y="1182305"/>
                </a:lnTo>
                <a:lnTo>
                  <a:pt x="0" y="1182305"/>
                </a:lnTo>
                <a:lnTo>
                  <a:pt x="0" y="0"/>
                </a:lnTo>
                <a:close/>
              </a:path>
            </a:pathLst>
          </a:custGeom>
          <a:blipFill>
            <a:blip r:embed="rId5"/>
            <a:stretch>
              <a:fillRect t="-10019"/>
            </a:stretch>
          </a:blipFill>
        </p:spPr>
        <p:txBody>
          <a:bodyPr/>
          <a:lstStyle/>
          <a:p>
            <a:pPr defTabSz="609630"/>
            <a:endParaRPr lang="en-GB" sz="1200">
              <a:solidFill>
                <a:prstClr val="black"/>
              </a:solidFill>
              <a:latin typeface="Calibri"/>
            </a:endParaRPr>
          </a:p>
        </p:txBody>
      </p:sp>
      <p:sp>
        <p:nvSpPr>
          <p:cNvPr id="9" name="Freeform 9"/>
          <p:cNvSpPr/>
          <p:nvPr/>
        </p:nvSpPr>
        <p:spPr>
          <a:xfrm>
            <a:off x="656156" y="4258705"/>
            <a:ext cx="1929929" cy="2224048"/>
          </a:xfrm>
          <a:custGeom>
            <a:avLst/>
            <a:gdLst/>
            <a:ahLst/>
            <a:cxnLst/>
            <a:rect l="l" t="t" r="r" b="b"/>
            <a:pathLst>
              <a:path w="2894894" h="3336072">
                <a:moveTo>
                  <a:pt x="0" y="0"/>
                </a:moveTo>
                <a:lnTo>
                  <a:pt x="2894894" y="0"/>
                </a:lnTo>
                <a:lnTo>
                  <a:pt x="2894894" y="3336071"/>
                </a:lnTo>
                <a:lnTo>
                  <a:pt x="0" y="3336071"/>
                </a:lnTo>
                <a:lnTo>
                  <a:pt x="0" y="0"/>
                </a:lnTo>
                <a:close/>
              </a:path>
            </a:pathLst>
          </a:custGeom>
          <a:blipFill>
            <a:blip r:embed="rId6"/>
            <a:stretch>
              <a:fillRect l="-6275" r="-8964"/>
            </a:stretch>
          </a:blipFill>
        </p:spPr>
        <p:txBody>
          <a:bodyPr/>
          <a:lstStyle/>
          <a:p>
            <a:pPr defTabSz="609630"/>
            <a:endParaRPr lang="en-GB" sz="1200">
              <a:solidFill>
                <a:prstClr val="black"/>
              </a:solidFill>
              <a:latin typeface="Calibri"/>
            </a:endParaRPr>
          </a:p>
        </p:txBody>
      </p:sp>
      <p:sp>
        <p:nvSpPr>
          <p:cNvPr id="10" name="Freeform 10"/>
          <p:cNvSpPr/>
          <p:nvPr/>
        </p:nvSpPr>
        <p:spPr>
          <a:xfrm rot="738390" flipH="1">
            <a:off x="2798098" y="4864915"/>
            <a:ext cx="701721" cy="979561"/>
          </a:xfrm>
          <a:custGeom>
            <a:avLst/>
            <a:gdLst/>
            <a:ahLst/>
            <a:cxnLst/>
            <a:rect l="l" t="t" r="r" b="b"/>
            <a:pathLst>
              <a:path w="1052582" h="1469341">
                <a:moveTo>
                  <a:pt x="1052583" y="0"/>
                </a:moveTo>
                <a:lnTo>
                  <a:pt x="0" y="0"/>
                </a:lnTo>
                <a:lnTo>
                  <a:pt x="0" y="1469341"/>
                </a:lnTo>
                <a:lnTo>
                  <a:pt x="1052583" y="1469341"/>
                </a:lnTo>
                <a:lnTo>
                  <a:pt x="10525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grpSp>
        <p:nvGrpSpPr>
          <p:cNvPr id="11" name="Group 11"/>
          <p:cNvGrpSpPr/>
          <p:nvPr/>
        </p:nvGrpSpPr>
        <p:grpSpPr>
          <a:xfrm>
            <a:off x="685801" y="2673300"/>
            <a:ext cx="4510023" cy="447110"/>
            <a:chOff x="0" y="-76200"/>
            <a:chExt cx="9020047" cy="894220"/>
          </a:xfrm>
        </p:grpSpPr>
        <p:sp>
          <p:nvSpPr>
            <p:cNvPr id="12" name="Freeform 12"/>
            <p:cNvSpPr/>
            <p:nvPr/>
          </p:nvSpPr>
          <p:spPr>
            <a:xfrm>
              <a:off x="0" y="34151"/>
              <a:ext cx="776714" cy="773889"/>
            </a:xfrm>
            <a:custGeom>
              <a:avLst/>
              <a:gdLst/>
              <a:ahLst/>
              <a:cxnLst/>
              <a:rect l="l" t="t" r="r" b="b"/>
              <a:pathLst>
                <a:path w="776714" h="773889">
                  <a:moveTo>
                    <a:pt x="0" y="0"/>
                  </a:moveTo>
                  <a:lnTo>
                    <a:pt x="776714" y="0"/>
                  </a:lnTo>
                  <a:lnTo>
                    <a:pt x="776714" y="773889"/>
                  </a:lnTo>
                  <a:lnTo>
                    <a:pt x="0" y="773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13" name="Freeform 13"/>
            <p:cNvSpPr/>
            <p:nvPr/>
          </p:nvSpPr>
          <p:spPr>
            <a:xfrm>
              <a:off x="969234" y="34151"/>
              <a:ext cx="773889" cy="773889"/>
            </a:xfrm>
            <a:custGeom>
              <a:avLst/>
              <a:gdLst/>
              <a:ahLst/>
              <a:cxnLst/>
              <a:rect l="l" t="t" r="r" b="b"/>
              <a:pathLst>
                <a:path w="773889" h="773889">
                  <a:moveTo>
                    <a:pt x="0" y="0"/>
                  </a:moveTo>
                  <a:lnTo>
                    <a:pt x="773889" y="0"/>
                  </a:lnTo>
                  <a:lnTo>
                    <a:pt x="773889" y="773889"/>
                  </a:lnTo>
                  <a:lnTo>
                    <a:pt x="0" y="773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GB" sz="1200">
                <a:solidFill>
                  <a:prstClr val="black"/>
                </a:solidFill>
                <a:latin typeface="Calibri"/>
              </a:endParaRPr>
            </a:p>
          </p:txBody>
        </p:sp>
        <p:sp>
          <p:nvSpPr>
            <p:cNvPr id="14" name="TextBox 14"/>
            <p:cNvSpPr txBox="1"/>
            <p:nvPr/>
          </p:nvSpPr>
          <p:spPr>
            <a:xfrm>
              <a:off x="1932052" y="-76200"/>
              <a:ext cx="7087995" cy="894220"/>
            </a:xfrm>
            <a:prstGeom prst="rect">
              <a:avLst/>
            </a:prstGeom>
          </p:spPr>
          <p:txBody>
            <a:bodyPr lIns="0" tIns="0" rIns="0" bIns="0" rtlCol="0" anchor="t">
              <a:spAutoFit/>
            </a:bodyPr>
            <a:lstStyle/>
            <a:p>
              <a:pPr defTabSz="609630">
                <a:lnSpc>
                  <a:spcPts val="3930"/>
                </a:lnSpc>
                <a:spcBef>
                  <a:spcPct val="0"/>
                </a:spcBef>
              </a:pPr>
              <a:r>
                <a:rPr lang="en-US" sz="2807">
                  <a:solidFill>
                    <a:srgbClr val="000000"/>
                  </a:solidFill>
                  <a:latin typeface="Barlow Bold"/>
                </a:rPr>
                <a:t>@YoungPeopleThrive  </a:t>
              </a:r>
            </a:p>
          </p:txBody>
        </p:sp>
      </p:grpSp>
      <p:grpSp>
        <p:nvGrpSpPr>
          <p:cNvPr id="15" name="Group 15"/>
          <p:cNvGrpSpPr/>
          <p:nvPr/>
        </p:nvGrpSpPr>
        <p:grpSpPr>
          <a:xfrm>
            <a:off x="685801" y="2152442"/>
            <a:ext cx="2678095" cy="478219"/>
            <a:chOff x="0" y="-85725"/>
            <a:chExt cx="5356191" cy="956439"/>
          </a:xfrm>
        </p:grpSpPr>
        <p:sp>
          <p:nvSpPr>
            <p:cNvPr id="16" name="Freeform 16"/>
            <p:cNvSpPr/>
            <p:nvPr/>
          </p:nvSpPr>
          <p:spPr>
            <a:xfrm>
              <a:off x="0" y="94000"/>
              <a:ext cx="776714" cy="776714"/>
            </a:xfrm>
            <a:custGeom>
              <a:avLst/>
              <a:gdLst/>
              <a:ahLst/>
              <a:cxnLst/>
              <a:rect l="l" t="t" r="r" b="b"/>
              <a:pathLst>
                <a:path w="776714" h="776714">
                  <a:moveTo>
                    <a:pt x="0" y="0"/>
                  </a:moveTo>
                  <a:lnTo>
                    <a:pt x="776714" y="0"/>
                  </a:lnTo>
                  <a:lnTo>
                    <a:pt x="776714" y="776714"/>
                  </a:lnTo>
                  <a:lnTo>
                    <a:pt x="0" y="7767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GB" sz="1200">
                <a:solidFill>
                  <a:prstClr val="black"/>
                </a:solidFill>
                <a:latin typeface="Calibri"/>
              </a:endParaRPr>
            </a:p>
          </p:txBody>
        </p:sp>
        <p:sp>
          <p:nvSpPr>
            <p:cNvPr id="17" name="TextBox 17"/>
            <p:cNvSpPr txBox="1"/>
            <p:nvPr/>
          </p:nvSpPr>
          <p:spPr>
            <a:xfrm>
              <a:off x="969232" y="-85725"/>
              <a:ext cx="4386959" cy="893709"/>
            </a:xfrm>
            <a:prstGeom prst="rect">
              <a:avLst/>
            </a:prstGeom>
          </p:spPr>
          <p:txBody>
            <a:bodyPr lIns="0" tIns="0" rIns="0" bIns="0" rtlCol="0" anchor="t">
              <a:spAutoFit/>
            </a:bodyPr>
            <a:lstStyle/>
            <a:p>
              <a:pPr defTabSz="609630">
                <a:lnSpc>
                  <a:spcPts val="3918"/>
                </a:lnSpc>
                <a:spcBef>
                  <a:spcPct val="0"/>
                </a:spcBef>
              </a:pPr>
              <a:r>
                <a:rPr lang="en-US" sz="2798">
                  <a:solidFill>
                    <a:srgbClr val="000000"/>
                  </a:solidFill>
                  <a:latin typeface="Barlow Bold"/>
                </a:rPr>
                <a:t>@YP_Thrive</a:t>
              </a:r>
            </a:p>
          </p:txBody>
        </p:sp>
      </p:grpSp>
      <p:grpSp>
        <p:nvGrpSpPr>
          <p:cNvPr id="18" name="Group 18"/>
          <p:cNvGrpSpPr/>
          <p:nvPr/>
        </p:nvGrpSpPr>
        <p:grpSpPr>
          <a:xfrm>
            <a:off x="685800" y="1711762"/>
            <a:ext cx="2996389" cy="403165"/>
            <a:chOff x="0" y="-9525"/>
            <a:chExt cx="5992778" cy="806330"/>
          </a:xfrm>
        </p:grpSpPr>
        <p:sp>
          <p:nvSpPr>
            <p:cNvPr id="19" name="Freeform 19"/>
            <p:cNvSpPr/>
            <p:nvPr/>
          </p:nvSpPr>
          <p:spPr>
            <a:xfrm>
              <a:off x="0" y="20091"/>
              <a:ext cx="776714" cy="776714"/>
            </a:xfrm>
            <a:custGeom>
              <a:avLst/>
              <a:gdLst/>
              <a:ahLst/>
              <a:cxnLst/>
              <a:rect l="l" t="t" r="r" b="b"/>
              <a:pathLst>
                <a:path w="776714" h="776714">
                  <a:moveTo>
                    <a:pt x="0" y="0"/>
                  </a:moveTo>
                  <a:lnTo>
                    <a:pt x="776714" y="0"/>
                  </a:lnTo>
                  <a:lnTo>
                    <a:pt x="776714" y="776714"/>
                  </a:lnTo>
                  <a:lnTo>
                    <a:pt x="0" y="7767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GB" sz="1200">
                <a:solidFill>
                  <a:prstClr val="black"/>
                </a:solidFill>
                <a:latin typeface="Calibri"/>
              </a:endParaRPr>
            </a:p>
          </p:txBody>
        </p:sp>
        <p:sp>
          <p:nvSpPr>
            <p:cNvPr id="20" name="TextBox 20"/>
            <p:cNvSpPr txBox="1"/>
            <p:nvPr/>
          </p:nvSpPr>
          <p:spPr>
            <a:xfrm>
              <a:off x="969236" y="-9525"/>
              <a:ext cx="5023542" cy="797910"/>
            </a:xfrm>
            <a:prstGeom prst="rect">
              <a:avLst/>
            </a:prstGeom>
          </p:spPr>
          <p:txBody>
            <a:bodyPr lIns="0" tIns="0" rIns="0" bIns="0" rtlCol="0" anchor="t">
              <a:spAutoFit/>
            </a:bodyPr>
            <a:lstStyle/>
            <a:p>
              <a:pPr defTabSz="609630">
                <a:lnSpc>
                  <a:spcPts val="3422"/>
                </a:lnSpc>
              </a:pPr>
              <a:r>
                <a:rPr lang="en-US" sz="2805">
                  <a:solidFill>
                    <a:srgbClr val="000000"/>
                  </a:solidFill>
                  <a:latin typeface="Barlow Bold"/>
                </a:rPr>
                <a:t>0203 984 4096</a:t>
              </a:r>
            </a:p>
          </p:txBody>
        </p:sp>
      </p:grpSp>
      <p:grpSp>
        <p:nvGrpSpPr>
          <p:cNvPr id="21" name="Group 21"/>
          <p:cNvGrpSpPr/>
          <p:nvPr/>
        </p:nvGrpSpPr>
        <p:grpSpPr>
          <a:xfrm>
            <a:off x="685801" y="3212787"/>
            <a:ext cx="5792883" cy="967938"/>
            <a:chOff x="0" y="5803"/>
            <a:chExt cx="11585767" cy="1935875"/>
          </a:xfrm>
        </p:grpSpPr>
        <p:sp>
          <p:nvSpPr>
            <p:cNvPr id="22" name="Freeform 22"/>
            <p:cNvSpPr/>
            <p:nvPr/>
          </p:nvSpPr>
          <p:spPr>
            <a:xfrm>
              <a:off x="0" y="5803"/>
              <a:ext cx="841505" cy="841505"/>
            </a:xfrm>
            <a:custGeom>
              <a:avLst/>
              <a:gdLst/>
              <a:ahLst/>
              <a:cxnLst/>
              <a:rect l="l" t="t" r="r" b="b"/>
              <a:pathLst>
                <a:path w="841505" h="841505">
                  <a:moveTo>
                    <a:pt x="0" y="0"/>
                  </a:moveTo>
                  <a:lnTo>
                    <a:pt x="841505" y="0"/>
                  </a:lnTo>
                  <a:lnTo>
                    <a:pt x="841505" y="841505"/>
                  </a:lnTo>
                  <a:lnTo>
                    <a:pt x="0" y="84150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GB" sz="1200">
                <a:solidFill>
                  <a:prstClr val="black"/>
                </a:solidFill>
                <a:latin typeface="Calibri"/>
              </a:endParaRPr>
            </a:p>
          </p:txBody>
        </p:sp>
        <p:sp>
          <p:nvSpPr>
            <p:cNvPr id="23" name="TextBox 23"/>
            <p:cNvSpPr txBox="1"/>
            <p:nvPr/>
          </p:nvSpPr>
          <p:spPr>
            <a:xfrm>
              <a:off x="969232" y="47184"/>
              <a:ext cx="10616535" cy="1894494"/>
            </a:xfrm>
            <a:prstGeom prst="rect">
              <a:avLst/>
            </a:prstGeom>
          </p:spPr>
          <p:txBody>
            <a:bodyPr lIns="0" tIns="0" rIns="0" bIns="0" rtlCol="0" anchor="t">
              <a:spAutoFit/>
            </a:bodyPr>
            <a:lstStyle/>
            <a:p>
              <a:pPr defTabSz="609630">
                <a:lnSpc>
                  <a:spcPts val="3930"/>
                </a:lnSpc>
                <a:spcBef>
                  <a:spcPct val="0"/>
                </a:spcBef>
              </a:pPr>
              <a:r>
                <a:rPr lang="en-US" sz="2807" dirty="0">
                  <a:solidFill>
                    <a:srgbClr val="000000"/>
                  </a:solidFill>
                  <a:latin typeface="Barlow Bold"/>
                </a:rPr>
                <a:t>cbplus.org/young-people-thrive</a:t>
              </a:r>
            </a:p>
            <a:p>
              <a:pPr defTabSz="609630">
                <a:lnSpc>
                  <a:spcPts val="3930"/>
                </a:lnSpc>
                <a:spcBef>
                  <a:spcPct val="0"/>
                </a:spcBef>
              </a:pPr>
              <a:r>
                <a:rPr lang="en-US" sz="2807" dirty="0">
                  <a:solidFill>
                    <a:srgbClr val="000000"/>
                  </a:solidFill>
                  <a:latin typeface="Barlow Bold"/>
                </a:rPr>
                <a:t>laura.spencer@cbplus.org.uk</a:t>
              </a:r>
            </a:p>
          </p:txBody>
        </p:sp>
      </p:grpSp>
      <p:sp>
        <p:nvSpPr>
          <p:cNvPr id="24" name="TextBox 24"/>
          <p:cNvSpPr txBox="1"/>
          <p:nvPr/>
        </p:nvSpPr>
        <p:spPr>
          <a:xfrm>
            <a:off x="3474575" y="4228215"/>
            <a:ext cx="2422194" cy="687817"/>
          </a:xfrm>
          <a:prstGeom prst="rect">
            <a:avLst/>
          </a:prstGeom>
        </p:spPr>
        <p:txBody>
          <a:bodyPr wrap="square" lIns="0" tIns="0" rIns="0" bIns="0" rtlCol="0" anchor="t">
            <a:spAutoFit/>
          </a:bodyPr>
          <a:lstStyle/>
          <a:p>
            <a:pPr defTabSz="609630">
              <a:lnSpc>
                <a:spcPts val="6046"/>
              </a:lnSpc>
              <a:spcBef>
                <a:spcPct val="0"/>
              </a:spcBef>
            </a:pPr>
            <a:r>
              <a:rPr lang="en-US" sz="4318" dirty="0">
                <a:solidFill>
                  <a:srgbClr val="E1E57D"/>
                </a:solidFill>
                <a:latin typeface="Barlow" pitchFamily="2" charset="77"/>
              </a:rPr>
              <a:t>Scan me!</a:t>
            </a:r>
          </a:p>
        </p:txBody>
      </p:sp>
      <p:sp>
        <p:nvSpPr>
          <p:cNvPr id="25" name="Freeform 25"/>
          <p:cNvSpPr/>
          <p:nvPr/>
        </p:nvSpPr>
        <p:spPr>
          <a:xfrm rot="-606343">
            <a:off x="6850366" y="3044791"/>
            <a:ext cx="4052961" cy="2616947"/>
          </a:xfrm>
          <a:custGeom>
            <a:avLst/>
            <a:gdLst/>
            <a:ahLst/>
            <a:cxnLst/>
            <a:rect l="l" t="t" r="r" b="b"/>
            <a:pathLst>
              <a:path w="6079442" h="3925421">
                <a:moveTo>
                  <a:pt x="0" y="0"/>
                </a:moveTo>
                <a:lnTo>
                  <a:pt x="6079442" y="0"/>
                </a:lnTo>
                <a:lnTo>
                  <a:pt x="6079442" y="3925420"/>
                </a:lnTo>
                <a:lnTo>
                  <a:pt x="0" y="3925420"/>
                </a:lnTo>
                <a:lnTo>
                  <a:pt x="0" y="0"/>
                </a:lnTo>
                <a:close/>
              </a:path>
            </a:pathLst>
          </a:custGeom>
          <a:blipFill>
            <a:blip r:embed="rId19">
              <a:alphaModFix amt="7999"/>
              <a:extLst>
                <a:ext uri="{96DAC541-7B7A-43D3-8B79-37D633B846F1}">
                  <asvg:svgBlip xmlns:asvg="http://schemas.microsoft.com/office/drawing/2016/SVG/main" r:embed="rId20"/>
                </a:ext>
              </a:extLst>
            </a:blip>
            <a:stretch>
              <a:fillRect l="-48662" t="-130239"/>
            </a:stretch>
          </a:blipFill>
        </p:spPr>
        <p:txBody>
          <a:bodyPr/>
          <a:lstStyle/>
          <a:p>
            <a:pPr defTabSz="609630"/>
            <a:endParaRPr lang="en-GB" sz="1200">
              <a:solidFill>
                <a:prstClr val="black"/>
              </a:solidFill>
              <a:latin typeface="Calibri"/>
            </a:endParaRPr>
          </a:p>
        </p:txBody>
      </p:sp>
      <p:sp>
        <p:nvSpPr>
          <p:cNvPr id="26" name="Freeform 26"/>
          <p:cNvSpPr/>
          <p:nvPr/>
        </p:nvSpPr>
        <p:spPr>
          <a:xfrm rot="4478563">
            <a:off x="9851744" y="1012812"/>
            <a:ext cx="1702241" cy="2229125"/>
          </a:xfrm>
          <a:custGeom>
            <a:avLst/>
            <a:gdLst/>
            <a:ahLst/>
            <a:cxnLst/>
            <a:rect l="l" t="t" r="r" b="b"/>
            <a:pathLst>
              <a:path w="2553361" h="3343687">
                <a:moveTo>
                  <a:pt x="0" y="0"/>
                </a:moveTo>
                <a:lnTo>
                  <a:pt x="2553361" y="0"/>
                </a:lnTo>
                <a:lnTo>
                  <a:pt x="2553361" y="3343687"/>
                </a:lnTo>
                <a:lnTo>
                  <a:pt x="0" y="334368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GB" sz="1200">
              <a:solidFill>
                <a:prstClr val="black"/>
              </a:solidFill>
              <a:latin typeface="Calibri"/>
            </a:endParaRPr>
          </a:p>
        </p:txBody>
      </p:sp>
      <p:sp>
        <p:nvSpPr>
          <p:cNvPr id="27" name="Freeform 27"/>
          <p:cNvSpPr/>
          <p:nvPr/>
        </p:nvSpPr>
        <p:spPr>
          <a:xfrm rot="-219424">
            <a:off x="8970673" y="-278276"/>
            <a:ext cx="2554708" cy="3222682"/>
          </a:xfrm>
          <a:custGeom>
            <a:avLst/>
            <a:gdLst/>
            <a:ahLst/>
            <a:cxnLst/>
            <a:rect l="l" t="t" r="r" b="b"/>
            <a:pathLst>
              <a:path w="3832062" h="4834023">
                <a:moveTo>
                  <a:pt x="0" y="0"/>
                </a:moveTo>
                <a:lnTo>
                  <a:pt x="3832062" y="0"/>
                </a:lnTo>
                <a:lnTo>
                  <a:pt x="3832062" y="4834023"/>
                </a:lnTo>
                <a:lnTo>
                  <a:pt x="0" y="483402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GB" sz="1200">
              <a:solidFill>
                <a:prstClr val="black"/>
              </a:solidFill>
              <a:latin typeface="Calibri"/>
            </a:endParaRPr>
          </a:p>
        </p:txBody>
      </p:sp>
      <p:grpSp>
        <p:nvGrpSpPr>
          <p:cNvPr id="28" name="Group 28"/>
          <p:cNvGrpSpPr/>
          <p:nvPr/>
        </p:nvGrpSpPr>
        <p:grpSpPr>
          <a:xfrm rot="-613405">
            <a:off x="6936094" y="2791775"/>
            <a:ext cx="3946181" cy="2621308"/>
            <a:chOff x="0" y="0"/>
            <a:chExt cx="1056847" cy="702026"/>
          </a:xfrm>
        </p:grpSpPr>
        <p:sp>
          <p:nvSpPr>
            <p:cNvPr id="29" name="Freeform 29"/>
            <p:cNvSpPr/>
            <p:nvPr/>
          </p:nvSpPr>
          <p:spPr>
            <a:xfrm>
              <a:off x="0" y="0"/>
              <a:ext cx="1056848" cy="702026"/>
            </a:xfrm>
            <a:custGeom>
              <a:avLst/>
              <a:gdLst/>
              <a:ahLst/>
              <a:cxnLst/>
              <a:rect l="l" t="t" r="r" b="b"/>
              <a:pathLst>
                <a:path w="1056848" h="702026">
                  <a:moveTo>
                    <a:pt x="24850" y="0"/>
                  </a:moveTo>
                  <a:lnTo>
                    <a:pt x="1031997" y="0"/>
                  </a:lnTo>
                  <a:cubicBezTo>
                    <a:pt x="1038588" y="0"/>
                    <a:pt x="1044909" y="2618"/>
                    <a:pt x="1049569" y="7279"/>
                  </a:cubicBezTo>
                  <a:cubicBezTo>
                    <a:pt x="1054229" y="11939"/>
                    <a:pt x="1056848" y="18260"/>
                    <a:pt x="1056848" y="24850"/>
                  </a:cubicBezTo>
                  <a:lnTo>
                    <a:pt x="1056848" y="677176"/>
                  </a:lnTo>
                  <a:cubicBezTo>
                    <a:pt x="1056848" y="683767"/>
                    <a:pt x="1054229" y="690087"/>
                    <a:pt x="1049569" y="694748"/>
                  </a:cubicBezTo>
                  <a:cubicBezTo>
                    <a:pt x="1044909" y="699408"/>
                    <a:pt x="1038588" y="702026"/>
                    <a:pt x="1031997" y="702026"/>
                  </a:cubicBezTo>
                  <a:lnTo>
                    <a:pt x="24850" y="702026"/>
                  </a:lnTo>
                  <a:cubicBezTo>
                    <a:pt x="18260" y="702026"/>
                    <a:pt x="11939" y="699408"/>
                    <a:pt x="7279" y="694748"/>
                  </a:cubicBezTo>
                  <a:cubicBezTo>
                    <a:pt x="2618" y="690087"/>
                    <a:pt x="0" y="683767"/>
                    <a:pt x="0" y="677176"/>
                  </a:cubicBezTo>
                  <a:lnTo>
                    <a:pt x="0" y="24850"/>
                  </a:lnTo>
                  <a:cubicBezTo>
                    <a:pt x="0" y="18260"/>
                    <a:pt x="2618" y="11939"/>
                    <a:pt x="7279" y="7279"/>
                  </a:cubicBezTo>
                  <a:cubicBezTo>
                    <a:pt x="11939" y="2618"/>
                    <a:pt x="18260" y="0"/>
                    <a:pt x="24850" y="0"/>
                  </a:cubicBezTo>
                  <a:close/>
                </a:path>
              </a:pathLst>
            </a:custGeom>
            <a:solidFill>
              <a:srgbClr val="F7E874"/>
            </a:solidFill>
          </p:spPr>
          <p:txBody>
            <a:bodyPr/>
            <a:lstStyle/>
            <a:p>
              <a:pPr defTabSz="609630"/>
              <a:endParaRPr lang="en-GB" sz="1200">
                <a:solidFill>
                  <a:prstClr val="black"/>
                </a:solidFill>
                <a:latin typeface="Calibri"/>
              </a:endParaRPr>
            </a:p>
          </p:txBody>
        </p:sp>
        <p:sp>
          <p:nvSpPr>
            <p:cNvPr id="30" name="TextBox 30"/>
            <p:cNvSpPr txBox="1"/>
            <p:nvPr/>
          </p:nvSpPr>
          <p:spPr>
            <a:xfrm>
              <a:off x="0" y="-19050"/>
              <a:ext cx="1056847" cy="721076"/>
            </a:xfrm>
            <a:prstGeom prst="rect">
              <a:avLst/>
            </a:prstGeom>
          </p:spPr>
          <p:txBody>
            <a:bodyPr lIns="7317" tIns="7317" rIns="7317" bIns="7317" rtlCol="0" anchor="ctr"/>
            <a:lstStyle/>
            <a:p>
              <a:pPr algn="ctr" defTabSz="609630">
                <a:lnSpc>
                  <a:spcPts val="533"/>
                </a:lnSpc>
              </a:pPr>
              <a:endParaRPr sz="1200">
                <a:solidFill>
                  <a:prstClr val="black"/>
                </a:solidFill>
                <a:latin typeface="Calibri"/>
              </a:endParaRPr>
            </a:p>
          </p:txBody>
        </p:sp>
      </p:grpSp>
      <p:sp>
        <p:nvSpPr>
          <p:cNvPr id="31" name="Freeform 31"/>
          <p:cNvSpPr/>
          <p:nvPr/>
        </p:nvSpPr>
        <p:spPr>
          <a:xfrm rot="345265">
            <a:off x="10562873" y="2889116"/>
            <a:ext cx="449317" cy="452609"/>
          </a:xfrm>
          <a:custGeom>
            <a:avLst/>
            <a:gdLst/>
            <a:ahLst/>
            <a:cxnLst/>
            <a:rect l="l" t="t" r="r" b="b"/>
            <a:pathLst>
              <a:path w="673976" h="678914">
                <a:moveTo>
                  <a:pt x="0" y="0"/>
                </a:moveTo>
                <a:lnTo>
                  <a:pt x="673977" y="0"/>
                </a:lnTo>
                <a:lnTo>
                  <a:pt x="673977" y="678914"/>
                </a:lnTo>
                <a:lnTo>
                  <a:pt x="0" y="67891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GB" sz="1200">
              <a:solidFill>
                <a:prstClr val="black"/>
              </a:solidFill>
              <a:latin typeface="Calibri"/>
            </a:endParaRPr>
          </a:p>
        </p:txBody>
      </p:sp>
      <p:sp>
        <p:nvSpPr>
          <p:cNvPr id="32" name="Freeform 32"/>
          <p:cNvSpPr/>
          <p:nvPr/>
        </p:nvSpPr>
        <p:spPr>
          <a:xfrm>
            <a:off x="6420850" y="2046814"/>
            <a:ext cx="4612899" cy="4612899"/>
          </a:xfrm>
          <a:custGeom>
            <a:avLst/>
            <a:gdLst/>
            <a:ahLst/>
            <a:cxnLst/>
            <a:rect l="l" t="t" r="r" b="b"/>
            <a:pathLst>
              <a:path w="6919349" h="6919349">
                <a:moveTo>
                  <a:pt x="0" y="0"/>
                </a:moveTo>
                <a:lnTo>
                  <a:pt x="6919349" y="0"/>
                </a:lnTo>
                <a:lnTo>
                  <a:pt x="6919349" y="6919350"/>
                </a:lnTo>
                <a:lnTo>
                  <a:pt x="0" y="6919350"/>
                </a:lnTo>
                <a:lnTo>
                  <a:pt x="0" y="0"/>
                </a:lnTo>
                <a:close/>
              </a:path>
            </a:pathLst>
          </a:custGeom>
          <a:blipFill>
            <a:blip r:embed="rId27"/>
            <a:stretch>
              <a:fillRect/>
            </a:stretch>
          </a:blipFill>
        </p:spPr>
        <p:txBody>
          <a:bodyPr/>
          <a:lstStyle/>
          <a:p>
            <a:pPr defTabSz="609630"/>
            <a:endParaRPr lang="en-GB" sz="1200">
              <a:solidFill>
                <a:prstClr val="black"/>
              </a:solidFill>
              <a:latin typeface="Calibri"/>
            </a:endParaRPr>
          </a:p>
        </p:txBody>
      </p:sp>
      <p:pic>
        <p:nvPicPr>
          <p:cNvPr id="34" name="Graphic 33" descr="Open envelope with solid fill">
            <a:extLst>
              <a:ext uri="{FF2B5EF4-FFF2-40B4-BE49-F238E27FC236}">
                <a16:creationId xmlns:a16="http://schemas.microsoft.com/office/drawing/2014/main" id="{55AE423C-6670-CE5F-C0DF-427DE6FB138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46614" y="3672417"/>
            <a:ext cx="566848" cy="566848"/>
          </a:xfrm>
          <a:prstGeom prst="rect">
            <a:avLst/>
          </a:prstGeom>
        </p:spPr>
      </p:pic>
    </p:spTree>
    <p:extLst>
      <p:ext uri="{BB962C8B-B14F-4D97-AF65-F5344CB8AC3E}">
        <p14:creationId xmlns:p14="http://schemas.microsoft.com/office/powerpoint/2010/main" val="244895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05C3-7E62-4307-951E-41ECE83E697B}"/>
              </a:ext>
            </a:extLst>
          </p:cNvPr>
          <p:cNvSpPr>
            <a:spLocks noGrp="1"/>
          </p:cNvSpPr>
          <p:nvPr>
            <p:ph type="title"/>
          </p:nvPr>
        </p:nvSpPr>
        <p:spPr>
          <a:xfrm>
            <a:off x="804672" y="338328"/>
            <a:ext cx="5011473" cy="1773936"/>
          </a:xfrm>
        </p:spPr>
        <p:txBody>
          <a:bodyPr>
            <a:normAutofit/>
          </a:bodyPr>
          <a:lstStyle/>
          <a:p>
            <a:r>
              <a:rPr lang="en-GB" sz="3600" b="1">
                <a:solidFill>
                  <a:schemeClr val="tx2"/>
                </a:solidFill>
              </a:rPr>
              <a:t>Overall Data: Summary of Performance    </a:t>
            </a:r>
          </a:p>
        </p:txBody>
      </p:sp>
      <p:sp>
        <p:nvSpPr>
          <p:cNvPr id="3" name="Content Placeholder 2">
            <a:extLst>
              <a:ext uri="{FF2B5EF4-FFF2-40B4-BE49-F238E27FC236}">
                <a16:creationId xmlns:a16="http://schemas.microsoft.com/office/drawing/2014/main" id="{FC0FB763-5120-401B-91FA-101515D8A2C0}"/>
              </a:ext>
            </a:extLst>
          </p:cNvPr>
          <p:cNvSpPr>
            <a:spLocks noGrp="1"/>
          </p:cNvSpPr>
          <p:nvPr>
            <p:ph idx="1"/>
          </p:nvPr>
        </p:nvSpPr>
        <p:spPr>
          <a:xfrm>
            <a:off x="6355641" y="338328"/>
            <a:ext cx="5029200" cy="1773936"/>
          </a:xfrm>
        </p:spPr>
        <p:txBody>
          <a:bodyPr anchor="ctr">
            <a:normAutofit/>
          </a:bodyPr>
          <a:lstStyle/>
          <a:p>
            <a:pPr marL="0" indent="0">
              <a:buNone/>
            </a:pPr>
            <a:endParaRPr lang="en-GB" sz="1100">
              <a:solidFill>
                <a:schemeClr val="tx2"/>
              </a:solidFill>
            </a:endParaRPr>
          </a:p>
          <a:p>
            <a:pPr marL="0" indent="0">
              <a:buNone/>
            </a:pPr>
            <a:endParaRPr lang="en-GB" sz="1100">
              <a:solidFill>
                <a:schemeClr val="tx2"/>
              </a:solidFill>
            </a:endParaRPr>
          </a:p>
          <a:p>
            <a:pPr marL="0" indent="0">
              <a:buNone/>
            </a:pPr>
            <a:endParaRPr lang="en-GB" sz="1100">
              <a:solidFill>
                <a:schemeClr val="tx2"/>
              </a:solidFill>
            </a:endParaRPr>
          </a:p>
          <a:p>
            <a:pPr marL="0" indent="0">
              <a:buNone/>
            </a:pPr>
            <a:endParaRPr lang="en-GB" sz="1100">
              <a:solidFill>
                <a:schemeClr val="tx2"/>
              </a:solidFill>
            </a:endParaRPr>
          </a:p>
          <a:p>
            <a:pPr marL="0" indent="0">
              <a:buNone/>
            </a:pPr>
            <a:endParaRPr lang="en-GB" sz="1100">
              <a:solidFill>
                <a:schemeClr val="tx2"/>
              </a:solidFill>
            </a:endParaRPr>
          </a:p>
          <a:p>
            <a:pPr marL="0" indent="0">
              <a:buNone/>
            </a:pPr>
            <a:r>
              <a:rPr lang="en-GB" sz="1100">
                <a:solidFill>
                  <a:schemeClr val="tx2"/>
                </a:solidFill>
              </a:rPr>
              <a:t> </a:t>
            </a:r>
          </a:p>
        </p:txBody>
      </p:sp>
      <p:grpSp>
        <p:nvGrpSpPr>
          <p:cNvPr id="4" name="Group 5">
            <a:extLst>
              <a:ext uri="{FF2B5EF4-FFF2-40B4-BE49-F238E27FC236}">
                <a16:creationId xmlns:a16="http://schemas.microsoft.com/office/drawing/2014/main" id="{9FBD38E3-4E23-4158-A580-BE4F0A48D96C}"/>
              </a:ext>
            </a:extLst>
          </p:cNvPr>
          <p:cNvGrpSpPr>
            <a:grpSpLocks/>
          </p:cNvGrpSpPr>
          <p:nvPr/>
        </p:nvGrpSpPr>
        <p:grpSpPr bwMode="auto">
          <a:xfrm>
            <a:off x="669999" y="4596231"/>
            <a:ext cx="5166360" cy="231410"/>
            <a:chOff x="0" y="0"/>
            <a:chExt cx="8208" cy="554"/>
          </a:xfrm>
        </p:grpSpPr>
        <p:sp>
          <p:nvSpPr>
            <p:cNvPr id="5" name="Rectangle 2">
              <a:extLst>
                <a:ext uri="{FF2B5EF4-FFF2-40B4-BE49-F238E27FC236}">
                  <a16:creationId xmlns:a16="http://schemas.microsoft.com/office/drawing/2014/main" id="{1C0C8C0A-A965-4F7F-8E41-ED01443AE708}"/>
                </a:ext>
              </a:extLst>
            </p:cNvPr>
            <p:cNvSpPr>
              <a:spLocks/>
            </p:cNvSpPr>
            <p:nvPr/>
          </p:nvSpPr>
          <p:spPr bwMode="auto">
            <a:xfrm>
              <a:off x="0" y="0"/>
              <a:ext cx="8208" cy="552"/>
            </a:xfrm>
            <a:prstGeom prst="rect">
              <a:avLst/>
            </a:prstGeom>
            <a:solidFill>
              <a:srgbClr val="90BBBA"/>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en-US" altLang="en-US" sz="2000">
                <a:solidFill>
                  <a:srgbClr val="636363"/>
                </a:solidFill>
                <a:latin typeface="Arial" panose="020B0604020202020204" pitchFamily="34" charset="0"/>
                <a:ea typeface="ヒラギノ角ゴ ProN W3"/>
                <a:cs typeface="ヒラギノ角ゴ ProN W6"/>
                <a:sym typeface="Arial" panose="020B0604020202020204" pitchFamily="34" charset="0"/>
              </a:endParaRPr>
            </a:p>
          </p:txBody>
        </p:sp>
        <p:sp>
          <p:nvSpPr>
            <p:cNvPr id="6" name="Rectangle 3">
              <a:extLst>
                <a:ext uri="{FF2B5EF4-FFF2-40B4-BE49-F238E27FC236}">
                  <a16:creationId xmlns:a16="http://schemas.microsoft.com/office/drawing/2014/main" id="{B6E2BA92-430E-4755-8678-A36CAA264BCE}"/>
                </a:ext>
              </a:extLst>
            </p:cNvPr>
            <p:cNvSpPr>
              <a:spLocks/>
            </p:cNvSpPr>
            <p:nvPr/>
          </p:nvSpPr>
          <p:spPr bwMode="auto">
            <a:xfrm>
              <a:off x="8" y="42"/>
              <a:ext cx="8200" cy="512"/>
            </a:xfrm>
            <a:prstGeom prst="rect">
              <a:avLst/>
            </a:prstGeom>
            <a:solidFill>
              <a:srgbClr val="00988D"/>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en-US" altLang="en-US" sz="2000">
                <a:solidFill>
                  <a:srgbClr val="636363"/>
                </a:solidFill>
                <a:latin typeface="Arial" panose="020B0604020202020204" pitchFamily="34" charset="0"/>
                <a:ea typeface="ヒラギノ角ゴ ProN W3"/>
                <a:cs typeface="ヒラギノ角ゴ ProN W6"/>
                <a:sym typeface="Arial" panose="020B0604020202020204" pitchFamily="34" charset="0"/>
              </a:endParaRPr>
            </a:p>
          </p:txBody>
        </p:sp>
        <p:pic>
          <p:nvPicPr>
            <p:cNvPr id="7" name="Picture 4">
              <a:extLst>
                <a:ext uri="{FF2B5EF4-FFF2-40B4-BE49-F238E27FC236}">
                  <a16:creationId xmlns:a16="http://schemas.microsoft.com/office/drawing/2014/main" id="{A71FC55D-BFAE-4CAB-AB05-48C67A729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 y="183"/>
              <a:ext cx="8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sp>
        <p:nvSpPr>
          <p:cNvPr id="13" name="TextBox 12">
            <a:extLst>
              <a:ext uri="{FF2B5EF4-FFF2-40B4-BE49-F238E27FC236}">
                <a16:creationId xmlns:a16="http://schemas.microsoft.com/office/drawing/2014/main" id="{5AA892BC-FA6D-4B68-9A96-2EA5070B2874}"/>
              </a:ext>
            </a:extLst>
          </p:cNvPr>
          <p:cNvSpPr txBox="1"/>
          <p:nvPr/>
        </p:nvSpPr>
        <p:spPr>
          <a:xfrm>
            <a:off x="272277" y="4496306"/>
            <a:ext cx="4422559" cy="1077218"/>
          </a:xfrm>
          <a:prstGeom prst="rect">
            <a:avLst/>
          </a:prstGeom>
          <a:noFill/>
        </p:spPr>
        <p:txBody>
          <a:bodyPr wrap="square" lIns="91440" tIns="45720" rIns="91440" bIns="45720" rtlCol="0" anchor="t">
            <a:spAutoFit/>
          </a:bodyPr>
          <a:lstStyle/>
          <a:p>
            <a:pPr>
              <a:spcAft>
                <a:spcPts val="600"/>
              </a:spcAft>
            </a:pPr>
            <a:endParaRPr lang="en-GB" b="1">
              <a:cs typeface="Calibri"/>
            </a:endParaRPr>
          </a:p>
          <a:p>
            <a:pPr>
              <a:spcAft>
                <a:spcPts val="600"/>
              </a:spcAft>
            </a:pPr>
            <a:endParaRPr lang="en-GB"/>
          </a:p>
          <a:p>
            <a:pPr>
              <a:spcAft>
                <a:spcPts val="600"/>
              </a:spcAft>
            </a:pPr>
            <a:endParaRPr lang="en-GB">
              <a:cs typeface="Calibri" panose="020F0502020204030204"/>
            </a:endParaRPr>
          </a:p>
        </p:txBody>
      </p:sp>
      <p:graphicFrame>
        <p:nvGraphicFramePr>
          <p:cNvPr id="10" name="Table 9">
            <a:extLst>
              <a:ext uri="{FF2B5EF4-FFF2-40B4-BE49-F238E27FC236}">
                <a16:creationId xmlns:a16="http://schemas.microsoft.com/office/drawing/2014/main" id="{C2956DE4-AA0C-70AC-675D-CC4C9E32DF64}"/>
              </a:ext>
            </a:extLst>
          </p:cNvPr>
          <p:cNvGraphicFramePr>
            <a:graphicFrameLocks noGrp="1"/>
          </p:cNvGraphicFramePr>
          <p:nvPr/>
        </p:nvGraphicFramePr>
        <p:xfrm>
          <a:off x="272277" y="195943"/>
          <a:ext cx="11653709" cy="6074654"/>
        </p:xfrm>
        <a:graphic>
          <a:graphicData uri="http://schemas.openxmlformats.org/drawingml/2006/table">
            <a:tbl>
              <a:tblPr firstRow="1" bandRow="1">
                <a:tableStyleId>{5C22544A-7EE6-4342-B048-85BDC9FD1C3A}</a:tableStyleId>
              </a:tblPr>
              <a:tblGrid>
                <a:gridCol w="3935651">
                  <a:extLst>
                    <a:ext uri="{9D8B030D-6E8A-4147-A177-3AD203B41FA5}">
                      <a16:colId xmlns:a16="http://schemas.microsoft.com/office/drawing/2014/main" val="2209514249"/>
                    </a:ext>
                  </a:extLst>
                </a:gridCol>
                <a:gridCol w="7718058">
                  <a:extLst>
                    <a:ext uri="{9D8B030D-6E8A-4147-A177-3AD203B41FA5}">
                      <a16:colId xmlns:a16="http://schemas.microsoft.com/office/drawing/2014/main" val="1058509294"/>
                    </a:ext>
                  </a:extLst>
                </a:gridCol>
              </a:tblGrid>
              <a:tr h="685299">
                <a:tc>
                  <a:txBody>
                    <a:bodyPr/>
                    <a:lstStyle/>
                    <a:p>
                      <a:r>
                        <a:rPr lang="en-US" dirty="0"/>
                        <a:t>Type </a:t>
                      </a:r>
                    </a:p>
                  </a:txBody>
                  <a:tcPr/>
                </a:tc>
                <a:tc>
                  <a:txBody>
                    <a:bodyPr/>
                    <a:lstStyle/>
                    <a:p>
                      <a:r>
                        <a:rPr lang="en-US" dirty="0"/>
                        <a:t>All Hubs </a:t>
                      </a:r>
                    </a:p>
                  </a:txBody>
                  <a:tcPr/>
                </a:tc>
                <a:extLst>
                  <a:ext uri="{0D108BD9-81ED-4DB2-BD59-A6C34878D82A}">
                    <a16:rowId xmlns:a16="http://schemas.microsoft.com/office/drawing/2014/main" val="344719111"/>
                  </a:ext>
                </a:extLst>
              </a:tr>
              <a:tr h="1919071">
                <a:tc>
                  <a:txBody>
                    <a:bodyPr/>
                    <a:lstStyle/>
                    <a:p>
                      <a:r>
                        <a:rPr lang="en-US" dirty="0"/>
                        <a:t>Open Cases </a:t>
                      </a:r>
                    </a:p>
                  </a:txBody>
                  <a:tcPr/>
                </a:tc>
                <a:tc>
                  <a:txBody>
                    <a:bodyPr/>
                    <a:lstStyle/>
                    <a:p>
                      <a:r>
                        <a:rPr lang="en-US" b="1" u="sng" dirty="0"/>
                        <a:t>726 Open Cases </a:t>
                      </a:r>
                    </a:p>
                    <a:p>
                      <a:endParaRPr lang="en-US" b="0" dirty="0"/>
                    </a:p>
                    <a:p>
                      <a:r>
                        <a:rPr lang="en-US" b="0" dirty="0"/>
                        <a:t>299 cases in the East </a:t>
                      </a:r>
                    </a:p>
                    <a:p>
                      <a:r>
                        <a:rPr lang="en-US" b="0" dirty="0"/>
                        <a:t>215 cases in the West </a:t>
                      </a:r>
                    </a:p>
                    <a:p>
                      <a:r>
                        <a:rPr lang="en-US" b="0" dirty="0"/>
                        <a:t>193 in the South </a:t>
                      </a:r>
                    </a:p>
                  </a:txBody>
                  <a:tcPr/>
                </a:tc>
                <a:extLst>
                  <a:ext uri="{0D108BD9-81ED-4DB2-BD59-A6C34878D82A}">
                    <a16:rowId xmlns:a16="http://schemas.microsoft.com/office/drawing/2014/main" val="2758757064"/>
                  </a:ext>
                </a:extLst>
              </a:tr>
              <a:tr h="1103162">
                <a:tc>
                  <a:txBody>
                    <a:bodyPr/>
                    <a:lstStyle/>
                    <a:p>
                      <a:r>
                        <a:rPr lang="en-US" dirty="0"/>
                        <a:t>Step Up </a:t>
                      </a:r>
                    </a:p>
                  </a:txBody>
                  <a:tcPr/>
                </a:tc>
                <a:tc>
                  <a:txBody>
                    <a:bodyPr/>
                    <a:lstStyle/>
                    <a:p>
                      <a:r>
                        <a:rPr lang="en-US" b="0" dirty="0"/>
                        <a:t>71 Cases stepped up in the last 6 months </a:t>
                      </a:r>
                    </a:p>
                  </a:txBody>
                  <a:tcPr/>
                </a:tc>
                <a:extLst>
                  <a:ext uri="{0D108BD9-81ED-4DB2-BD59-A6C34878D82A}">
                    <a16:rowId xmlns:a16="http://schemas.microsoft.com/office/drawing/2014/main" val="3097016550"/>
                  </a:ext>
                </a:extLst>
              </a:tr>
              <a:tr h="807877">
                <a:tc>
                  <a:txBody>
                    <a:bodyPr/>
                    <a:lstStyle/>
                    <a:p>
                      <a:r>
                        <a:rPr lang="en-US" dirty="0"/>
                        <a:t>Step Down </a:t>
                      </a:r>
                    </a:p>
                  </a:txBody>
                  <a:tcPr/>
                </a:tc>
                <a:tc>
                  <a:txBody>
                    <a:bodyPr/>
                    <a:lstStyle/>
                    <a:p>
                      <a:r>
                        <a:rPr lang="en-US" b="0" dirty="0"/>
                        <a:t>170 Cases Stepped down in the last 6 months </a:t>
                      </a:r>
                    </a:p>
                  </a:txBody>
                  <a:tcPr/>
                </a:tc>
                <a:extLst>
                  <a:ext uri="{0D108BD9-81ED-4DB2-BD59-A6C34878D82A}">
                    <a16:rowId xmlns:a16="http://schemas.microsoft.com/office/drawing/2014/main" val="3893050378"/>
                  </a:ext>
                </a:extLst>
              </a:tr>
              <a:tr h="1559245">
                <a:tc>
                  <a:txBody>
                    <a:bodyPr/>
                    <a:lstStyle/>
                    <a:p>
                      <a:r>
                        <a:rPr lang="en-US" dirty="0"/>
                        <a:t>Needs Met </a:t>
                      </a:r>
                    </a:p>
                  </a:txBody>
                  <a:tcPr/>
                </a:tc>
                <a:tc>
                  <a:txBody>
                    <a:bodyPr/>
                    <a:lstStyle/>
                    <a:p>
                      <a:r>
                        <a:rPr lang="en-US" b="0" dirty="0"/>
                        <a:t>802 closures in the last 6 months </a:t>
                      </a:r>
                    </a:p>
                    <a:p>
                      <a:r>
                        <a:rPr lang="en-US" b="0" dirty="0"/>
                        <a:t>619 cases where needs were met </a:t>
                      </a:r>
                    </a:p>
                    <a:p>
                      <a:r>
                        <a:rPr lang="en-US" b="0" dirty="0"/>
                        <a:t>124 cases where needs were partially met </a:t>
                      </a:r>
                    </a:p>
                    <a:p>
                      <a:r>
                        <a:rPr lang="en-US" b="0" dirty="0"/>
                        <a:t>59 families did not wish to engage. </a:t>
                      </a:r>
                    </a:p>
                  </a:txBody>
                  <a:tcPr/>
                </a:tc>
                <a:extLst>
                  <a:ext uri="{0D108BD9-81ED-4DB2-BD59-A6C34878D82A}">
                    <a16:rowId xmlns:a16="http://schemas.microsoft.com/office/drawing/2014/main" val="205513198"/>
                  </a:ext>
                </a:extLst>
              </a:tr>
            </a:tbl>
          </a:graphicData>
        </a:graphic>
      </p:graphicFrame>
    </p:spTree>
    <p:extLst>
      <p:ext uri="{BB962C8B-B14F-4D97-AF65-F5344CB8AC3E}">
        <p14:creationId xmlns:p14="http://schemas.microsoft.com/office/powerpoint/2010/main" val="1556420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FC41B5A-8532-3840-8A36-9F4BD4DFC7A5}"/>
              </a:ext>
            </a:extLst>
          </p:cNvPr>
          <p:cNvSpPr>
            <a:spLocks noGrp="1" noChangeArrowheads="1"/>
          </p:cNvSpPr>
          <p:nvPr>
            <p:ph type="title"/>
          </p:nvPr>
        </p:nvSpPr>
        <p:spPr>
          <a:xfrm>
            <a:off x="2045271" y="188640"/>
            <a:ext cx="8151688" cy="848320"/>
          </a:xfrm>
        </p:spPr>
        <p:txBody>
          <a:bodyPr/>
          <a:lstStyle/>
          <a:p>
            <a:r>
              <a:rPr lang="en-GB" altLang="en-US" sz="2531">
                <a:latin typeface="Georgia" panose="02040502050405020303" pitchFamily="18" charset="0"/>
                <a:cs typeface="Georgia" panose="02040502050405020303" pitchFamily="18" charset="0"/>
              </a:rPr>
              <a:t>Location of the 3 Hubs</a:t>
            </a:r>
          </a:p>
        </p:txBody>
      </p:sp>
      <p:pic>
        <p:nvPicPr>
          <p:cNvPr id="36867" name="Picture 3">
            <a:extLst>
              <a:ext uri="{FF2B5EF4-FFF2-40B4-BE49-F238E27FC236}">
                <a16:creationId xmlns:a16="http://schemas.microsoft.com/office/drawing/2014/main" id="{E906B9F0-6CEC-8838-6866-B796D2F8B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519" y="1231181"/>
            <a:ext cx="5610076" cy="486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Content Placeholder 6">
            <a:extLst>
              <a:ext uri="{FF2B5EF4-FFF2-40B4-BE49-F238E27FC236}">
                <a16:creationId xmlns:a16="http://schemas.microsoft.com/office/drawing/2014/main" id="{591FA97B-BB0C-F6D1-5D7C-476953971A85}"/>
              </a:ext>
            </a:extLst>
          </p:cNvPr>
          <p:cNvSpPr>
            <a:spLocks noGrp="1" noChangeArrowheads="1"/>
          </p:cNvSpPr>
          <p:nvPr>
            <p:ph idx="1"/>
          </p:nvPr>
        </p:nvSpPr>
        <p:spPr>
          <a:xfrm>
            <a:off x="2045271" y="1252389"/>
            <a:ext cx="8151688" cy="4654600"/>
          </a:xfrm>
        </p:spPr>
        <p:txBody>
          <a:bodyPr/>
          <a:lstStyle/>
          <a:p>
            <a:pPr>
              <a:buFontTx/>
              <a:buChar char="•"/>
            </a:pPr>
            <a:r>
              <a:rPr lang="en-GB" altLang="en-US" sz="773">
                <a:solidFill>
                  <a:schemeClr val="bg1"/>
                </a:solidFill>
                <a:latin typeface="Arial" panose="020B0604020202020204" pitchFamily="34" charset="0"/>
                <a:cs typeface="Arial" panose="020B0604020202020204" pitchFamily="34" charset="0"/>
              </a:rPr>
              <a:t>January 2018</a:t>
            </a:r>
          </a:p>
        </p:txBody>
      </p:sp>
      <p:cxnSp>
        <p:nvCxnSpPr>
          <p:cNvPr id="10" name="Straight Arrow Connector 9">
            <a:extLst>
              <a:ext uri="{FF2B5EF4-FFF2-40B4-BE49-F238E27FC236}">
                <a16:creationId xmlns:a16="http://schemas.microsoft.com/office/drawing/2014/main" id="{3356FD74-A72E-C374-4089-5D982EF3C201}"/>
              </a:ext>
            </a:extLst>
          </p:cNvPr>
          <p:cNvCxnSpPr/>
          <p:nvPr/>
        </p:nvCxnSpPr>
        <p:spPr>
          <a:xfrm>
            <a:off x="2957215" y="4087565"/>
            <a:ext cx="2531566" cy="759023"/>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83EE2BA0-B4BD-14B6-6909-726C09D3264C}"/>
              </a:ext>
            </a:extLst>
          </p:cNvPr>
          <p:cNvSpPr/>
          <p:nvPr/>
        </p:nvSpPr>
        <p:spPr>
          <a:xfrm>
            <a:off x="1826493" y="3402211"/>
            <a:ext cx="1317129" cy="708794"/>
          </a:xfrm>
          <a:prstGeom prst="roundRect">
            <a:avLst/>
          </a:prstGeom>
          <a:solidFill>
            <a:srgbClr val="FF0000">
              <a:alpha val="51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42915" fontAlgn="base">
              <a:spcBef>
                <a:spcPct val="0"/>
              </a:spcBef>
              <a:spcAft>
                <a:spcPct val="0"/>
              </a:spcAft>
              <a:defRPr/>
            </a:pPr>
            <a:r>
              <a:rPr lang="en-GB" sz="1195" b="1" dirty="0">
                <a:solidFill>
                  <a:srgbClr val="FFFFFF"/>
                </a:solidFill>
                <a:latin typeface="Arial-BoldMT"/>
                <a:sym typeface="Arial" panose="020B0604020202020204" pitchFamily="34" charset="0"/>
              </a:rPr>
              <a:t>South Hub</a:t>
            </a:r>
          </a:p>
        </p:txBody>
      </p:sp>
      <p:pic>
        <p:nvPicPr>
          <p:cNvPr id="36871" name="Picture 4">
            <a:extLst>
              <a:ext uri="{FF2B5EF4-FFF2-40B4-BE49-F238E27FC236}">
                <a16:creationId xmlns:a16="http://schemas.microsoft.com/office/drawing/2014/main" id="{A4FC2FAB-C8F9-7F85-0E6B-BD94D6041E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0422" y="2681139"/>
            <a:ext cx="2278186" cy="867296"/>
          </a:xfrm>
          <a:prstGeom prst="rect">
            <a:avLst/>
          </a:prstGeom>
          <a:noFill/>
          <a:ln>
            <a:noFill/>
          </a:ln>
          <a:effectLst/>
          <a:extLst>
            <a:ext uri="{909E8E84-426E-40DD-AFC4-6F175D3DCCD1}">
              <a14:hiddenFill xmlns:a14="http://schemas.microsoft.com/office/drawing/2010/main">
                <a:solidFill>
                  <a:srgbClr val="8EAE20"/>
                </a:solidFill>
              </a14:hiddenFill>
            </a:ext>
            <a:ext uri="{91240B29-F687-4F45-9708-019B960494DF}">
              <a14:hiddenLine xmlns:a14="http://schemas.microsoft.com/office/drawing/2010/main" w="12700">
                <a:solidFill>
                  <a:srgbClr val="63636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a:extLst>
              <a:ext uri="{FF2B5EF4-FFF2-40B4-BE49-F238E27FC236}">
                <a16:creationId xmlns:a16="http://schemas.microsoft.com/office/drawing/2014/main" id="{DB156C58-1FC4-9787-4CF1-A3647A42C2DD}"/>
              </a:ext>
            </a:extLst>
          </p:cNvPr>
          <p:cNvSpPr/>
          <p:nvPr/>
        </p:nvSpPr>
        <p:spPr>
          <a:xfrm>
            <a:off x="8880947" y="3186783"/>
            <a:ext cx="1316012" cy="697631"/>
          </a:xfrm>
          <a:prstGeom prst="roundRect">
            <a:avLst/>
          </a:prstGeom>
          <a:solidFill>
            <a:srgbClr val="007635">
              <a:alpha val="51000"/>
            </a:srgbClr>
          </a:solid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642915" fontAlgn="base">
              <a:spcBef>
                <a:spcPct val="0"/>
              </a:spcBef>
              <a:spcAft>
                <a:spcPct val="0"/>
              </a:spcAft>
              <a:defRPr/>
            </a:pPr>
            <a:r>
              <a:rPr lang="en-GB" sz="1195" b="1" dirty="0">
                <a:solidFill>
                  <a:srgbClr val="FFFFFF"/>
                </a:solidFill>
                <a:latin typeface="Arial-BoldMT"/>
                <a:sym typeface="Arial" panose="020B0604020202020204" pitchFamily="34" charset="0"/>
              </a:rPr>
              <a:t>East /Central Hub</a:t>
            </a:r>
          </a:p>
        </p:txBody>
      </p:sp>
      <p:cxnSp>
        <p:nvCxnSpPr>
          <p:cNvPr id="16" name="Straight Arrow Connector 15">
            <a:extLst>
              <a:ext uri="{FF2B5EF4-FFF2-40B4-BE49-F238E27FC236}">
                <a16:creationId xmlns:a16="http://schemas.microsoft.com/office/drawing/2014/main" id="{88E13A9F-9101-394B-0CA0-1DEDA984CF1D}"/>
              </a:ext>
            </a:extLst>
          </p:cNvPr>
          <p:cNvCxnSpPr/>
          <p:nvPr/>
        </p:nvCxnSpPr>
        <p:spPr>
          <a:xfrm>
            <a:off x="2602260" y="2213447"/>
            <a:ext cx="1924348" cy="1063749"/>
          </a:xfrm>
          <a:prstGeom prst="straightConnector1">
            <a:avLst/>
          </a:prstGeom>
          <a:ln w="31750">
            <a:solidFill>
              <a:srgbClr val="333399"/>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D38C3273-AF97-26A4-D7A1-B1EE8A1D7BEE}"/>
              </a:ext>
            </a:extLst>
          </p:cNvPr>
          <p:cNvSpPr/>
          <p:nvPr/>
        </p:nvSpPr>
        <p:spPr>
          <a:xfrm>
            <a:off x="1700362" y="1409775"/>
            <a:ext cx="1316013" cy="809253"/>
          </a:xfrm>
          <a:prstGeom prst="roundRect">
            <a:avLst/>
          </a:prstGeom>
          <a:solidFill>
            <a:srgbClr val="333399">
              <a:alpha val="50588"/>
            </a:srgbClr>
          </a:solid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42915" fontAlgn="base">
              <a:spcBef>
                <a:spcPct val="0"/>
              </a:spcBef>
              <a:spcAft>
                <a:spcPct val="0"/>
              </a:spcAft>
              <a:defRPr/>
            </a:pPr>
            <a:r>
              <a:rPr lang="en-GB" sz="1195" b="1" dirty="0">
                <a:solidFill>
                  <a:srgbClr val="FFFFFF"/>
                </a:solidFill>
                <a:latin typeface="Arial-BoldMT"/>
                <a:sym typeface="Arial" panose="020B0604020202020204" pitchFamily="34" charset="0"/>
              </a:rPr>
              <a:t>West Hub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556F6F-FA76-D1BC-DEFD-97C74C7CFB97}"/>
              </a:ext>
            </a:extLst>
          </p:cNvPr>
          <p:cNvSpPr>
            <a:spLocks noGrp="1"/>
          </p:cNvSpPr>
          <p:nvPr>
            <p:ph type="title"/>
          </p:nvPr>
        </p:nvSpPr>
        <p:spPr>
          <a:xfrm>
            <a:off x="838200" y="365125"/>
            <a:ext cx="10515600" cy="1325563"/>
          </a:xfrm>
        </p:spPr>
        <p:txBody>
          <a:bodyPr wrap="square" anchor="ctr">
            <a:normAutofit/>
          </a:bodyPr>
          <a:lstStyle/>
          <a:p>
            <a:r>
              <a:rPr lang="en-GB" dirty="0"/>
              <a:t> </a:t>
            </a:r>
          </a:p>
        </p:txBody>
      </p:sp>
      <p:graphicFrame>
        <p:nvGraphicFramePr>
          <p:cNvPr id="6" name="Content Placeholder 2">
            <a:extLst>
              <a:ext uri="{FF2B5EF4-FFF2-40B4-BE49-F238E27FC236}">
                <a16:creationId xmlns:a16="http://schemas.microsoft.com/office/drawing/2014/main" id="{83906F2C-596B-77F4-76BE-7A8FA878B5E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AE28874-3480-7B94-02C7-D15AAC784567}"/>
              </a:ext>
            </a:extLst>
          </p:cNvPr>
          <p:cNvSpPr txBox="1"/>
          <p:nvPr/>
        </p:nvSpPr>
        <p:spPr>
          <a:xfrm>
            <a:off x="3817620" y="681037"/>
            <a:ext cx="5863590" cy="923330"/>
          </a:xfrm>
          <a:prstGeom prst="rect">
            <a:avLst/>
          </a:prstGeom>
          <a:noFill/>
        </p:spPr>
        <p:txBody>
          <a:bodyPr wrap="square" rtlCol="0">
            <a:spAutoFit/>
          </a:bodyPr>
          <a:lstStyle/>
          <a:p>
            <a:r>
              <a:rPr lang="en-GB" sz="5400" b="1" dirty="0"/>
              <a:t>What next?</a:t>
            </a:r>
            <a:endParaRPr lang="en-GB" b="1" dirty="0"/>
          </a:p>
        </p:txBody>
      </p:sp>
    </p:spTree>
    <p:extLst>
      <p:ext uri="{BB962C8B-B14F-4D97-AF65-F5344CB8AC3E}">
        <p14:creationId xmlns:p14="http://schemas.microsoft.com/office/powerpoint/2010/main" val="1667166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IMING" val="|1.3"/>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0.7|1.9|1.3|6.1|8.3"/>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IMING" val="|1.3"/>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1.8|4.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IMING" val="|4.3|2.4|3.5"/>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1.1|2.4|1.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TIMING" val="|1.3"/>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TIMING" val="|1|3.1|2|2.6|1.8"/>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IMING" val="|1.7|1.5|2.8|2.2|2.2|2.3"/>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1.8|2.2|1.7|1.9|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0|1.8|1.7|1.8|1.9"/>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2"/>
  <p:tag name="ARTICULATE_SLIDE_THUMBNAIL_REFRESH" val="1"/>
</p:tagLst>
</file>

<file path=ppt/theme/theme1.xml><?xml version="1.0" encoding="utf-8"?>
<a:theme xmlns:a="http://schemas.openxmlformats.org/drawingml/2006/main" name="LBB &amp; RS Colour Scheme">
  <a:themeElements>
    <a:clrScheme name="RS &amp; LBB Colour Scheme">
      <a:dk1>
        <a:srgbClr val="171717"/>
      </a:dk1>
      <a:lt1>
        <a:sysClr val="window" lastClr="FFFFFF"/>
      </a:lt1>
      <a:dk2>
        <a:srgbClr val="249390"/>
      </a:dk2>
      <a:lt2>
        <a:srgbClr val="E8E8E8"/>
      </a:lt2>
      <a:accent1>
        <a:srgbClr val="249390"/>
      </a:accent1>
      <a:accent2>
        <a:srgbClr val="662483"/>
      </a:accent2>
      <a:accent3>
        <a:srgbClr val="CC0066"/>
      </a:accent3>
      <a:accent4>
        <a:srgbClr val="249390"/>
      </a:accent4>
      <a:accent5>
        <a:srgbClr val="FF6600"/>
      </a:accent5>
      <a:accent6>
        <a:srgbClr val="0F9ED5"/>
      </a:accent6>
      <a:hlink>
        <a:srgbClr val="FC7742"/>
      </a:hlink>
      <a:folHlink>
        <a:srgbClr val="FF33CC"/>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B &amp; RS Colour Scheme" id="{23207DAE-82A4-44E0-9351-85B9EFF5E650}" vid="{68840FB9-DA6E-49B6-A2E8-D4D07D48FEA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EBAC78A9FC4748A4B248E44ED5B9A7" ma:contentTypeVersion="14" ma:contentTypeDescription="Create a new document." ma:contentTypeScope="" ma:versionID="f087354684a0436ec65e1f8750e96e95">
  <xsd:schema xmlns:xsd="http://www.w3.org/2001/XMLSchema" xmlns:xs="http://www.w3.org/2001/XMLSchema" xmlns:p="http://schemas.microsoft.com/office/2006/metadata/properties" xmlns:ns2="682fd419-9d33-4b26-a3ce-d98cbde828b3" xmlns:ns3="b250a692-0d02-4717-87f9-0f8bd8d07614" targetNamespace="http://schemas.microsoft.com/office/2006/metadata/properties" ma:root="true" ma:fieldsID="5d539efaefa934b33a972fe946430784" ns2:_="" ns3:_="">
    <xsd:import namespace="682fd419-9d33-4b26-a3ce-d98cbde828b3"/>
    <xsd:import namespace="b250a692-0d02-4717-87f9-0f8bd8d0761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2fd419-9d33-4b26-a3ce-d98cbde828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c6b9df9-913f-4f8b-b453-8966a8cf090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0a692-0d02-4717-87f9-0f8bd8d0761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f7d60f3-f065-4def-91d6-9c63ecd02d4b}" ma:internalName="TaxCatchAll" ma:showField="CatchAllData" ma:web="b250a692-0d02-4717-87f9-0f8bd8d076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82fd419-9d33-4b26-a3ce-d98cbde828b3">
      <Terms xmlns="http://schemas.microsoft.com/office/infopath/2007/PartnerControls"/>
    </lcf76f155ced4ddcb4097134ff3c332f>
    <TaxCatchAll xmlns="b250a692-0d02-4717-87f9-0f8bd8d0761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2E342C-A202-4D7A-A639-819A8FE1E1C7}">
  <ds:schemaRefs>
    <ds:schemaRef ds:uri="682fd419-9d33-4b26-a3ce-d98cbde828b3"/>
    <ds:schemaRef ds:uri="b250a692-0d02-4717-87f9-0f8bd8d076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2E9180-8B7A-4886-A00C-27EC927FF913}">
  <ds:schemaRefs>
    <ds:schemaRef ds:uri="http://purl.org/dc/elements/1.1/"/>
    <ds:schemaRef ds:uri="http://purl.org/dc/terms/"/>
    <ds:schemaRef ds:uri="http://schemas.microsoft.com/office/infopath/2007/PartnerControls"/>
    <ds:schemaRef ds:uri="http://schemas.microsoft.com/office/2006/documentManagement/types"/>
    <ds:schemaRef ds:uri="682fd419-9d33-4b26-a3ce-d98cbde828b3"/>
    <ds:schemaRef ds:uri="http://schemas.openxmlformats.org/package/2006/metadata/core-properties"/>
    <ds:schemaRef ds:uri="b250a692-0d02-4717-87f9-0f8bd8d07614"/>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0678E7B-EB10-402B-B79B-74D05DC0D8A1}">
  <ds:schemaRefs>
    <ds:schemaRef ds:uri="http://schemas.microsoft.com/sharepoint/v3/contenttype/forms"/>
  </ds:schemaRefs>
</ds:datastoreItem>
</file>

<file path=docMetadata/LabelInfo.xml><?xml version="1.0" encoding="utf-8"?>
<clbl:labelList xmlns:clbl="http://schemas.microsoft.com/office/2020/mipLabelMetadata">
  <clbl:label id="{ccdf8477-5183-4317-8e8b-f69ff0053fb7}" enabled="1" method="Standard" siteId="{1ba468b9-1414-4675-be4f-53c478ad47bb}" removed="0"/>
</clbl:labelList>
</file>

<file path=docProps/app.xml><?xml version="1.0" encoding="utf-8"?>
<Properties xmlns="http://schemas.openxmlformats.org/officeDocument/2006/extended-properties" xmlns:vt="http://schemas.openxmlformats.org/officeDocument/2006/docPropsVTypes">
  <TotalTime>5</TotalTime>
  <Words>3612</Words>
  <Application>Microsoft Office PowerPoint</Application>
  <PresentationFormat>Widescreen</PresentationFormat>
  <Paragraphs>562</Paragraphs>
  <Slides>65</Slides>
  <Notes>37</Notes>
  <HiddenSlides>1</HiddenSlides>
  <MMClips>2</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65</vt:i4>
      </vt:variant>
    </vt:vector>
  </HeadingPairs>
  <TitlesOfParts>
    <vt:vector size="90" baseType="lpstr">
      <vt:lpstr>Aptos</vt:lpstr>
      <vt:lpstr>Aptos Display</vt:lpstr>
      <vt:lpstr>Aptos Narrow</vt:lpstr>
      <vt:lpstr>Arial</vt:lpstr>
      <vt:lpstr>Arial-BoldMT</vt:lpstr>
      <vt:lpstr>Articulate Extrabold</vt:lpstr>
      <vt:lpstr>Barlow</vt:lpstr>
      <vt:lpstr>Barlow Bold</vt:lpstr>
      <vt:lpstr>Calibri</vt:lpstr>
      <vt:lpstr>Calibri Light</vt:lpstr>
      <vt:lpstr>Canva Sans Bold</vt:lpstr>
      <vt:lpstr>Century Gothic</vt:lpstr>
      <vt:lpstr>Garamond</vt:lpstr>
      <vt:lpstr>Georgia</vt:lpstr>
      <vt:lpstr>Montserrat Medium</vt:lpstr>
      <vt:lpstr>Montserrat SemiBold</vt:lpstr>
      <vt:lpstr>Nexa Rust Slab Black</vt:lpstr>
      <vt:lpstr>Open Sans</vt:lpstr>
      <vt:lpstr>Roboto</vt:lpstr>
      <vt:lpstr>Times New Roman</vt:lpstr>
      <vt:lpstr>LBB &amp; RS Colour Scheme</vt:lpstr>
      <vt:lpstr>1_Office Theme</vt:lpstr>
      <vt:lpstr>2_Office Theme</vt:lpstr>
      <vt:lpstr>3_Office Theme</vt:lpstr>
      <vt:lpstr>Office Theme</vt:lpstr>
      <vt:lpstr>PowerPoint Presentation</vt:lpstr>
      <vt:lpstr>PowerPoint Presentation</vt:lpstr>
      <vt:lpstr>Team around the School  Community of Practice Meeting</vt:lpstr>
      <vt:lpstr>PowerPoint Presentation</vt:lpstr>
      <vt:lpstr>Child and Family Early Help</vt:lpstr>
      <vt:lpstr>PowerPoint Presentation</vt:lpstr>
      <vt:lpstr>Overall Data: Summary of Performance    </vt:lpstr>
      <vt:lpstr>Location of the 3 Hubs</vt:lpstr>
      <vt:lpstr> </vt:lpstr>
      <vt:lpstr>“Team around the School”: a proposal</vt:lpstr>
      <vt:lpstr>BYCAS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Resilient Schools Universal Offer </vt:lpstr>
      <vt:lpstr>Resilient Schools – A Tiered Approach</vt:lpstr>
      <vt:lpstr>PowerPoint Presentation</vt:lpstr>
      <vt:lpstr>Self-Assessment Tool </vt:lpstr>
      <vt:lpstr>Benefits of the Self-Assessment Tool </vt:lpstr>
      <vt:lpstr>PowerPoint Presentation</vt:lpstr>
      <vt:lpstr>PowerPoint Presentation</vt:lpstr>
      <vt:lpstr>PowerPoint Presentation</vt:lpstr>
      <vt:lpstr>PowerPoint Presentation</vt:lpstr>
      <vt:lpstr>PowerPoint Presentation</vt:lpstr>
      <vt:lpstr>PowerPoint Presentation</vt:lpstr>
      <vt:lpstr>CPD Support for Youth Mental Health First Aiders </vt:lpstr>
      <vt:lpstr>PowerPoint Presentation</vt:lpstr>
      <vt:lpstr>PowerPoint Presentation</vt:lpstr>
      <vt:lpstr>SCHEME STRUCTURE</vt:lpstr>
      <vt:lpstr>Welcome to</vt:lpstr>
      <vt:lpstr>Session One</vt:lpstr>
      <vt:lpstr>WHAT CHANGES IN THE BRAIN DURING THE TEENAGE YEARS?</vt:lpstr>
      <vt:lpstr>You Can Only Be As Old As Your Brain</vt:lpstr>
      <vt:lpstr>Session Two</vt:lpstr>
      <vt:lpstr>MENTAL HEALTH STATUS</vt:lpstr>
      <vt:lpstr>DEALING WITH A PANIC ATTACK</vt:lpstr>
      <vt:lpstr>Session Three</vt:lpstr>
      <vt:lpstr>PowerPoint Presentation</vt:lpstr>
      <vt:lpstr>THE 60-SECOND  LISTENING CHALLENGE</vt:lpstr>
      <vt:lpstr>TALKING ABOUT MENTAL HEALTH</vt:lpstr>
      <vt:lpstr>THE GRAFFITI WALL</vt:lpstr>
      <vt:lpstr>PowerPoint Presentation</vt:lpstr>
      <vt:lpstr>PowerPoint Presentation</vt:lpstr>
      <vt:lpstr>#AskTwice</vt:lpstr>
      <vt:lpstr>SUPPORT VERSUS SHIFT RESPONSES</vt:lpstr>
      <vt:lpstr>Session Four</vt:lpstr>
      <vt:lpstr>BOUNDARIES</vt:lpstr>
      <vt:lpstr>MANAGING YOUR WORRIES</vt:lpstr>
      <vt:lpstr>PowerPoint Presentation</vt:lpstr>
      <vt:lpstr>COURSE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Abbott, Jayne (LBB)</dc:creator>
  <cp:lastModifiedBy>Joseph, Natasha</cp:lastModifiedBy>
  <cp:revision>2</cp:revision>
  <dcterms:created xsi:type="dcterms:W3CDTF">2025-01-15T10:06:58Z</dcterms:created>
  <dcterms:modified xsi:type="dcterms:W3CDTF">2025-01-29T10:34:31Z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0x0101000CEBAC78A9FC4748A4B248E44ED5B9A7</vt:lpwstr>
  </property>
  <property fmtid="{D5CDD505-2E9C-101B-9397-08002B2CF9AE}" pid="3" name="MediaServiceImageTags">
    <vt:lpwstr/>
  </property>
</Properties>
</file>